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57" r:id="rId3"/>
    <p:sldId id="259" r:id="rId4"/>
    <p:sldId id="260" r:id="rId5"/>
    <p:sldId id="271" r:id="rId6"/>
    <p:sldId id="272" r:id="rId7"/>
    <p:sldId id="263" r:id="rId8"/>
    <p:sldId id="274" r:id="rId9"/>
    <p:sldId id="264" r:id="rId10"/>
    <p:sldId id="275" r:id="rId11"/>
    <p:sldId id="280" r:id="rId12"/>
    <p:sldId id="265" r:id="rId13"/>
    <p:sldId id="28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590" autoAdjust="0"/>
  </p:normalViewPr>
  <p:slideViewPr>
    <p:cSldViewPr>
      <p:cViewPr>
        <p:scale>
          <a:sx n="70" d="100"/>
          <a:sy n="70" d="100"/>
        </p:scale>
        <p:origin x="-1386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812E6-C92D-4991-9659-4CBA989FDB0B}" type="datetimeFigureOut">
              <a:rPr lang="en-SG" smtClean="0"/>
              <a:t>12/4/2020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58DD5-94EB-4222-8981-071884B5ACF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357694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812E6-C92D-4991-9659-4CBA989FDB0B}" type="datetimeFigureOut">
              <a:rPr lang="en-SG" smtClean="0"/>
              <a:t>12/4/2020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58DD5-94EB-4222-8981-071884B5ACF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45469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812E6-C92D-4991-9659-4CBA989FDB0B}" type="datetimeFigureOut">
              <a:rPr lang="en-SG" smtClean="0"/>
              <a:t>12/4/2020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58DD5-94EB-4222-8981-071884B5ACF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82131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812E6-C92D-4991-9659-4CBA989FDB0B}" type="datetimeFigureOut">
              <a:rPr lang="en-SG" smtClean="0"/>
              <a:t>12/4/2020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58DD5-94EB-4222-8981-071884B5ACF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6940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812E6-C92D-4991-9659-4CBA989FDB0B}" type="datetimeFigureOut">
              <a:rPr lang="en-SG" smtClean="0"/>
              <a:t>12/4/2020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58DD5-94EB-4222-8981-071884B5ACF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65790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812E6-C92D-4991-9659-4CBA989FDB0B}" type="datetimeFigureOut">
              <a:rPr lang="en-SG" smtClean="0"/>
              <a:t>12/4/2020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58DD5-94EB-4222-8981-071884B5ACF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05128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812E6-C92D-4991-9659-4CBA989FDB0B}" type="datetimeFigureOut">
              <a:rPr lang="en-SG" smtClean="0"/>
              <a:t>12/4/2020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58DD5-94EB-4222-8981-071884B5ACF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964521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812E6-C92D-4991-9659-4CBA989FDB0B}" type="datetimeFigureOut">
              <a:rPr lang="en-SG" smtClean="0"/>
              <a:t>12/4/2020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58DD5-94EB-4222-8981-071884B5ACF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75737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812E6-C92D-4991-9659-4CBA989FDB0B}" type="datetimeFigureOut">
              <a:rPr lang="en-SG" smtClean="0"/>
              <a:t>12/4/2020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58DD5-94EB-4222-8981-071884B5ACF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64638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812E6-C92D-4991-9659-4CBA989FDB0B}" type="datetimeFigureOut">
              <a:rPr lang="en-SG" smtClean="0"/>
              <a:t>12/4/2020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58DD5-94EB-4222-8981-071884B5ACF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04316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812E6-C92D-4991-9659-4CBA989FDB0B}" type="datetimeFigureOut">
              <a:rPr lang="en-SG" smtClean="0"/>
              <a:t>12/4/2020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58DD5-94EB-4222-8981-071884B5ACF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13966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812E6-C92D-4991-9659-4CBA989FDB0B}" type="datetimeFigureOut">
              <a:rPr lang="en-SG" smtClean="0"/>
              <a:t>12/4/2020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B58DD5-94EB-4222-8981-071884B5ACF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930720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>
            <a:extLst>
              <a:ext uri="{FF2B5EF4-FFF2-40B4-BE49-F238E27FC236}">
                <a16:creationId xmlns:a16="http://schemas.microsoft.com/office/drawing/2014/main" xmlns="" id="{D9B1A683-FBF4-4C2D-B88C-C4A6D83FB260}"/>
              </a:ext>
            </a:extLst>
          </p:cNvPr>
          <p:cNvSpPr txBox="1"/>
          <p:nvPr/>
        </p:nvSpPr>
        <p:spPr>
          <a:xfrm>
            <a:off x="205110" y="1320436"/>
            <a:ext cx="8496944" cy="333937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9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bn-BD" sz="115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</a:t>
            </a:r>
            <a:r>
              <a:rPr lang="bn-IN" sz="115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en-US" sz="8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ক্লাশে</a:t>
            </a:r>
            <a:r>
              <a:rPr lang="bn-IN" sz="8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8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8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817C31AB-9447-4ACA-A6F5-3C2EBAD08D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t="8588" b="3393"/>
          <a:stretch/>
        </p:blipFill>
        <p:spPr bwMode="auto">
          <a:xfrm>
            <a:off x="-95203" y="-15559"/>
            <a:ext cx="9252520" cy="6619388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772730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9878" y="15506"/>
                <a:ext cx="9134121" cy="7017306"/>
              </a:xfrm>
              <a:prstGeom prst="rect">
                <a:avLst/>
              </a:prstGeom>
              <a:solidFill>
                <a:srgbClr val="FF0000"/>
              </a:solidFill>
            </p:spPr>
            <p:txBody>
              <a:bodyPr wrap="square" rtlCol="0">
                <a:spAutoFit/>
              </a:bodyPr>
              <a:lstStyle/>
              <a:p>
                <a:endParaRPr lang="en-US" sz="48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4800" dirty="0" err="1" smtClean="0">
                    <a:latin typeface="NikoshBAN" pitchFamily="2" charset="0"/>
                    <a:cs typeface="NikoshBAN" pitchFamily="2" charset="0"/>
                  </a:rPr>
                  <a:t>দেওয়া</a:t>
                </a:r>
                <a:r>
                  <a:rPr lang="en-US" sz="4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800" dirty="0" err="1" smtClean="0">
                    <a:latin typeface="NikoshBAN" pitchFamily="2" charset="0"/>
                    <a:cs typeface="NikoshBAN" pitchFamily="2" charset="0"/>
                  </a:rPr>
                  <a:t>আছে</a:t>
                </a:r>
                <a:r>
                  <a:rPr lang="en-US" sz="4800" dirty="0" smtClean="0">
                    <a:latin typeface="NikoshBAN" pitchFamily="2" charset="0"/>
                    <a:cs typeface="NikoshBAN" pitchFamily="2" charset="0"/>
                  </a:rPr>
                  <a:t>,</a:t>
                </a:r>
              </a:p>
              <a:p>
                <a:r>
                  <a:rPr lang="en-US" sz="4800" dirty="0" err="1" smtClean="0">
                    <a:latin typeface="NikoshBAN" pitchFamily="2" charset="0"/>
                    <a:cs typeface="NikoshBAN" pitchFamily="2" charset="0"/>
                  </a:rPr>
                  <a:t>প্রদত্ত</a:t>
                </a:r>
                <a:r>
                  <a:rPr lang="en-US" sz="4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800" dirty="0" err="1" smtClean="0">
                    <a:latin typeface="NikoshBAN" pitchFamily="2" charset="0"/>
                    <a:cs typeface="NikoshBAN" pitchFamily="2" charset="0"/>
                  </a:rPr>
                  <a:t>পরাবৃত্তের</a:t>
                </a:r>
                <a:r>
                  <a:rPr lang="en-US" sz="4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800" dirty="0" err="1" smtClean="0">
                    <a:latin typeface="NikoshBAN" pitchFamily="2" charset="0"/>
                    <a:cs typeface="NikoshBAN" pitchFamily="2" charset="0"/>
                  </a:rPr>
                  <a:t>সমীকরন</a:t>
                </a:r>
                <a:r>
                  <a:rPr lang="en-US" sz="4800" dirty="0" smtClean="0">
                    <a:latin typeface="NikoshBAN" pitchFamily="2" charset="0"/>
                    <a:cs typeface="NikoshBAN" pitchFamily="2" charset="0"/>
                  </a:rPr>
                  <a:t>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48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SG" sz="4800" dirty="0" smtClean="0">
                    <a:latin typeface="Times New Roman" pitchFamily="18" charset="0"/>
                    <a:cs typeface="Times New Roman" pitchFamily="18" charset="0"/>
                  </a:rPr>
                  <a:t>=20y=4.5.y</a:t>
                </a:r>
              </a:p>
              <a:p>
                <a:r>
                  <a:rPr lang="en-US" sz="4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800" dirty="0" smtClean="0">
                    <a:latin typeface="NikoshBAN" pitchFamily="2" charset="0"/>
                    <a:cs typeface="NikoshBAN" pitchFamily="2" charset="0"/>
                  </a:rPr>
                  <a:t>           </a:t>
                </a:r>
                <a:r>
                  <a:rPr lang="en-US" sz="4800" dirty="0" err="1" smtClean="0">
                    <a:latin typeface="NikoshBAN" pitchFamily="2" charset="0"/>
                    <a:cs typeface="NikoshBAN" pitchFamily="2" charset="0"/>
                  </a:rPr>
                  <a:t>এখানে</a:t>
                </a:r>
                <a:r>
                  <a:rPr lang="en-US" sz="4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800" dirty="0" smtClean="0">
                    <a:latin typeface="Times New Roman" pitchFamily="18" charset="0"/>
                    <a:cs typeface="Times New Roman" pitchFamily="18" charset="0"/>
                  </a:rPr>
                  <a:t>a=5</a:t>
                </a:r>
              </a:p>
              <a:p>
                <a:r>
                  <a:rPr lang="en-US" sz="4800" dirty="0" err="1" smtClean="0">
                    <a:latin typeface="NikoshBAN" pitchFamily="2" charset="0"/>
                    <a:cs typeface="NikoshBAN" pitchFamily="2" charset="0"/>
                  </a:rPr>
                  <a:t>উপকেন্দ্রের</a:t>
                </a:r>
                <a:r>
                  <a:rPr lang="en-US" sz="4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800" dirty="0" err="1" smtClean="0">
                    <a:latin typeface="NikoshBAN" pitchFamily="2" charset="0"/>
                    <a:cs typeface="NikoshBAN" pitchFamily="2" charset="0"/>
                  </a:rPr>
                  <a:t>স্থানাংক</a:t>
                </a:r>
                <a:r>
                  <a:rPr lang="en-US" sz="4800" dirty="0" smtClean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4800" dirty="0" err="1" smtClean="0">
                    <a:latin typeface="Times New Roman" pitchFamily="18" charset="0"/>
                    <a:cs typeface="Times New Roman" pitchFamily="18" charset="0"/>
                  </a:rPr>
                  <a:t>o,a</a:t>
                </a:r>
                <a:r>
                  <a:rPr lang="en-US" sz="4800" dirty="0" smtClean="0">
                    <a:latin typeface="Times New Roman" pitchFamily="18" charset="0"/>
                    <a:cs typeface="Times New Roman" pitchFamily="18" charset="0"/>
                  </a:rPr>
                  <a:t>)=(0,5)</a:t>
                </a:r>
              </a:p>
              <a:p>
                <a:r>
                  <a:rPr lang="en-US" sz="4800" dirty="0" err="1" smtClean="0">
                    <a:latin typeface="NikoshBAN" pitchFamily="2" charset="0"/>
                    <a:cs typeface="NikoshBAN" pitchFamily="2" charset="0"/>
                  </a:rPr>
                  <a:t>নিয়ামক</a:t>
                </a:r>
                <a:r>
                  <a:rPr lang="en-US" sz="4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800" dirty="0" err="1" smtClean="0">
                    <a:latin typeface="NikoshBAN" pitchFamily="2" charset="0"/>
                    <a:cs typeface="NikoshBAN" pitchFamily="2" charset="0"/>
                  </a:rPr>
                  <a:t>রেখার</a:t>
                </a:r>
                <a:r>
                  <a:rPr lang="en-US" sz="4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800" dirty="0" err="1" smtClean="0">
                    <a:latin typeface="NikoshBAN" pitchFamily="2" charset="0"/>
                    <a:cs typeface="NikoshBAN" pitchFamily="2" charset="0"/>
                  </a:rPr>
                  <a:t>সমীকরন,y</a:t>
                </a:r>
                <a:r>
                  <a:rPr lang="en-US" sz="4800" dirty="0" smtClean="0">
                    <a:latin typeface="Times New Roman" pitchFamily="18" charset="0"/>
                    <a:cs typeface="Times New Roman" pitchFamily="18" charset="0"/>
                  </a:rPr>
                  <a:t>=-a </a:t>
                </a:r>
                <a:r>
                  <a:rPr lang="en-US" sz="4800" dirty="0" err="1" smtClean="0">
                    <a:latin typeface="Times New Roman" pitchFamily="18" charset="0"/>
                    <a:cs typeface="Times New Roman" pitchFamily="18" charset="0"/>
                  </a:rPr>
                  <a:t>বা,y</a:t>
                </a:r>
                <a:r>
                  <a:rPr lang="en-US" sz="4800" dirty="0" smtClean="0">
                    <a:latin typeface="Times New Roman" pitchFamily="18" charset="0"/>
                    <a:cs typeface="Times New Roman" pitchFamily="18" charset="0"/>
                  </a:rPr>
                  <a:t>=-5</a:t>
                </a:r>
              </a:p>
              <a:p>
                <a:r>
                  <a:rPr lang="en-US" sz="4800" dirty="0" err="1" smtClean="0">
                    <a:latin typeface="NikoshBAN" pitchFamily="2" charset="0"/>
                    <a:cs typeface="NikoshBAN" pitchFamily="2" charset="0"/>
                  </a:rPr>
                  <a:t>উপকেন্দ্রিক</a:t>
                </a:r>
                <a:r>
                  <a:rPr lang="en-US" sz="4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800" dirty="0" err="1" smtClean="0">
                    <a:latin typeface="NikoshBAN" pitchFamily="2" charset="0"/>
                    <a:cs typeface="NikoshBAN" pitchFamily="2" charset="0"/>
                  </a:rPr>
                  <a:t>লম্বের</a:t>
                </a:r>
                <a:r>
                  <a:rPr lang="en-US" sz="4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800" dirty="0" err="1" smtClean="0">
                    <a:latin typeface="NikoshBAN" pitchFamily="2" charset="0"/>
                    <a:cs typeface="NikoshBAN" pitchFamily="2" charset="0"/>
                  </a:rPr>
                  <a:t>সমীকরন,y</a:t>
                </a:r>
                <a:r>
                  <a:rPr lang="en-US" sz="4800" dirty="0" smtClean="0">
                    <a:latin typeface="NikoshBAN" pitchFamily="2" charset="0"/>
                    <a:cs typeface="NikoshBAN" pitchFamily="2" charset="0"/>
                  </a:rPr>
                  <a:t>=a  </a:t>
                </a:r>
                <a:r>
                  <a:rPr lang="en-US" sz="4800" dirty="0" err="1" smtClean="0">
                    <a:latin typeface="NikoshBAN" pitchFamily="2" charset="0"/>
                    <a:cs typeface="NikoshBAN" pitchFamily="2" charset="0"/>
                  </a:rPr>
                  <a:t>বা,y</a:t>
                </a:r>
                <a:r>
                  <a:rPr lang="en-US" sz="4800" dirty="0" smtClean="0">
                    <a:latin typeface="NikoshBAN" pitchFamily="2" charset="0"/>
                    <a:cs typeface="NikoshBAN" pitchFamily="2" charset="0"/>
                  </a:rPr>
                  <a:t>=</a:t>
                </a:r>
                <a:r>
                  <a:rPr lang="en-US" sz="4800" dirty="0" smtClean="0">
                    <a:latin typeface="Times New Roman" pitchFamily="18" charset="0"/>
                    <a:cs typeface="Times New Roman" pitchFamily="18" charset="0"/>
                  </a:rPr>
                  <a:t>5</a:t>
                </a:r>
                <a:endParaRPr lang="bn-IN" sz="4800" dirty="0" smtClean="0">
                  <a:latin typeface="Times New Roman" pitchFamily="18" charset="0"/>
                  <a:cs typeface="NikoshBAN" pitchFamily="2" charset="0"/>
                </a:endParaRPr>
              </a:p>
              <a:p>
                <a:r>
                  <a:rPr lang="en-US" sz="4800" dirty="0" err="1">
                    <a:latin typeface="NikoshBAN" pitchFamily="2" charset="0"/>
                    <a:cs typeface="NikoshBAN" pitchFamily="2" charset="0"/>
                  </a:rPr>
                  <a:t>উপকেন্দ্রিক</a:t>
                </a:r>
                <a:r>
                  <a:rPr lang="en-US" sz="4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800" dirty="0" err="1" smtClean="0">
                    <a:latin typeface="NikoshBAN" pitchFamily="2" charset="0"/>
                    <a:cs typeface="NikoshBAN" pitchFamily="2" charset="0"/>
                  </a:rPr>
                  <a:t>লম্বের</a:t>
                </a:r>
                <a:r>
                  <a:rPr lang="bn-IN" sz="4800" dirty="0">
                    <a:latin typeface="NikoshBAN" pitchFamily="2" charset="0"/>
                    <a:cs typeface="NikoshBAN" pitchFamily="2" charset="0"/>
                  </a:rPr>
                  <a:t> দৈর্ঘ্য</a:t>
                </a:r>
                <a:r>
                  <a:rPr lang="en-US" sz="4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4800" dirty="0" smtClean="0">
                    <a:latin typeface="NikoshBAN" pitchFamily="2" charset="0"/>
                    <a:cs typeface="NikoshBAN" pitchFamily="2" charset="0"/>
                  </a:rPr>
                  <a:t>=</a:t>
                </a:r>
                <a:r>
                  <a:rPr lang="en-US" sz="4800" dirty="0" smtClean="0">
                    <a:latin typeface="Times New Roman" pitchFamily="18" charset="0"/>
                    <a:cs typeface="Times New Roman" pitchFamily="18" charset="0"/>
                  </a:rPr>
                  <a:t>4|a|=4.5=20</a:t>
                </a:r>
                <a:endParaRPr lang="bn-IN" sz="4800" dirty="0">
                  <a:latin typeface="Times New Roman" pitchFamily="18" charset="0"/>
                  <a:cs typeface="NikoshBAN" pitchFamily="2" charset="0"/>
                </a:endParaRPr>
              </a:p>
              <a:p>
                <a:endParaRPr lang="en-US" sz="4800" dirty="0">
                  <a:latin typeface="NikoshBAN" pitchFamily="2" charset="0"/>
                  <a:cs typeface="NikoshBAN" pitchFamily="2" charset="0"/>
                </a:endParaRPr>
              </a:p>
              <a:p>
                <a:endParaRPr lang="en-SG" dirty="0" smtClean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8" y="15506"/>
                <a:ext cx="9134121" cy="7017306"/>
              </a:xfrm>
              <a:prstGeom prst="rect">
                <a:avLst/>
              </a:prstGeom>
              <a:blipFill rotWithShape="1">
                <a:blip r:embed="rId2"/>
                <a:stretch>
                  <a:fillRect l="-3071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870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1700" y="44575"/>
            <a:ext cx="5112568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IN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SG" sz="72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3623" y="1332297"/>
                <a:ext cx="9144000" cy="1141338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1</a:t>
                </a:r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।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  <a:cs typeface="NikoshBAN" pitchFamily="2" charset="0"/>
                          </a:rPr>
                          <m:t>3</m:t>
                        </m:r>
                        <m:r>
                          <a:rPr lang="en-US" sz="2800" b="0" i="1" smtClean="0">
                            <a:latin typeface="Cambria Math"/>
                            <a:cs typeface="NikoshBAN" pitchFamily="2" charset="0"/>
                          </a:rPr>
                          <m:t>𝑦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=9x 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পরাবৃত্তের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উপকেন্দ্রের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স্থানাংক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কোনটি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?</a:t>
                </a:r>
              </a:p>
              <a:p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  <a:cs typeface="NikoshBAN" pitchFamily="2" charset="0"/>
                      </a:rPr>
                      <m:t>ক</m:t>
                    </m:r>
                    <m:r>
                      <a:rPr lang="en-US" sz="2800" i="1">
                        <a:latin typeface="Cambria Math"/>
                        <a:cs typeface="NikoshBAN" pitchFamily="2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(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  <a:cs typeface="NikoshBAN" pitchFamily="2" charset="0"/>
                          </a:rPr>
                          <m:t>5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  <a:cs typeface="NikoshBAN" pitchFamily="2" charset="0"/>
                          </a:rPr>
                          <m:t>6</m:t>
                        </m:r>
                      </m:den>
                    </m:f>
                    <m:r>
                      <a:rPr lang="en-US" sz="2800" b="0" i="1" smtClean="0">
                        <a:latin typeface="Cambria Math"/>
                        <a:cs typeface="NikoshBAN" pitchFamily="2" charset="0"/>
                      </a:rPr>
                      <m:t>,</m:t>
                    </m:r>
                    <m:r>
                      <a:rPr lang="en-US" sz="2800" i="1">
                        <a:latin typeface="Cambria Math"/>
                        <a:cs typeface="NikoshBAN" pitchFamily="2" charset="0"/>
                      </a:rPr>
                      <m:t>0</m:t>
                    </m:r>
                    <m:r>
                      <a:rPr lang="en-US" sz="2800" i="1">
                        <a:latin typeface="Cambria Math"/>
                        <a:cs typeface="NikoshBAN" pitchFamily="2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     (খ) 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(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  <a:cs typeface="NikoshBAN" pitchFamily="2" charset="0"/>
                          </a:rPr>
                          <m:t>5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den>
                    </m:f>
                    <m:r>
                      <a:rPr lang="en-US" sz="2800" i="1">
                        <a:latin typeface="Cambria Math"/>
                        <a:cs typeface="NikoshBAN" pitchFamily="2" charset="0"/>
                      </a:rPr>
                      <m:t>,</m:t>
                    </m:r>
                    <m:r>
                      <a:rPr lang="en-US" sz="2800" i="1">
                        <a:latin typeface="Cambria Math"/>
                        <a:cs typeface="NikoshBAN" pitchFamily="2" charset="0"/>
                      </a:rPr>
                      <m:t>0</m:t>
                    </m:r>
                    <m:r>
                      <a:rPr lang="en-US" sz="2800" i="1">
                        <a:latin typeface="Cambria Math"/>
                        <a:cs typeface="NikoshBAN" pitchFamily="2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         (গ) 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(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  <a:cs typeface="NikoshBAN" pitchFamily="2" charset="0"/>
                          </a:rPr>
                          <m:t>5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  <a:cs typeface="NikoshBAN" pitchFamily="2" charset="0"/>
                          </a:rPr>
                          <m:t>12</m:t>
                        </m:r>
                      </m:den>
                    </m:f>
                    <m:r>
                      <a:rPr lang="en-US" sz="2800" i="1">
                        <a:latin typeface="Cambria Math"/>
                        <a:cs typeface="NikoshBAN" pitchFamily="2" charset="0"/>
                      </a:rPr>
                      <m:t>,</m:t>
                    </m:r>
                    <m:r>
                      <a:rPr lang="en-US" sz="2800" i="1">
                        <a:latin typeface="Cambria Math"/>
                        <a:cs typeface="NikoshBAN" pitchFamily="2" charset="0"/>
                      </a:rPr>
                      <m:t>0</m:t>
                    </m:r>
                    <m:r>
                      <a:rPr lang="en-US" sz="2800" i="1">
                        <a:latin typeface="Cambria Math"/>
                        <a:cs typeface="NikoshBAN" pitchFamily="2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    (ঘ)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(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  <a:cs typeface="NikoshBAN" pitchFamily="2" charset="0"/>
                          </a:rPr>
                          <m:t>5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  <a:cs typeface="NikoshBAN" pitchFamily="2" charset="0"/>
                          </a:rPr>
                          <m:t>6</m:t>
                        </m:r>
                        <m:r>
                          <a:rPr lang="en-US" sz="2800" b="0" i="1" smtClean="0"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den>
                    </m:f>
                    <m:r>
                      <a:rPr lang="en-US" sz="2800" i="1">
                        <a:latin typeface="Cambria Math"/>
                        <a:cs typeface="NikoshBAN" pitchFamily="2" charset="0"/>
                      </a:rPr>
                      <m:t>,</m:t>
                    </m:r>
                    <m:r>
                      <a:rPr lang="en-US" sz="2800" i="1">
                        <a:latin typeface="Cambria Math"/>
                        <a:cs typeface="NikoshBAN" pitchFamily="2" charset="0"/>
                      </a:rPr>
                      <m:t>0</m:t>
                    </m:r>
                    <m:r>
                      <a:rPr lang="en-US" sz="2800" i="1">
                        <a:latin typeface="Cambria Math"/>
                        <a:cs typeface="NikoshBAN" pitchFamily="2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SG" sz="28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23" y="1332297"/>
                <a:ext cx="9144000" cy="1141338"/>
              </a:xfrm>
              <a:prstGeom prst="rect">
                <a:avLst/>
              </a:prstGeom>
              <a:blipFill rotWithShape="1">
                <a:blip r:embed="rId2"/>
                <a:stretch>
                  <a:fillRect l="-1333" t="-6952" b="-8556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4445423" y="1902966"/>
            <a:ext cx="468052" cy="43204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4232" y="2520711"/>
                <a:ext cx="9115535" cy="954107"/>
              </a:xfrm>
              <a:prstGeom prst="rect">
                <a:avLst/>
              </a:prstGeom>
              <a:solidFill>
                <a:srgbClr val="00B0F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২।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2800" i="1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  <a:cs typeface="NikoshBAN" pitchFamily="2" charset="0"/>
                          </a:rPr>
                          <m:t>𝑦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  <m:r>
                      <a:rPr lang="en-US" sz="2800" b="0" i="0" smtClean="0">
                        <a:latin typeface="Cambria Math"/>
                        <a:cs typeface="NikoshBAN" pitchFamily="2" charset="0"/>
                      </a:rPr>
                      <m:t>−</m:t>
                    </m:r>
                  </m:oMath>
                </a14:m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9</a:t>
                </a:r>
                <a:r>
                  <a:rPr lang="en-SG" sz="2800" dirty="0" smtClean="0">
                    <a:latin typeface="NikoshBAN" pitchFamily="2" charset="0"/>
                    <a:cs typeface="NikoshBAN" pitchFamily="2" charset="0"/>
                  </a:rPr>
                  <a:t>x=0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পরাবৃত্তের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নিয়ামক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রেখার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সমীকরন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কোনটি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?,</a:t>
                </a:r>
              </a:p>
              <a:p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(ক)4x+9=0  (খ)4x-9=0</a:t>
                </a:r>
                <a:r>
                  <a:rPr lang="en-SG" sz="2800" dirty="0" smtClean="0">
                    <a:latin typeface="Times New Roman" pitchFamily="18" charset="0"/>
                    <a:cs typeface="Times New Roman" pitchFamily="18" charset="0"/>
                  </a:rPr>
                  <a:t>  (গ)  x+9=0  (ঘ)2x+3=0</a:t>
                </a:r>
                <a:endParaRPr lang="en-US" sz="28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32" y="2520711"/>
                <a:ext cx="9115535" cy="954107"/>
              </a:xfrm>
              <a:prstGeom prst="rect">
                <a:avLst/>
              </a:prstGeom>
              <a:blipFill rotWithShape="1">
                <a:blip r:embed="rId3"/>
                <a:stretch>
                  <a:fillRect l="-1337" t="-8333" b="-17949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/>
          <p:cNvSpPr/>
          <p:nvPr/>
        </p:nvSpPr>
        <p:spPr>
          <a:xfrm>
            <a:off x="323528" y="2996952"/>
            <a:ext cx="433417" cy="4229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23745" y="3599062"/>
                <a:ext cx="9127126" cy="830997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bn-IN" sz="2400" b="0" i="1" smtClean="0">
                            <a:latin typeface="Cambria Math"/>
                            <a:cs typeface="NikoshBAN" pitchFamily="2" charset="0"/>
                          </a:rPr>
                          <m:t>   </m:t>
                        </m:r>
                        <m: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  <m:t>৩</m:t>
                        </m:r>
                        <m: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  <m:t>।</m:t>
                        </m:r>
                        <m:r>
                          <a:rPr lang="en-US" sz="2400" i="1">
                            <a:latin typeface="Cambria Math"/>
                            <a:cs typeface="NikoshBAN" pitchFamily="2" charset="0"/>
                          </a:rPr>
                          <m:t>𝑦</m:t>
                        </m:r>
                      </m:e>
                      <m:sup>
                        <m:r>
                          <a:rPr lang="en-US" sz="2400" i="1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lang="bn-IN" sz="2400" dirty="0" smtClean="0">
                    <a:latin typeface="Times New Roman" pitchFamily="18" charset="0"/>
                    <a:cs typeface="Times New Roman" pitchFamily="18" charset="0"/>
                  </a:rPr>
                  <a:t>4(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bn-IN" sz="2400" dirty="0" smtClean="0">
                    <a:latin typeface="Times New Roman" pitchFamily="18" charset="0"/>
                    <a:cs typeface="Times New Roman" pitchFamily="18" charset="0"/>
                  </a:rPr>
                  <a:t>-2)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পরিত্তের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শীর্ষ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বিন্দু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কোনটি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?</a:t>
                </a:r>
              </a:p>
              <a:p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     (ক) (2,,o)                   (খ) (-2,o)                   (গ) (4,o)            (ঘ)(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o,o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3745" y="3599062"/>
                <a:ext cx="9127126" cy="830997"/>
              </a:xfrm>
              <a:prstGeom prst="rect">
                <a:avLst/>
              </a:prstGeom>
              <a:blipFill rotWithShape="1">
                <a:blip r:embed="rId4"/>
                <a:stretch>
                  <a:fillRect t="-8029" b="-16788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/>
          <p:cNvSpPr/>
          <p:nvPr/>
        </p:nvSpPr>
        <p:spPr>
          <a:xfrm>
            <a:off x="378903" y="4014559"/>
            <a:ext cx="520689" cy="37319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7" name="TextBox 6"/>
          <p:cNvSpPr txBox="1"/>
          <p:nvPr/>
        </p:nvSpPr>
        <p:spPr>
          <a:xfrm>
            <a:off x="-9900" y="4672863"/>
            <a:ext cx="9113281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উপকেন্দ্রে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অক্ষের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অঙ্কিত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লম্বকে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 (ক)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দিকাক্ষ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         (খ)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নাভিলম্ব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         (গ)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ব্যাসার্ধ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             (ঘ)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জ্যা</a:t>
            </a:r>
            <a:endParaRPr lang="en-SG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505393" y="5088362"/>
            <a:ext cx="504056" cy="41549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14231" y="5704341"/>
                <a:ext cx="9129769" cy="1384995"/>
              </a:xfrm>
              <a:prstGeom prst="rect">
                <a:avLst/>
              </a:prstGeom>
              <a:solidFill>
                <a:srgbClr val="7030A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৫।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y=4x+c</a:t>
                </a:r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সরলরেখাটি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  <a:cs typeface="NikoshBAN" pitchFamily="2" charset="0"/>
                          </a:rPr>
                          <m:t>𝑦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  <a:cs typeface="NikoshBAN" pitchFamily="2" charset="0"/>
                      </a:rPr>
                      <m:t>48</m:t>
                    </m:r>
                    <m:r>
                      <a:rPr lang="en-US" sz="2800" b="0" i="1" smtClean="0">
                        <a:latin typeface="Cambria Math"/>
                        <a:cs typeface="NikoshBAN" pitchFamily="2" charset="0"/>
                      </a:rPr>
                      <m:t>𝑥</m:t>
                    </m:r>
                  </m:oMath>
                </a14:m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বক্ররেখাকে স্পর্শ করলে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 c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এর</a:t>
                </a:r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  মান কত?</a:t>
                </a:r>
              </a:p>
              <a:p>
                <a:r>
                  <a:rPr lang="bn-IN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  </a:t>
                </a:r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ক)  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-128</a:t>
                </a:r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                 (খ)   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.5</a:t>
                </a:r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             (গ)   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            (ঘ)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128</a:t>
                </a:r>
                <a:endParaRPr lang="en-SG" sz="28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31" y="5704341"/>
                <a:ext cx="9129769" cy="1384995"/>
              </a:xfrm>
              <a:prstGeom prst="rect">
                <a:avLst/>
              </a:prstGeom>
              <a:blipFill rotWithShape="1">
                <a:blip r:embed="rId5"/>
                <a:stretch>
                  <a:fillRect l="-1335" t="-5727" b="-12335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/>
          <p:cNvSpPr/>
          <p:nvPr/>
        </p:nvSpPr>
        <p:spPr>
          <a:xfrm>
            <a:off x="5148064" y="6650250"/>
            <a:ext cx="504056" cy="41549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129864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8" grpId="0" animBg="1"/>
      <p:bldP spid="10" grpId="0" animBg="1"/>
      <p:bldP spid="11" grpId="0" animBg="1"/>
      <p:bldP spid="7" grpId="0" animBg="1"/>
      <p:bldP spid="12" grpId="0" animBg="1"/>
      <p:bldP spid="9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132856"/>
            <a:ext cx="7772400" cy="1470025"/>
          </a:xfrm>
          <a:solidFill>
            <a:srgbClr val="C00000"/>
          </a:solidFill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bn-IN" sz="80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SG" sz="80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1331640" y="3861048"/>
                <a:ext cx="6400800" cy="2448272"/>
              </a:xfrm>
              <a:solidFill>
                <a:srgbClr val="FF0000"/>
              </a:solidFill>
              <a:ln w="76200">
                <a:solidFill>
                  <a:schemeClr val="tx1"/>
                </a:solidFill>
              </a:ln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/>
                        <a:cs typeface="NikoshBAN" pitchFamily="2" charset="0"/>
                      </a:rPr>
                      <m:t>5</m:t>
                    </m:r>
                    <m:sSup>
                      <m:sSupPr>
                        <m:ctrlPr>
                          <a:rPr lang="en-US" sz="3600" i="1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600" i="1" smtClean="0">
                            <a:latin typeface="Cambria Math"/>
                            <a:cs typeface="NikoshBAN" pitchFamily="2" charset="0"/>
                          </a:rPr>
                          <m:t>𝑥</m:t>
                        </m:r>
                      </m:e>
                      <m:sup>
                        <m:r>
                          <a:rPr lang="en-US" sz="3600" i="1" smtClean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  <m:r>
                      <a:rPr lang="en-SG" sz="3600" b="0" i="1" smtClean="0">
                        <a:latin typeface="Cambria Math"/>
                        <a:cs typeface="NikoshBAN" pitchFamily="2" charset="0"/>
                      </a:rPr>
                      <m:t>+</m:t>
                    </m:r>
                    <m:r>
                      <a:rPr lang="en-SG" sz="3600" b="0" i="1" smtClean="0">
                        <a:latin typeface="Cambria Math"/>
                        <a:cs typeface="NikoshBAN" pitchFamily="2" charset="0"/>
                      </a:rPr>
                      <m:t>30</m:t>
                    </m:r>
                    <m:r>
                      <a:rPr lang="en-SG" sz="3600" b="0" i="1" smtClean="0">
                        <a:latin typeface="Cambria Math"/>
                        <a:cs typeface="NikoshBAN" pitchFamily="2" charset="0"/>
                      </a:rPr>
                      <m:t>𝑥</m:t>
                    </m:r>
                    <m:r>
                      <a:rPr lang="en-SG" sz="3600" b="0" i="1" smtClean="0">
                        <a:latin typeface="Cambria Math"/>
                        <a:cs typeface="NikoshBAN" pitchFamily="2" charset="0"/>
                      </a:rPr>
                      <m:t>+</m:t>
                    </m:r>
                    <m:r>
                      <a:rPr lang="en-SG" sz="3600" b="0" i="1" smtClean="0">
                        <a:latin typeface="Cambria Math"/>
                        <a:cs typeface="NikoshBAN" pitchFamily="2" charset="0"/>
                      </a:rPr>
                      <m:t>2</m:t>
                    </m:r>
                    <m:r>
                      <a:rPr lang="en-SG" sz="3600" b="0" i="1" smtClean="0">
                        <a:latin typeface="Cambria Math"/>
                        <a:cs typeface="NikoshBAN" pitchFamily="2" charset="0"/>
                      </a:rPr>
                      <m:t>𝑦</m:t>
                    </m:r>
                    <m:r>
                      <a:rPr lang="en-SG" sz="3600" b="0" i="1" smtClean="0">
                        <a:latin typeface="Cambria Math"/>
                        <a:cs typeface="NikoshBAN" pitchFamily="2" charset="0"/>
                      </a:rPr>
                      <m:t>+</m:t>
                    </m:r>
                    <m:r>
                      <a:rPr lang="en-SG" sz="3600" b="0" i="1" smtClean="0">
                        <a:latin typeface="Cambria Math"/>
                        <a:cs typeface="NikoshBAN" pitchFamily="2" charset="0"/>
                      </a:rPr>
                      <m:t>59</m:t>
                    </m:r>
                    <m:r>
                      <a:rPr lang="en-SG" sz="3600" b="0" i="1" smtClean="0"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SG" sz="3600" b="0" i="1" smtClean="0">
                        <a:latin typeface="Cambria Math"/>
                        <a:cs typeface="NikoshBAN" pitchFamily="2" charset="0"/>
                      </a:rPr>
                      <m:t>0</m:t>
                    </m:r>
                  </m:oMath>
                </a14:m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পরাবৃত্তের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শীর্ষবিন্দু,উপকেন্দ্র,উপকেন্দ্রিক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লম্বের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দৈর্ঘ্য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ও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সমীকরণ,অক্ষের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সমীকরণ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এবংনিয়ামকের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সমীকরণ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নির্ণয়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কর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।</a:t>
                </a:r>
                <a:endParaRPr lang="en-SG" sz="36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331640" y="3861048"/>
                <a:ext cx="6400800" cy="2448272"/>
              </a:xfrm>
              <a:blipFill rotWithShape="1">
                <a:blip r:embed="rId3"/>
                <a:stretch>
                  <a:fillRect b="-964"/>
                </a:stretch>
              </a:blipFill>
              <a:ln w="762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975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Animation\reflect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5525" y="2153764"/>
            <a:ext cx="2293144" cy="2286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892577" y="482602"/>
            <a:ext cx="5130247" cy="2246769"/>
          </a:xfrm>
          <a:prstGeom prst="rect">
            <a:avLst/>
          </a:prstGeom>
          <a:noFill/>
        </p:spPr>
        <p:txBody>
          <a:bodyPr wrap="square" lIns="114117" tIns="57059" rIns="114117" bIns="57059" rtlCol="0">
            <a:prstTxWarp prst="textDoubleWave1">
              <a:avLst/>
            </a:prstTxWarp>
            <a:spAutoFit/>
          </a:bodyPr>
          <a:lstStyle/>
          <a:p>
            <a:pPr algn="ctr"/>
            <a:r>
              <a:rPr lang="bn-BD" sz="129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"/>
                <a:cs typeface="Vrinda" panose="02000500000000020004" pitchFamily="2" charset="0"/>
              </a:rPr>
              <a:t>ধন্যবাদ </a:t>
            </a:r>
            <a:endParaRPr lang="en-US" sz="129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alibri"/>
            </a:endParaRPr>
          </a:p>
        </p:txBody>
      </p:sp>
      <p:pic>
        <p:nvPicPr>
          <p:cNvPr id="2052" name="Picture 4" descr="G:\Animation\a-lily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3051" y="4191000"/>
            <a:ext cx="1502228" cy="1752600"/>
          </a:xfrm>
          <a:prstGeom prst="rect">
            <a:avLst/>
          </a:prstGeom>
          <a:noFill/>
        </p:spPr>
      </p:pic>
      <p:pic>
        <p:nvPicPr>
          <p:cNvPr id="8" name="Picture 4" descr="G:\Animation\a-lily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133656">
            <a:off x="6027964" y="4488379"/>
            <a:ext cx="1815032" cy="1191115"/>
          </a:xfrm>
          <a:prstGeom prst="rect">
            <a:avLst/>
          </a:prstGeom>
          <a:noFill/>
        </p:spPr>
      </p:pic>
      <p:pic>
        <p:nvPicPr>
          <p:cNvPr id="2053" name="Picture 5" descr="G:\Animation\Blume90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29868" y="4064478"/>
            <a:ext cx="2628900" cy="1913207"/>
          </a:xfrm>
          <a:prstGeom prst="rect">
            <a:avLst/>
          </a:prstGeom>
          <a:noFill/>
        </p:spPr>
      </p:pic>
      <p:pic>
        <p:nvPicPr>
          <p:cNvPr id="2054" name="Picture 6" descr="G:\Animation\11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7481" y="1576864"/>
            <a:ext cx="1364738" cy="1621471"/>
          </a:xfrm>
          <a:prstGeom prst="rect">
            <a:avLst/>
          </a:prstGeom>
          <a:noFill/>
        </p:spPr>
      </p:pic>
      <p:pic>
        <p:nvPicPr>
          <p:cNvPr id="11" name="Picture 6" descr="G:\Animation\11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935481" y="1402629"/>
            <a:ext cx="1443467" cy="16188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77404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3645024"/>
            <a:ext cx="3096344" cy="3108543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  <a:prstDash val="solid"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মোঃআতাহার আলী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সরকার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প্রভাষক(গণিত)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হাফছা মজুমদার মহিলা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ডিগ্রি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কলেজ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জাকিগঞ্জ,সিলেট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মোবাঃ০১৭৬৭৪৯৫৫১৮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9" y="1911760"/>
            <a:ext cx="2088233" cy="166125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1519" y="1264403"/>
            <a:ext cx="2808312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SG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02476" y="1284023"/>
            <a:ext cx="2952328" cy="584775"/>
          </a:xfrm>
          <a:prstGeom prst="rect">
            <a:avLst/>
          </a:prstGeom>
          <a:solidFill>
            <a:srgbClr val="00B0F0"/>
          </a:solidFill>
          <a:ln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SG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66981" y="3947749"/>
            <a:ext cx="4482560" cy="2800767"/>
          </a:xfrm>
          <a:prstGeom prst="rect">
            <a:avLst/>
          </a:prstGeom>
          <a:solidFill>
            <a:srgbClr val="FFFF00"/>
          </a:solidFill>
          <a:ln w="76200">
            <a:solidFill>
              <a:srgbClr val="000000"/>
            </a:solidFill>
          </a:ln>
          <a:effectLst/>
        </p:spPr>
        <p:txBody>
          <a:bodyPr wrap="square" rtlCol="0">
            <a:spAutoFit/>
          </a:bodyPr>
          <a:lstStyle/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উচ্চতর গণিত ২য় পত্র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একাদশ ও দ্বাদশ শ্রেণি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৬ষ্ঠ(কণিক)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  ৪৫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bn-IN" sz="2800" dirty="0" smtClean="0">
              <a:latin typeface="NikoshBAN" pitchFamily="2" charset="0"/>
              <a:cs typeface="NikoshBAN" pitchFamily="2" charset="0"/>
            </a:endParaRPr>
          </a:p>
          <a:p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endParaRPr lang="en-SG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981" y="1994592"/>
            <a:ext cx="4482560" cy="181141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cxnSp>
        <p:nvCxnSpPr>
          <p:cNvPr id="4" name="Straight Connector 3"/>
          <p:cNvCxnSpPr/>
          <p:nvPr/>
        </p:nvCxnSpPr>
        <p:spPr>
          <a:xfrm>
            <a:off x="3563888" y="1556791"/>
            <a:ext cx="72008" cy="36004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995936" y="2636912"/>
            <a:ext cx="0" cy="367240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2771800" y="86869"/>
            <a:ext cx="3312368" cy="914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SG" sz="6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97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  <a:solidFill>
            <a:srgbClr val="FF0000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ছবি গুলো দেখি</a:t>
            </a:r>
            <a:endParaRPr lang="en-SG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420888"/>
            <a:ext cx="4038600" cy="3816424"/>
          </a:xfrm>
          <a:ln w="76200">
            <a:solidFill>
              <a:schemeClr val="tx1"/>
            </a:solidFill>
          </a:ln>
        </p:spPr>
      </p:pic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204864"/>
            <a:ext cx="3960440" cy="3600399"/>
          </a:xfrm>
          <a:ln w="762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321450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7704" y="476672"/>
            <a:ext cx="4392488" cy="1470025"/>
          </a:xfrm>
          <a:solidFill>
            <a:srgbClr val="00B05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শিখন ফল</a:t>
            </a:r>
            <a:endParaRPr lang="en-S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7624" y="2132856"/>
            <a:ext cx="6400800" cy="3361928"/>
          </a:xfrm>
          <a:solidFill>
            <a:schemeClr val="accent6">
              <a:lumMod val="50000"/>
            </a:schemeClr>
          </a:solidFill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bn-IN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 পাঠ শেষে শিক্ষার্থীরা-</a:t>
            </a:r>
          </a:p>
          <a:p>
            <a:r>
              <a:rPr lang="bn-IN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১।পরাবৃত্ত কি বলতে পারবে</a:t>
            </a:r>
            <a:r>
              <a:rPr lang="en-US" sz="2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IN" sz="28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২।পরাবৃত্তের লেখচিত্র অংকন করতে পারবে এবং শীর্ষবিন্দু,উপকেন্দ্র,উপকেন্দ্রিক লম্ব,দিকাক্ষ,অক্ষ রেখা চিহ্নিত ও নির্নয় করতে পারবে।</a:t>
            </a:r>
            <a:endParaRPr lang="en-SG" sz="2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195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755576" y="0"/>
                <a:ext cx="7560840" cy="1077218"/>
              </a:xfrm>
              <a:prstGeom prst="rect">
                <a:avLst/>
              </a:prstGeom>
              <a:solidFill>
                <a:srgbClr val="FF0000"/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SG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SG" sz="3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SG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4</m:t>
                    </m:r>
                    <m:r>
                      <a:rPr lang="en-US" sz="3200" i="1">
                        <a:latin typeface="Cambria Math"/>
                      </a:rPr>
                      <m:t>𝑎𝑥</m:t>
                    </m:r>
                  </m:oMath>
                </a14:m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পরাবৃত্তের বিভিন্ন অংশের চিহ্নিতকরণসহ</a:t>
                </a:r>
                <a:br>
                  <a:rPr lang="bn-IN" sz="3200" dirty="0">
                    <a:latin typeface="NikoshBAN" pitchFamily="2" charset="0"/>
                    <a:cs typeface="NikoshBAN" pitchFamily="2" charset="0"/>
                  </a:rPr>
                </a:br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চিত্র এবং প্রয়োজনীয় সূত্র </a:t>
                </a:r>
                <a:endParaRPr lang="en-SG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0"/>
                <a:ext cx="7560840" cy="1077218"/>
              </a:xfrm>
              <a:prstGeom prst="rect">
                <a:avLst/>
              </a:prstGeom>
              <a:blipFill rotWithShape="1">
                <a:blip r:embed="rId3"/>
                <a:stretch>
                  <a:fillRect l="-2097" t="-6780" b="-17514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69" y="1954288"/>
            <a:ext cx="2664296" cy="41317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5"/>
              <p:cNvSpPr txBox="1">
                <a:spLocks/>
              </p:cNvSpPr>
              <p:nvPr/>
            </p:nvSpPr>
            <p:spPr>
              <a:xfrm>
                <a:off x="3731948" y="1486358"/>
                <a:ext cx="4680520" cy="5373215"/>
              </a:xfrm>
              <a:prstGeom prst="rect">
                <a:avLst/>
              </a:prstGeom>
              <a:solidFill>
                <a:srgbClr val="FF0000"/>
              </a:solidFill>
              <a:ln w="57150">
                <a:solidFill>
                  <a:srgbClr val="7030A0"/>
                </a:solidFill>
              </a:ln>
            </p:spPr>
            <p:txBody>
              <a:bodyPr>
                <a:normAutofit fontScale="92500"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bn-IN" dirty="0" smtClean="0">
                    <a:latin typeface="NikoshBAN" pitchFamily="2" charset="0"/>
                    <a:cs typeface="NikoshBAN" pitchFamily="2" charset="0"/>
                  </a:rPr>
                  <a:t>শীর্ষবিন্দু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(0,0)</a:t>
                </a:r>
              </a:p>
              <a:p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উপকেন্দ্র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(</a:t>
                </a:r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a,o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)</a:t>
                </a:r>
                <a:endParaRPr lang="bn-IN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IN" dirty="0" smtClean="0">
                    <a:latin typeface="NikoshBAN" pitchFamily="2" charset="0"/>
                    <a:cs typeface="NikoshBAN" pitchFamily="2" charset="0"/>
                  </a:rPr>
                  <a:t>উপকেন্দ্রিক লম্</a:t>
                </a:r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বের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দৈর্ঘ্য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NikoshBAN" pitchFamily="2" charset="0"/>
                      </a:rPr>
                      <m:t>4</m:t>
                    </m:r>
                  </m:oMath>
                </a14:m>
                <a:r>
                  <a:rPr lang="bn-IN" dirty="0" smtClean="0">
                    <a:latin typeface="NikoshBAN" pitchFamily="2" charset="0"/>
                    <a:cs typeface="NikoshBAN" pitchFamily="2" charset="0"/>
                  </a:rPr>
                  <a:t>।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a।</a:t>
                </a:r>
                <a:endParaRPr lang="bn-IN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IN" dirty="0" smtClean="0">
                    <a:latin typeface="NikoshBAN" pitchFamily="2" charset="0"/>
                    <a:cs typeface="NikoshBAN" pitchFamily="2" charset="0"/>
                  </a:rPr>
                  <a:t>অক্ষরেখা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র </a:t>
                </a:r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সমীকরণ,y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=o</a:t>
                </a:r>
                <a:endParaRPr lang="bn-IN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IN" dirty="0" smtClean="0">
                    <a:latin typeface="NikoshBAN" pitchFamily="2" charset="0"/>
                    <a:cs typeface="NikoshBAN" pitchFamily="2" charset="0"/>
                  </a:rPr>
                  <a:t>নিয়ামক </a:t>
                </a:r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রেখার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সমীকরণ,x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=-a</a:t>
                </a:r>
                <a:endParaRPr lang="bn-IN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IN" dirty="0" smtClean="0">
                    <a:latin typeface="NikoshBAN" pitchFamily="2" charset="0"/>
                    <a:cs typeface="NikoshBAN" pitchFamily="2" charset="0"/>
                  </a:rPr>
                  <a:t>প</a:t>
                </a:r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রাবৃত্তের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ক্ষেত্রে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SP=PM </a:t>
                </a:r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অর্থ্যা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ৎ</a:t>
                </a:r>
                <a:r>
                  <a:rPr lang="bn-IN" dirty="0" smtClean="0">
                    <a:latin typeface="NikoshBAN" pitchFamily="2" charset="0"/>
                    <a:cs typeface="NikoshBAN" pitchFamily="2" charset="0"/>
                  </a:rPr>
                  <a:t> ধ্রুব 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e </a:t>
                </a:r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এর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মান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সবসময়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IN" i="1" dirty="0" smtClean="0">
                        <a:latin typeface="Cambria Math"/>
                        <a:cs typeface="NikoshBAN" pitchFamily="2" charset="0"/>
                      </a:rPr>
                      <m:t>1</m:t>
                    </m:r>
                    <m:r>
                      <a:rPr lang="bn-IN" i="1" dirty="0" smtClean="0"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হয়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.</a:t>
                </a:r>
                <a:endParaRPr lang="bn-IN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IN" dirty="0" smtClean="0">
                    <a:latin typeface="NikoshBAN" pitchFamily="2" charset="0"/>
                    <a:cs typeface="NikoshBAN" pitchFamily="2" charset="0"/>
                  </a:rPr>
                  <a:t>উপকেন্দ্রিক লম্বের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dirty="0" smtClean="0">
                    <a:latin typeface="NikoshBAN" pitchFamily="2" charset="0"/>
                    <a:cs typeface="NikoshBAN" pitchFamily="2" charset="0"/>
                  </a:rPr>
                  <a:t>সমীকরন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,x=a</a:t>
                </a:r>
              </a:p>
              <a:p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শীর্ষবিন্দুতে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স্পর্শকের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সমীকরণ,x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=0</a:t>
                </a:r>
                <a:endParaRPr lang="en-SG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7" name="Content Placeholder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1948" y="1486358"/>
                <a:ext cx="4680520" cy="5373215"/>
              </a:xfrm>
              <a:prstGeom prst="rect">
                <a:avLst/>
              </a:prstGeom>
              <a:blipFill rotWithShape="1">
                <a:blip r:embed="rId5"/>
                <a:stretch>
                  <a:fillRect l="-2059" t="-1573" b="-1124"/>
                </a:stretch>
              </a:blipFill>
              <a:ln w="5715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 flipV="1">
            <a:off x="1043608" y="1680248"/>
            <a:ext cx="2808312" cy="241919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1403648" y="2212992"/>
            <a:ext cx="2338054" cy="188645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ight Brace 12"/>
          <p:cNvSpPr/>
          <p:nvPr/>
        </p:nvSpPr>
        <p:spPr>
          <a:xfrm>
            <a:off x="1448370" y="3222878"/>
            <a:ext cx="360040" cy="1897026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15" name="Straight Arrow Connector 14"/>
          <p:cNvCxnSpPr>
            <a:stCxn id="13" idx="1"/>
          </p:cNvCxnSpPr>
          <p:nvPr/>
        </p:nvCxnSpPr>
        <p:spPr>
          <a:xfrm flipV="1">
            <a:off x="1808410" y="2792671"/>
            <a:ext cx="2004273" cy="137872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/>
          <p:nvPr/>
        </p:nvCxnSpPr>
        <p:spPr>
          <a:xfrm flipV="1">
            <a:off x="782729" y="3638021"/>
            <a:ext cx="3069191" cy="2232248"/>
          </a:xfrm>
          <a:prstGeom prst="bentConnector3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/>
          <p:nvPr/>
        </p:nvCxnSpPr>
        <p:spPr>
          <a:xfrm flipV="1">
            <a:off x="2765824" y="3234975"/>
            <a:ext cx="1032684" cy="806092"/>
          </a:xfrm>
          <a:prstGeom prst="bentConnector3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/>
          <p:nvPr/>
        </p:nvCxnSpPr>
        <p:spPr>
          <a:xfrm>
            <a:off x="1098199" y="5712336"/>
            <a:ext cx="2754900" cy="373669"/>
          </a:xfrm>
          <a:prstGeom prst="bentConnector3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9921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831602" y="260648"/>
                <a:ext cx="7412806" cy="52322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পরাবৃত্তের </a:t>
                </a:r>
                <a:r>
                  <a:rPr lang="bn-IN" sz="2800" dirty="0">
                    <a:latin typeface="NikoshBAN" pitchFamily="2" charset="0"/>
                    <a:cs typeface="NikoshBAN" pitchFamily="2" charset="0"/>
                  </a:rPr>
                  <a:t>সমীকরন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𝟒</m:t>
                    </m:r>
                    <m:r>
                      <a:rPr lang="en-US" sz="2800" i="1">
                        <a:latin typeface="Cambria Math"/>
                      </a:rPr>
                      <m:t>𝒂𝒚</m:t>
                    </m:r>
                    <m:r>
                      <a:rPr lang="bn-IN" sz="2800" b="0" i="1" smtClean="0">
                        <a:latin typeface="Cambria Math"/>
                      </a:rPr>
                      <m:t> </m:t>
                    </m:r>
                    <m:r>
                      <a:rPr lang="bn-IN" sz="2800" b="0" i="1" smtClean="0">
                        <a:latin typeface="Cambria Math"/>
                      </a:rPr>
                      <m:t>এর</m:t>
                    </m:r>
                    <m:r>
                      <a:rPr lang="en-US" sz="2800" i="1">
                        <a:latin typeface="Cambria Math"/>
                      </a:rPr>
                      <m:t> </m:t>
                    </m:r>
                  </m:oMath>
                </a14:m>
                <a:r>
                  <a:rPr lang="en-SG" sz="2800" dirty="0" err="1">
                    <a:latin typeface="NikoshBAN" pitchFamily="2" charset="0"/>
                    <a:cs typeface="NikoshBAN" pitchFamily="2" charset="0"/>
                  </a:rPr>
                  <a:t>চিত্র</a:t>
                </a:r>
                <a:r>
                  <a:rPr lang="en-SG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SG" sz="2800" dirty="0" err="1" smtClean="0">
                    <a:latin typeface="NikoshBAN" pitchFamily="2" charset="0"/>
                    <a:cs typeface="NikoshBAN" pitchFamily="2" charset="0"/>
                  </a:rPr>
                  <a:t>এবং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সূত্র</a:t>
                </a:r>
                <a:endParaRPr lang="en-SG" sz="28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602" y="260648"/>
                <a:ext cx="7412806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1645" t="-9302" b="-33721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84784"/>
            <a:ext cx="2857500" cy="4392488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3779912" y="1700808"/>
            <a:ext cx="4464496" cy="4524315"/>
          </a:xfrm>
          <a:prstGeom prst="rect">
            <a:avLst/>
          </a:prstGeom>
          <a:solidFill>
            <a:srgbClr val="FF0000"/>
          </a:solidFill>
          <a:ln w="571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১।শীর্ষবিন্দুর স্থানাংক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(0,0)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২।উপকেন্দ্রের স্থানাংক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(0,a)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৩।নিয়ামকের সমীকরণ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,y=-a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।অক্ষ রেখার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সমীকরণ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,x=0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৫।উপকেন্দ্রিক লম্বের সমীকরণ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,y=a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৬।উপকেন্দ্রিক লম্বের দৈর্ঘ্য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=</a:t>
            </a:r>
            <a:r>
              <a:rPr lang="en-US" sz="3200" dirty="0">
                <a:latin typeface="Times New Roman" pitchFamily="18" charset="0"/>
                <a:cs typeface="NikoshBAN" pitchFamily="2" charset="0"/>
              </a:rPr>
              <a:t>4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a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|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৭।শীর্ষবিন্দুতে স্পর্শকের সমীকরণ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,y=0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094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গাণিতিক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সমস্যাঃ</a:t>
            </a:r>
            <a:endParaRPr lang="en-SG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1371600" y="3886200"/>
                <a:ext cx="6400800" cy="2063080"/>
              </a:xfrm>
              <a:solidFill>
                <a:srgbClr val="002060"/>
              </a:solidFill>
              <a:ln w="76200">
                <a:solidFill>
                  <a:schemeClr val="tx1"/>
                </a:solidFill>
              </a:ln>
            </p:spPr>
            <p:txBody>
              <a:bodyPr>
                <a:normAutofit/>
              </a:bodyPr>
              <a:lstStyle/>
              <a:p>
                <a:r>
                  <a:rPr lang="en-SG" dirty="0" smtClean="0">
                    <a:latin typeface="NikoshBAN" pitchFamily="2" charset="0"/>
                    <a:cs typeface="NikoshBAN" pitchFamily="2" charset="0"/>
                  </a:rPr>
                  <a:t>পরাবৃত্তে</a:t>
                </a:r>
                <a:r>
                  <a:rPr lang="bn-IN" dirty="0" smtClean="0">
                    <a:latin typeface="NikoshBAN" pitchFamily="2" charset="0"/>
                    <a:cs typeface="NikoshBAN" pitchFamily="2" charset="0"/>
                  </a:rPr>
                  <a:t> সমীকরন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SG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SG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SG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32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x</m:t>
                    </m:r>
                  </m:oMath>
                </a14:m>
                <a:r>
                  <a:rPr lang="bn-IN" dirty="0" smtClean="0">
                    <a:latin typeface="NikoshBAN" pitchFamily="2" charset="0"/>
                    <a:cs typeface="NikoshBAN" pitchFamily="2" charset="0"/>
                  </a:rPr>
                  <a:t> এ</a:t>
                </a:r>
                <a:r>
                  <a:rPr lang="en-SG" dirty="0" smtClean="0">
                    <a:latin typeface="NikoshBAN" pitchFamily="2" charset="0"/>
                    <a:cs typeface="NikoshBAN" pitchFamily="2" charset="0"/>
                  </a:rPr>
                  <a:t>র </a:t>
                </a:r>
                <a:r>
                  <a:rPr lang="en-SG" dirty="0" err="1" smtClean="0">
                    <a:latin typeface="NikoshBAN" pitchFamily="2" charset="0"/>
                    <a:cs typeface="NikoshBAN" pitchFamily="2" charset="0"/>
                  </a:rPr>
                  <a:t>শীর্ষবিন্দু,উপকেন্দ্র,নিয়ামকের</a:t>
                </a:r>
                <a:r>
                  <a:rPr lang="en-SG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SG" dirty="0" err="1" smtClean="0">
                    <a:latin typeface="NikoshBAN" pitchFamily="2" charset="0"/>
                    <a:cs typeface="NikoshBAN" pitchFamily="2" charset="0"/>
                  </a:rPr>
                  <a:t>সমীকরন,উপকেন্দ্রিক</a:t>
                </a:r>
                <a:r>
                  <a:rPr lang="en-SG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SG" dirty="0" err="1" smtClean="0">
                    <a:latin typeface="NikoshBAN" pitchFamily="2" charset="0"/>
                    <a:cs typeface="NikoshBAN" pitchFamily="2" charset="0"/>
                  </a:rPr>
                  <a:t>লম্বের</a:t>
                </a:r>
                <a:r>
                  <a:rPr lang="en-SG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SG" dirty="0" err="1" smtClean="0">
                    <a:latin typeface="NikoshBAN" pitchFamily="2" charset="0"/>
                    <a:cs typeface="NikoshBAN" pitchFamily="2" charset="0"/>
                  </a:rPr>
                  <a:t>দৈর্ঘ্য</a:t>
                </a:r>
                <a:r>
                  <a:rPr lang="en-SG" dirty="0" smtClean="0">
                    <a:latin typeface="NikoshBAN" pitchFamily="2" charset="0"/>
                    <a:cs typeface="NikoshBAN" pitchFamily="2" charset="0"/>
                  </a:rPr>
                  <a:t> ও </a:t>
                </a:r>
                <a:r>
                  <a:rPr lang="en-SG" dirty="0" err="1" smtClean="0">
                    <a:latin typeface="NikoshBAN" pitchFamily="2" charset="0"/>
                    <a:cs typeface="NikoshBAN" pitchFamily="2" charset="0"/>
                  </a:rPr>
                  <a:t>সমীকরণ</a:t>
                </a:r>
                <a:r>
                  <a:rPr lang="en-SG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SG" dirty="0" err="1" smtClean="0">
                    <a:latin typeface="NikoshBAN" pitchFamily="2" charset="0"/>
                    <a:cs typeface="NikoshBAN" pitchFamily="2" charset="0"/>
                  </a:rPr>
                  <a:t>নির্ণয়</a:t>
                </a:r>
                <a:r>
                  <a:rPr lang="en-SG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SG" dirty="0" err="1" smtClean="0">
                    <a:latin typeface="NikoshBAN" pitchFamily="2" charset="0"/>
                    <a:cs typeface="NikoshBAN" pitchFamily="2" charset="0"/>
                  </a:rPr>
                  <a:t>কর</a:t>
                </a:r>
                <a:r>
                  <a:rPr lang="en-SG" dirty="0" smtClean="0">
                    <a:latin typeface="NikoshBAN" pitchFamily="2" charset="0"/>
                    <a:cs typeface="NikoshBAN" pitchFamily="2" charset="0"/>
                  </a:rPr>
                  <a:t>।</a:t>
                </a:r>
                <a:endParaRPr lang="en-SG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371600" y="3886200"/>
                <a:ext cx="6400800" cy="2063080"/>
              </a:xfrm>
              <a:blipFill rotWithShape="1">
                <a:blip r:embed="rId3"/>
                <a:stretch>
                  <a:fillRect l="-1505" t="-1709" r="-1411"/>
                </a:stretch>
              </a:blipFill>
              <a:ln w="762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9798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0" y="0"/>
                <a:ext cx="9036496" cy="7012048"/>
              </a:xfrm>
              <a:prstGeom prst="rect">
                <a:avLst/>
              </a:prstGeom>
              <a:solidFill>
                <a:srgbClr val="FF0000"/>
              </a:solidFill>
              <a:ln w="57150">
                <a:solidFill>
                  <a:schemeClr val="tx1"/>
                </a:solidFill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innerShdw blurRad="63500" dist="50800" dir="189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square" rtlCol="0">
                <a:spAutoFit/>
              </a:bodyPr>
              <a:lstStyle/>
              <a:p>
                <a:endParaRPr lang="en-US" sz="4000" dirty="0" smtClean="0">
                  <a:latin typeface="NikoshBAN" pitchFamily="2" charset="0"/>
                  <a:cs typeface="NikoshBAN" pitchFamily="2" charset="0"/>
                </a:endParaRPr>
              </a:p>
              <a:p>
                <a:endParaRPr lang="en-US" sz="4000" dirty="0" smtClean="0">
                  <a:latin typeface="NikoshBAN" pitchFamily="2" charset="0"/>
                  <a:cs typeface="NikoshBAN" pitchFamily="2" charset="0"/>
                </a:endParaRPr>
              </a:p>
              <a:p>
                <a:endParaRPr lang="en-US" sz="40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4000" dirty="0" err="1" smtClean="0">
                    <a:latin typeface="NikoshBAN" pitchFamily="2" charset="0"/>
                    <a:cs typeface="NikoshBAN" pitchFamily="2" charset="0"/>
                  </a:rPr>
                  <a:t>দেওয়া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 smtClean="0">
                    <a:latin typeface="NikoshBAN" pitchFamily="2" charset="0"/>
                    <a:cs typeface="NikoshBAN" pitchFamily="2" charset="0"/>
                  </a:rPr>
                  <a:t>আছে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,</a:t>
                </a:r>
              </a:p>
              <a:p>
                <a:r>
                  <a:rPr lang="en-US" sz="40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        </a:t>
                </a:r>
                <a:r>
                  <a:rPr lang="en-US" sz="4000" dirty="0" err="1" smtClean="0">
                    <a:latin typeface="NikoshBAN" pitchFamily="2" charset="0"/>
                    <a:cs typeface="NikoshBAN" pitchFamily="2" charset="0"/>
                  </a:rPr>
                  <a:t>প্রদত্ত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 smtClean="0">
                    <a:latin typeface="NikoshBAN" pitchFamily="2" charset="0"/>
                    <a:cs typeface="NikoshBAN" pitchFamily="2" charset="0"/>
                  </a:rPr>
                  <a:t>পরাবৃত্তের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 smtClean="0">
                    <a:latin typeface="NikoshBAN" pitchFamily="2" charset="0"/>
                    <a:cs typeface="NikoshBAN" pitchFamily="2" charset="0"/>
                  </a:rPr>
                  <a:t>সমীকরন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/>
                            <a:cs typeface="NikoshBAN" pitchFamily="2" charset="0"/>
                          </a:rPr>
                          <m:t>𝑦</m:t>
                        </m:r>
                      </m:e>
                      <m:sup>
                        <m:r>
                          <a:rPr lang="en-US" sz="4000" b="0" i="1" smtClean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=32x=4.8.x</a:t>
                </a:r>
              </a:p>
              <a:p>
                <a:r>
                  <a:rPr lang="en-US" sz="40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        </a:t>
                </a:r>
                <a:r>
                  <a:rPr lang="en-US" sz="4000" dirty="0" err="1" smtClean="0">
                    <a:latin typeface="NikoshBAN" pitchFamily="2" charset="0"/>
                    <a:cs typeface="NikoshBAN" pitchFamily="2" charset="0"/>
                  </a:rPr>
                  <a:t>এখানে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a=8</a:t>
                </a:r>
              </a:p>
              <a:p>
                <a:r>
                  <a:rPr lang="en-US" sz="40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        </a:t>
                </a:r>
                <a:r>
                  <a:rPr lang="en-US" sz="4000" dirty="0" err="1" smtClean="0">
                    <a:latin typeface="NikoshBAN" pitchFamily="2" charset="0"/>
                    <a:cs typeface="NikoshBAN" pitchFamily="2" charset="0"/>
                  </a:rPr>
                  <a:t>শীর্ষবিন্দুর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 smtClean="0">
                    <a:latin typeface="NikoshBAN" pitchFamily="2" charset="0"/>
                    <a:cs typeface="NikoshBAN" pitchFamily="2" charset="0"/>
                  </a:rPr>
                  <a:t>স্থানাংক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(০,০)</a:t>
                </a:r>
              </a:p>
              <a:p>
                <a:r>
                  <a:rPr lang="en-US" sz="40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        </a:t>
                </a:r>
                <a:r>
                  <a:rPr lang="en-US" sz="4000" dirty="0" err="1" smtClean="0">
                    <a:latin typeface="NikoshBAN" pitchFamily="2" charset="0"/>
                    <a:cs typeface="NikoshBAN" pitchFamily="2" charset="0"/>
                  </a:rPr>
                  <a:t>উপকেন্দ্রের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 smtClean="0">
                    <a:latin typeface="NikoshBAN" pitchFamily="2" charset="0"/>
                    <a:cs typeface="NikoshBAN" pitchFamily="2" charset="0"/>
                  </a:rPr>
                  <a:t>স্থানাংক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(</a:t>
                </a:r>
                <a:r>
                  <a:rPr lang="en-US" sz="4000" dirty="0" err="1" smtClean="0">
                    <a:latin typeface="Times New Roman" pitchFamily="18" charset="0"/>
                    <a:cs typeface="Times New Roman" pitchFamily="18" charset="0"/>
                  </a:rPr>
                  <a:t>a,o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)=(8,0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)</a:t>
                </a:r>
              </a:p>
              <a:p>
                <a:r>
                  <a:rPr lang="en-US" sz="40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        </a:t>
                </a:r>
                <a:r>
                  <a:rPr lang="en-US" sz="4000" dirty="0" err="1" smtClean="0">
                    <a:latin typeface="NikoshBAN" pitchFamily="2" charset="0"/>
                    <a:cs typeface="NikoshBAN" pitchFamily="2" charset="0"/>
                  </a:rPr>
                  <a:t>নিয়ামকের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 smtClean="0">
                    <a:latin typeface="NikoshBAN" pitchFamily="2" charset="0"/>
                    <a:cs typeface="NikoshBAN" pitchFamily="2" charset="0"/>
                  </a:rPr>
                  <a:t>সমীকরণ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x=-a </a:t>
                </a:r>
                <a:r>
                  <a:rPr lang="en-US" sz="4000" dirty="0" err="1" smtClean="0">
                    <a:latin typeface="Times New Roman" pitchFamily="18" charset="0"/>
                    <a:cs typeface="Times New Roman" pitchFamily="18" charset="0"/>
                  </a:rPr>
                  <a:t>বা,x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=-8</a:t>
                </a:r>
              </a:p>
              <a:p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        </a:t>
                </a:r>
                <a:r>
                  <a:rPr lang="en-US" sz="4000" dirty="0" err="1" smtClean="0">
                    <a:latin typeface="NikoshBAN" pitchFamily="2" charset="0"/>
                    <a:cs typeface="NikoshBAN" pitchFamily="2" charset="0"/>
                  </a:rPr>
                  <a:t>উপকেন্দ্রিক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 smtClean="0">
                    <a:latin typeface="NikoshBAN" pitchFamily="2" charset="0"/>
                    <a:cs typeface="NikoshBAN" pitchFamily="2" charset="0"/>
                  </a:rPr>
                  <a:t>লম্বের</a:t>
                </a:r>
                <a:r>
                  <a:rPr lang="bn-IN" sz="4000" dirty="0" smtClean="0">
                    <a:latin typeface="NikoshBAN" pitchFamily="2" charset="0"/>
                    <a:cs typeface="NikoshBAN" pitchFamily="2" charset="0"/>
                  </a:rPr>
                  <a:t>  দৈর্ঘ্য=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4|a|=4.8=32</a:t>
                </a:r>
              </a:p>
              <a:p>
                <a:r>
                  <a:rPr lang="en-US" sz="40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      </a:t>
                </a:r>
                <a:r>
                  <a:rPr lang="en-US" sz="4000" dirty="0" err="1" smtClean="0">
                    <a:latin typeface="NikoshBAN" pitchFamily="2" charset="0"/>
                    <a:cs typeface="NikoshBAN" pitchFamily="2" charset="0"/>
                  </a:rPr>
                  <a:t>উপকেন্দ্রিক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>
                    <a:latin typeface="NikoshBAN" pitchFamily="2" charset="0"/>
                    <a:cs typeface="NikoshBAN" pitchFamily="2" charset="0"/>
                  </a:rPr>
                  <a:t>লম্বের</a:t>
                </a:r>
                <a:r>
                  <a:rPr lang="bn-IN" sz="4000" dirty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bn-IN" sz="4000" dirty="0" smtClean="0">
                    <a:latin typeface="NikoshBAN" pitchFamily="2" charset="0"/>
                    <a:cs typeface="NikoshBAN" pitchFamily="2" charset="0"/>
                  </a:rPr>
                  <a:t>সমীকরণ 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x=a     </a:t>
                </a:r>
                <a:r>
                  <a:rPr lang="en-US" sz="4000" dirty="0" err="1" smtClean="0">
                    <a:latin typeface="NikoshBAN" pitchFamily="2" charset="0"/>
                    <a:cs typeface="NikoshBAN" pitchFamily="2" charset="0"/>
                  </a:rPr>
                  <a:t>বা,x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=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8</a:t>
                </a:r>
                <a:endParaRPr lang="en-SG" sz="4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036496" cy="701204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 w="57150">
                <a:solidFill>
                  <a:schemeClr val="tx1"/>
                </a:solidFill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606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2132856"/>
            <a:ext cx="7772400" cy="1470025"/>
          </a:xfrm>
          <a:solidFill>
            <a:srgbClr val="C00000"/>
          </a:solidFill>
          <a:ln w="57150">
            <a:solidFill>
              <a:srgbClr val="FFFF00"/>
            </a:solidFill>
          </a:ln>
        </p:spPr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SG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solidFill>
                <a:srgbClr val="002060"/>
              </a:solidFill>
              <a:ln w="57150">
                <a:solidFill>
                  <a:srgbClr val="FF0000"/>
                </a:solidFill>
              </a:ln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SG" i="1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cs typeface="NikoshBAN" pitchFamily="2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SG" dirty="0" smtClean="0">
                    <a:latin typeface="NikoshBAN" pitchFamily="2" charset="0"/>
                    <a:cs typeface="NikoshBAN" pitchFamily="2" charset="0"/>
                  </a:rPr>
                  <a:t>=20y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পরাবৃত্তের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latin typeface="NikoshBAN" pitchFamily="2" charset="0"/>
                    <a:cs typeface="NikoshBAN" pitchFamily="2" charset="0"/>
                  </a:rPr>
                  <a:t>উপকেন্দ্র</a:t>
                </a:r>
                <a:r>
                  <a:rPr lang="en-SG" dirty="0">
                    <a:latin typeface="NikoshBAN" pitchFamily="2" charset="0"/>
                    <a:cs typeface="NikoshBAN" pitchFamily="2" charset="0"/>
                  </a:rPr>
                  <a:t> ,</a:t>
                </a:r>
                <a:r>
                  <a:rPr lang="en-SG" dirty="0" err="1">
                    <a:latin typeface="NikoshBAN" pitchFamily="2" charset="0"/>
                    <a:cs typeface="NikoshBAN" pitchFamily="2" charset="0"/>
                  </a:rPr>
                  <a:t>নিয়ামক</a:t>
                </a:r>
                <a:r>
                  <a:rPr lang="en-SG" dirty="0">
                    <a:latin typeface="NikoshBAN" pitchFamily="2" charset="0"/>
                    <a:cs typeface="NikoshBAN" pitchFamily="2" charset="0"/>
                  </a:rPr>
                  <a:t> ও </a:t>
                </a:r>
                <a:r>
                  <a:rPr lang="en-SG" dirty="0" err="1">
                    <a:latin typeface="NikoshBAN" pitchFamily="2" charset="0"/>
                    <a:cs typeface="NikoshBAN" pitchFamily="2" charset="0"/>
                  </a:rPr>
                  <a:t>উপকেন্দ্রিক</a:t>
                </a:r>
                <a:r>
                  <a:rPr lang="en-SG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SG" dirty="0" err="1">
                    <a:latin typeface="NikoshBAN" pitchFamily="2" charset="0"/>
                    <a:cs typeface="NikoshBAN" pitchFamily="2" charset="0"/>
                  </a:rPr>
                  <a:t>লম্বের</a:t>
                </a:r>
                <a:r>
                  <a:rPr lang="en-SG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SG" dirty="0" err="1">
                    <a:latin typeface="NikoshBAN" pitchFamily="2" charset="0"/>
                    <a:cs typeface="NikoshBAN" pitchFamily="2" charset="0"/>
                  </a:rPr>
                  <a:t>সমীকরণ,উপকেন্দ্রিক</a:t>
                </a:r>
                <a:r>
                  <a:rPr lang="en-SG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SG" dirty="0" err="1">
                    <a:latin typeface="NikoshBAN" pitchFamily="2" charset="0"/>
                    <a:cs typeface="NikoshBAN" pitchFamily="2" charset="0"/>
                  </a:rPr>
                  <a:t>লম্বের</a:t>
                </a:r>
                <a:r>
                  <a:rPr lang="en-SG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SG" dirty="0" err="1">
                    <a:latin typeface="NikoshBAN" pitchFamily="2" charset="0"/>
                    <a:cs typeface="NikoshBAN" pitchFamily="2" charset="0"/>
                  </a:rPr>
                  <a:t>দৈর্ঘ্য</a:t>
                </a:r>
                <a:r>
                  <a:rPr lang="en-SG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SG" dirty="0" err="1" smtClean="0">
                    <a:latin typeface="NikoshBAN" pitchFamily="2" charset="0"/>
                    <a:cs typeface="NikoshBAN" pitchFamily="2" charset="0"/>
                  </a:rPr>
                  <a:t>নির্ণয়</a:t>
                </a:r>
                <a:r>
                  <a:rPr lang="en-SG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কর</a:t>
                </a:r>
                <a:r>
                  <a:rPr lang="en-SG" dirty="0" smtClean="0">
                    <a:latin typeface="NikoshBAN" pitchFamily="2" charset="0"/>
                    <a:cs typeface="NikoshBAN" pitchFamily="2" charset="0"/>
                  </a:rPr>
                  <a:t>।</a:t>
                </a:r>
                <a:endParaRPr lang="en-SG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blipFill rotWithShape="1">
                <a:blip r:embed="rId3"/>
                <a:stretch>
                  <a:fillRect t="-2703"/>
                </a:stretch>
              </a:blipFill>
              <a:ln w="571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8488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701</TotalTime>
  <Words>535</Words>
  <Application>Microsoft Office PowerPoint</Application>
  <PresentationFormat>On-screen Show (4:3)</PresentationFormat>
  <Paragraphs>72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ছবি গুলো দেখি</vt:lpstr>
      <vt:lpstr>শিখন ফল</vt:lpstr>
      <vt:lpstr>PowerPoint Presentation</vt:lpstr>
      <vt:lpstr>PowerPoint Presentation</vt:lpstr>
      <vt:lpstr>গাণিতিক সমস্যাঃ</vt:lpstr>
      <vt:lpstr>PowerPoint Presentation</vt:lpstr>
      <vt:lpstr>একক কাজ</vt:lpstr>
      <vt:lpstr>PowerPoint Presentation</vt:lpstr>
      <vt:lpstr>PowerPoint Presentation</vt:lpstr>
      <vt:lpstr>বাড়ির কাজ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User</dc:creator>
  <cp:lastModifiedBy>User</cp:lastModifiedBy>
  <cp:revision>80</cp:revision>
  <dcterms:created xsi:type="dcterms:W3CDTF">2019-07-05T04:52:01Z</dcterms:created>
  <dcterms:modified xsi:type="dcterms:W3CDTF">2020-04-13T01:39:12Z</dcterms:modified>
</cp:coreProperties>
</file>