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72" r:id="rId4"/>
    <p:sldId id="256" r:id="rId5"/>
    <p:sldId id="270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9ROdTh3Z6ISzt/IFcxHeA==" hashData="zgRpKtAyuT27V5C4SMfrHnTGDeSFl7HhcS0DYxaPNjhu9tMHqEbNIg9sc6zPMeoFmzernrIAEqlPTx3b2g0gx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F43D-322F-4D33-A632-6882B441ADEF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25C0-E2E6-4FFE-9F0A-7182CE80F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9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F43D-322F-4D33-A632-6882B441ADEF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25C0-E2E6-4FFE-9F0A-7182CE80F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8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F43D-322F-4D33-A632-6882B441ADEF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25C0-E2E6-4FFE-9F0A-7182CE80F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5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F43D-322F-4D33-A632-6882B441ADEF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25C0-E2E6-4FFE-9F0A-7182CE80F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5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F43D-322F-4D33-A632-6882B441ADEF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25C0-E2E6-4FFE-9F0A-7182CE80F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3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F43D-322F-4D33-A632-6882B441ADEF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25C0-E2E6-4FFE-9F0A-7182CE80F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1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F43D-322F-4D33-A632-6882B441ADEF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25C0-E2E6-4FFE-9F0A-7182CE80F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F43D-322F-4D33-A632-6882B441ADEF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25C0-E2E6-4FFE-9F0A-7182CE80F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8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F43D-322F-4D33-A632-6882B441ADEF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25C0-E2E6-4FFE-9F0A-7182CE80F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8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F43D-322F-4D33-A632-6882B441ADEF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25C0-E2E6-4FFE-9F0A-7182CE80F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3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F43D-322F-4D33-A632-6882B441ADEF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25C0-E2E6-4FFE-9F0A-7182CE80F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4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4F43D-322F-4D33-A632-6882B441ADEF}" type="datetimeFigureOut">
              <a:rPr lang="en-US" smtClean="0"/>
              <a:t>12-Apr-20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E25C0-E2E6-4FFE-9F0A-7182CE80F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1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0.jpeg"/><Relationship Id="rId5" Type="http://schemas.openxmlformats.org/officeDocument/2006/relationships/image" Target="../media/image4.pn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4.gif"/><Relationship Id="rId5" Type="http://schemas.openxmlformats.org/officeDocument/2006/relationships/image" Target="../media/image4.png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12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277" y="34503"/>
            <a:ext cx="11968041" cy="6759299"/>
            <a:chOff x="89092" y="17065"/>
            <a:chExt cx="11968041" cy="67592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92" y="87746"/>
              <a:ext cx="11968041" cy="665291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82831" y="54289"/>
              <a:ext cx="1190399" cy="11606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66410" y="84292"/>
              <a:ext cx="1229987" cy="1095534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10921384" y="5646716"/>
              <a:ext cx="1154543" cy="1095536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79817" y="5606463"/>
              <a:ext cx="1193575" cy="11462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3588">
            <a:off x="420059" y="3268316"/>
            <a:ext cx="3289299" cy="24998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44" y="488575"/>
            <a:ext cx="7235527" cy="1482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53027">
            <a:off x="8201169" y="3176985"/>
            <a:ext cx="3453752" cy="262485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246932" y="3046417"/>
            <a:ext cx="1713186" cy="168675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Algerian" panose="04020705040A02060702" pitchFamily="82" charset="0"/>
              </a:rPr>
              <a:t>TO</a:t>
            </a:r>
            <a:endParaRPr lang="en-US" sz="5400" b="1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02368" y="5362829"/>
            <a:ext cx="5202314" cy="7190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/>
              <a:t>  </a:t>
            </a:r>
            <a:r>
              <a:rPr lang="en-US" sz="3600" b="1" dirty="0"/>
              <a:t>M</a:t>
            </a:r>
            <a:r>
              <a:rPr lang="en-US" sz="3600" b="1" dirty="0" smtClean="0"/>
              <a:t>ultimedia  </a:t>
            </a:r>
            <a:r>
              <a:rPr lang="en-US" sz="3600" b="1" dirty="0"/>
              <a:t>C</a:t>
            </a:r>
            <a:r>
              <a:rPr lang="en-US" sz="3600" b="1" dirty="0" smtClean="0"/>
              <a:t>lass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815811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276" y="-1"/>
            <a:ext cx="11968042" cy="6828307"/>
            <a:chOff x="89091" y="-17439"/>
            <a:chExt cx="11968042" cy="68283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92" y="87746"/>
              <a:ext cx="11968041" cy="665291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4205" y="37037"/>
              <a:ext cx="1190399" cy="11606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83662" y="49788"/>
              <a:ext cx="1229987" cy="1095534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10921384" y="5681220"/>
              <a:ext cx="1154543" cy="1095536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79817" y="5640967"/>
              <a:ext cx="1193575" cy="11462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</p:grpSp>
      <p:grpSp>
        <p:nvGrpSpPr>
          <p:cNvPr id="8" name="Group 7"/>
          <p:cNvGrpSpPr/>
          <p:nvPr/>
        </p:nvGrpSpPr>
        <p:grpSpPr>
          <a:xfrm>
            <a:off x="97105" y="62926"/>
            <a:ext cx="12005048" cy="6695639"/>
            <a:chOff x="97105" y="62926"/>
            <a:chExt cx="12005048" cy="669563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565" y="101900"/>
              <a:ext cx="11935801" cy="66225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05176" y="77375"/>
              <a:ext cx="1155445" cy="112654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22232" y="136170"/>
              <a:ext cx="1248140" cy="1111702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10954354" y="5613414"/>
              <a:ext cx="1170451" cy="1110631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70481" y="5442877"/>
              <a:ext cx="1342312" cy="1289064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</p:grpSp>
      <p:sp>
        <p:nvSpPr>
          <p:cNvPr id="14" name="TextBox 13"/>
          <p:cNvSpPr txBox="1"/>
          <p:nvPr/>
        </p:nvSpPr>
        <p:spPr>
          <a:xfrm>
            <a:off x="3286664" y="163241"/>
            <a:ext cx="5451894" cy="11387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  Person</a:t>
            </a:r>
          </a:p>
          <a:p>
            <a:pPr algn="ctr"/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Let’s know a little bit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1665" y="3016880"/>
            <a:ext cx="2670371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person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351665" y="4205432"/>
            <a:ext cx="2670371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 person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351665" y="5391083"/>
            <a:ext cx="2670371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  person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562569" y="1911296"/>
            <a:ext cx="3010803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Singular Number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308117" y="1902983"/>
            <a:ext cx="2670371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Plural Number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62569" y="3016880"/>
            <a:ext cx="3010804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I, Me, My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308117" y="3015595"/>
            <a:ext cx="2670371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We, </a:t>
            </a:r>
            <a:r>
              <a:rPr lang="en-US" sz="2400" dirty="0"/>
              <a:t>O</a:t>
            </a:r>
            <a:r>
              <a:rPr lang="en-US" sz="2400" dirty="0" smtClean="0"/>
              <a:t>ur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562569" y="4224630"/>
            <a:ext cx="3010804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You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62569" y="5398831"/>
            <a:ext cx="3010804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He, She, It, Rahim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8308117" y="4199441"/>
            <a:ext cx="2670371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Your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8308117" y="5391083"/>
            <a:ext cx="2670371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They, </a:t>
            </a:r>
            <a:r>
              <a:rPr lang="en-US" sz="2400" dirty="0"/>
              <a:t>T</a:t>
            </a:r>
            <a:r>
              <a:rPr lang="en-US" sz="2400" dirty="0" smtClean="0"/>
              <a:t>hem, Their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351665" y="1950586"/>
            <a:ext cx="2670371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Person of 3 kinds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59965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276" y="-1"/>
            <a:ext cx="11968042" cy="6828307"/>
            <a:chOff x="89091" y="-17439"/>
            <a:chExt cx="11968042" cy="68283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92" y="87746"/>
              <a:ext cx="11968041" cy="665291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4205" y="37037"/>
              <a:ext cx="1190399" cy="11606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83662" y="49788"/>
              <a:ext cx="1229987" cy="1095534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10921384" y="5681220"/>
              <a:ext cx="1154543" cy="1095536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79817" y="5640967"/>
              <a:ext cx="1193575" cy="11462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</p:grpSp>
      <p:grpSp>
        <p:nvGrpSpPr>
          <p:cNvPr id="8" name="Group 7"/>
          <p:cNvGrpSpPr/>
          <p:nvPr/>
        </p:nvGrpSpPr>
        <p:grpSpPr>
          <a:xfrm>
            <a:off x="137563" y="44083"/>
            <a:ext cx="11924965" cy="6751901"/>
            <a:chOff x="137563" y="44083"/>
            <a:chExt cx="11924965" cy="67519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564" y="109748"/>
              <a:ext cx="11924963" cy="664710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22735" y="58914"/>
              <a:ext cx="1186010" cy="115634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43128" y="110694"/>
              <a:ext cx="1184119" cy="1054680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10956743" y="5669147"/>
              <a:ext cx="1134782" cy="1076786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114637" y="5663075"/>
              <a:ext cx="1155835" cy="1109984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</p:grpSp>
      <p:sp>
        <p:nvSpPr>
          <p:cNvPr id="14" name="TextBox 13"/>
          <p:cNvSpPr txBox="1"/>
          <p:nvPr/>
        </p:nvSpPr>
        <p:spPr>
          <a:xfrm>
            <a:off x="4323730" y="157222"/>
            <a:ext cx="3026421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</a:t>
            </a:r>
            <a:r>
              <a:rPr lang="en-US" sz="4000" b="1" dirty="0" smtClean="0">
                <a:solidFill>
                  <a:srgbClr val="7030A0"/>
                </a:solidFill>
              </a:rPr>
              <a:t>Who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7947" y="1901628"/>
            <a:ext cx="930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Statement:  </a:t>
            </a:r>
            <a:r>
              <a:rPr lang="en-US" sz="3200" u="sng" dirty="0" err="1" smtClean="0">
                <a:solidFill>
                  <a:srgbClr val="0070C0"/>
                </a:solidFill>
              </a:rPr>
              <a:t>Jesica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/>
              <a:t>      is      going to </a:t>
            </a:r>
            <a:r>
              <a:rPr lang="en-US" sz="3200" dirty="0" err="1" smtClean="0"/>
              <a:t>Chattagram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577945" y="4087426"/>
            <a:ext cx="10349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Statement: </a:t>
            </a:r>
            <a:r>
              <a:rPr lang="en-US" sz="3200" u="sng" dirty="0" smtClean="0">
                <a:solidFill>
                  <a:srgbClr val="0070C0"/>
                </a:solidFill>
              </a:rPr>
              <a:t>Andy</a:t>
            </a:r>
            <a:r>
              <a:rPr lang="en-US" sz="3200" dirty="0" smtClean="0"/>
              <a:t>     works    with an NGO in Bangladesh.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577944" y="2801112"/>
            <a:ext cx="930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Question:  </a:t>
            </a:r>
            <a:r>
              <a:rPr lang="en-US" sz="3200" dirty="0" smtClean="0">
                <a:solidFill>
                  <a:srgbClr val="0070C0"/>
                </a:solidFill>
              </a:rPr>
              <a:t>Who</a:t>
            </a:r>
            <a:r>
              <a:rPr lang="en-US" sz="3200" dirty="0" smtClean="0"/>
              <a:t> is going to </a:t>
            </a:r>
            <a:r>
              <a:rPr lang="en-US" sz="3200" dirty="0" err="1" smtClean="0"/>
              <a:t>Chattagram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577943" y="5040629"/>
            <a:ext cx="930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Question: </a:t>
            </a:r>
            <a:r>
              <a:rPr lang="en-US" sz="3200" dirty="0" smtClean="0">
                <a:solidFill>
                  <a:srgbClr val="0070C0"/>
                </a:solidFill>
              </a:rPr>
              <a:t>Who</a:t>
            </a:r>
            <a:r>
              <a:rPr lang="en-US" sz="3200" dirty="0" smtClean="0"/>
              <a:t> works with an NGO in Bangladesh?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544311" y="1568755"/>
            <a:ext cx="120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Subject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113971" y="2422579"/>
            <a:ext cx="2419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3</a:t>
            </a:r>
            <a:r>
              <a:rPr lang="en-US" baseline="30000" dirty="0" smtClean="0"/>
              <a:t>rd</a:t>
            </a:r>
            <a:r>
              <a:rPr lang="en-US" dirty="0" smtClean="0"/>
              <a:t> person singular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66181" y="1586919"/>
            <a:ext cx="173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err="1" smtClean="0"/>
              <a:t>সাহায্যকারী</a:t>
            </a:r>
            <a:r>
              <a:rPr lang="en-US" dirty="0" smtClean="0"/>
              <a:t> verb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565664" y="3853127"/>
            <a:ext cx="120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Subject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113971" y="4624849"/>
            <a:ext cx="2419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3</a:t>
            </a:r>
            <a:r>
              <a:rPr lang="en-US" baseline="30000" dirty="0" smtClean="0"/>
              <a:t>rd</a:t>
            </a:r>
            <a:r>
              <a:rPr lang="en-US" dirty="0" smtClean="0"/>
              <a:t> person singular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72923" y="3843926"/>
            <a:ext cx="172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dirty="0" err="1" smtClean="0"/>
              <a:t>verb+s</a:t>
            </a:r>
            <a:r>
              <a:rPr lang="en-US" dirty="0" smtClean="0"/>
              <a:t>/</a:t>
            </a:r>
            <a:r>
              <a:rPr lang="en-US" dirty="0" err="1" smtClean="0"/>
              <a:t>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474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276" y="-1"/>
            <a:ext cx="11968042" cy="6828307"/>
            <a:chOff x="89091" y="-17439"/>
            <a:chExt cx="11968042" cy="68283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92" y="87746"/>
              <a:ext cx="11968041" cy="665291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4205" y="37037"/>
              <a:ext cx="1190399" cy="11606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83662" y="49788"/>
              <a:ext cx="1229987" cy="1095534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10921384" y="5681220"/>
              <a:ext cx="1154543" cy="1095536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79817" y="5640967"/>
              <a:ext cx="1193575" cy="11462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</p:grpSp>
      <p:grpSp>
        <p:nvGrpSpPr>
          <p:cNvPr id="8" name="Group 7"/>
          <p:cNvGrpSpPr/>
          <p:nvPr/>
        </p:nvGrpSpPr>
        <p:grpSpPr>
          <a:xfrm>
            <a:off x="89012" y="71574"/>
            <a:ext cx="12005883" cy="6735541"/>
            <a:chOff x="89012" y="71574"/>
            <a:chExt cx="12005883" cy="673554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81" y="115958"/>
              <a:ext cx="11968120" cy="665707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3095" y="117491"/>
              <a:ext cx="1328058" cy="1236223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94753" y="141117"/>
              <a:ext cx="1263105" cy="1125032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10929477" y="5628998"/>
              <a:ext cx="1195980" cy="1134856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63480" y="5545359"/>
              <a:ext cx="1287289" cy="1236223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</p:grpSp>
      <p:sp>
        <p:nvSpPr>
          <p:cNvPr id="14" name="TextBox 13"/>
          <p:cNvSpPr txBox="1"/>
          <p:nvPr/>
        </p:nvSpPr>
        <p:spPr>
          <a:xfrm>
            <a:off x="4235842" y="179888"/>
            <a:ext cx="3261090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     </a:t>
            </a:r>
            <a:r>
              <a:rPr lang="en-US" sz="4400" b="1" dirty="0" smtClean="0">
                <a:solidFill>
                  <a:srgbClr val="7030A0"/>
                </a:solidFill>
              </a:rPr>
              <a:t>What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7947" y="1507928"/>
            <a:ext cx="930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Statement:   They     listen to  </a:t>
            </a:r>
            <a:r>
              <a:rPr lang="en-US" sz="2800" u="sng" dirty="0" smtClean="0">
                <a:solidFill>
                  <a:srgbClr val="0070C0"/>
                </a:solidFill>
              </a:rPr>
              <a:t>music.</a:t>
            </a:r>
            <a:endParaRPr lang="en-US" sz="2800" u="sng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7942" y="2294971"/>
            <a:ext cx="930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Question: </a:t>
            </a:r>
            <a:r>
              <a:rPr lang="en-US" sz="2800" dirty="0" smtClean="0">
                <a:solidFill>
                  <a:srgbClr val="0070C0"/>
                </a:solidFill>
              </a:rPr>
              <a:t>What</a:t>
            </a:r>
            <a:r>
              <a:rPr lang="en-US" sz="2800" dirty="0" smtClean="0"/>
              <a:t> do they listen to ?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577943" y="3205200"/>
            <a:ext cx="966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Statement:   He           is       reading  </a:t>
            </a:r>
            <a:r>
              <a:rPr lang="en-US" sz="2800" u="sng" dirty="0" smtClean="0">
                <a:solidFill>
                  <a:srgbClr val="0070C0"/>
                </a:solidFill>
              </a:rPr>
              <a:t>a book about Bangladesh.</a:t>
            </a:r>
            <a:endParaRPr lang="en-US" sz="2800" u="sng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77943" y="5017620"/>
            <a:ext cx="930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Statement:  </a:t>
            </a:r>
            <a:r>
              <a:rPr lang="en-US" sz="2800" dirty="0" err="1" smtClean="0"/>
              <a:t>Biju</a:t>
            </a:r>
            <a:r>
              <a:rPr lang="en-US" sz="2800" dirty="0" smtClean="0"/>
              <a:t>             loves         </a:t>
            </a:r>
            <a:r>
              <a:rPr lang="en-US" sz="2800" u="sng" dirty="0" smtClean="0">
                <a:solidFill>
                  <a:srgbClr val="0070C0"/>
                </a:solidFill>
              </a:rPr>
              <a:t>swimming.</a:t>
            </a:r>
            <a:endParaRPr lang="en-US" sz="2800" u="sng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7942" y="4076797"/>
            <a:ext cx="930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Question: </a:t>
            </a:r>
            <a:r>
              <a:rPr lang="en-US" sz="2800" dirty="0" smtClean="0">
                <a:solidFill>
                  <a:srgbClr val="0070C0"/>
                </a:solidFill>
              </a:rPr>
              <a:t>What</a:t>
            </a:r>
            <a:r>
              <a:rPr lang="en-US" sz="2800" dirty="0" smtClean="0"/>
              <a:t> is he reading ?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577942" y="5899040"/>
            <a:ext cx="930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Question: </a:t>
            </a:r>
            <a:r>
              <a:rPr lang="en-US" sz="2800" dirty="0" smtClean="0">
                <a:solidFill>
                  <a:srgbClr val="0070C0"/>
                </a:solidFill>
              </a:rPr>
              <a:t>What</a:t>
            </a:r>
            <a:r>
              <a:rPr lang="en-US" sz="2800" dirty="0" smtClean="0"/>
              <a:t> does Biju love?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260412" y="1210068"/>
            <a:ext cx="120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Subject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921224" y="1894934"/>
            <a:ext cx="2419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3</a:t>
            </a:r>
            <a:r>
              <a:rPr lang="en-US" baseline="30000" dirty="0" smtClean="0"/>
              <a:t>rd</a:t>
            </a:r>
            <a:r>
              <a:rPr lang="en-US" dirty="0" smtClean="0"/>
              <a:t> person plural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855139" y="3594271"/>
            <a:ext cx="2419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3</a:t>
            </a:r>
            <a:r>
              <a:rPr lang="en-US" baseline="30000" dirty="0" smtClean="0"/>
              <a:t>rd</a:t>
            </a:r>
            <a:r>
              <a:rPr lang="en-US" dirty="0" smtClean="0"/>
              <a:t> person singular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175898" y="2906218"/>
            <a:ext cx="120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Subject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277315" y="2952246"/>
            <a:ext cx="173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err="1" smtClean="0"/>
              <a:t>সাহায্যকারী</a:t>
            </a:r>
            <a:r>
              <a:rPr lang="en-US" dirty="0" smtClean="0"/>
              <a:t> verb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203994" y="4763728"/>
            <a:ext cx="120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Subject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21223" y="5463300"/>
            <a:ext cx="2419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3</a:t>
            </a:r>
            <a:r>
              <a:rPr lang="en-US" baseline="30000" dirty="0" smtClean="0"/>
              <a:t>rd</a:t>
            </a:r>
            <a:r>
              <a:rPr lang="en-US" dirty="0" smtClean="0"/>
              <a:t> person singular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681013" y="4713211"/>
            <a:ext cx="172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dirty="0" err="1" smtClean="0"/>
              <a:t>verb+s</a:t>
            </a:r>
            <a:r>
              <a:rPr lang="en-US" dirty="0" smtClean="0"/>
              <a:t>/</a:t>
            </a:r>
            <a:r>
              <a:rPr lang="en-US" dirty="0" err="1" smtClean="0"/>
              <a:t>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866387" y="1237205"/>
            <a:ext cx="120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thing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063150" y="2846405"/>
            <a:ext cx="120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thing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469243" y="4713211"/>
            <a:ext cx="172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noun/</a:t>
            </a:r>
            <a:r>
              <a:rPr lang="en-US" dirty="0" err="1" smtClean="0"/>
              <a:t>নাম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563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276" y="-1"/>
            <a:ext cx="11968042" cy="6828307"/>
            <a:chOff x="89091" y="-17439"/>
            <a:chExt cx="11968042" cy="68283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92" y="87746"/>
              <a:ext cx="11968041" cy="665291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4205" y="37037"/>
              <a:ext cx="1190399" cy="11606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83662" y="49788"/>
              <a:ext cx="1229987" cy="1095534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10921384" y="5681220"/>
              <a:ext cx="1154543" cy="1095536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79817" y="5640967"/>
              <a:ext cx="1193575" cy="11462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</p:grpSp>
      <p:grpSp>
        <p:nvGrpSpPr>
          <p:cNvPr id="8" name="Group 7"/>
          <p:cNvGrpSpPr/>
          <p:nvPr/>
        </p:nvGrpSpPr>
        <p:grpSpPr>
          <a:xfrm>
            <a:off x="122458" y="14394"/>
            <a:ext cx="11932230" cy="6824154"/>
            <a:chOff x="122458" y="14394"/>
            <a:chExt cx="11932230" cy="68241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748" y="83954"/>
              <a:ext cx="11884503" cy="668503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05868" y="45309"/>
              <a:ext cx="1326834" cy="1293649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86170" y="87735"/>
              <a:ext cx="1341860" cy="119517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10817318" y="5573482"/>
              <a:ext cx="1261255" cy="1196795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5740" y="5518178"/>
              <a:ext cx="1347088" cy="1293651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</p:grpSp>
      <p:sp>
        <p:nvSpPr>
          <p:cNvPr id="14" name="TextBox 13"/>
          <p:cNvSpPr txBox="1"/>
          <p:nvPr/>
        </p:nvSpPr>
        <p:spPr>
          <a:xfrm>
            <a:off x="1553669" y="1452296"/>
            <a:ext cx="930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Statement: The hare     </a:t>
            </a:r>
            <a:r>
              <a:rPr lang="en-US" sz="2800" u="sng" dirty="0" err="1" smtClean="0">
                <a:solidFill>
                  <a:srgbClr val="0070C0"/>
                </a:solidFill>
              </a:rPr>
              <a:t>loughed</a:t>
            </a:r>
            <a:r>
              <a:rPr lang="en-US" sz="2800" u="sng" dirty="0" smtClean="0">
                <a:solidFill>
                  <a:srgbClr val="0070C0"/>
                </a:solidFill>
              </a:rPr>
              <a:t> and </a:t>
            </a:r>
            <a:r>
              <a:rPr lang="en-US" sz="2800" u="sng" dirty="0" err="1" smtClean="0">
                <a:solidFill>
                  <a:srgbClr val="0070C0"/>
                </a:solidFill>
              </a:rPr>
              <a:t>loughed</a:t>
            </a:r>
            <a:r>
              <a:rPr lang="en-US" sz="2800" u="sng" dirty="0" smtClean="0">
                <a:solidFill>
                  <a:srgbClr val="0070C0"/>
                </a:solidFill>
              </a:rPr>
              <a:t>.</a:t>
            </a:r>
            <a:endParaRPr lang="en-US" sz="2800" u="sng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9853" y="2313205"/>
            <a:ext cx="930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Question: </a:t>
            </a:r>
            <a:r>
              <a:rPr lang="en-US" sz="2800" dirty="0" smtClean="0">
                <a:solidFill>
                  <a:srgbClr val="0070C0"/>
                </a:solidFill>
              </a:rPr>
              <a:t>What</a:t>
            </a:r>
            <a:r>
              <a:rPr lang="en-US" sz="2800" dirty="0" smtClean="0"/>
              <a:t> did  the hare do ?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553669" y="3808780"/>
            <a:ext cx="930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Statement:    People      </a:t>
            </a:r>
            <a:r>
              <a:rPr lang="en-US" sz="2800" u="sng" dirty="0" smtClean="0">
                <a:solidFill>
                  <a:srgbClr val="0070C0"/>
                </a:solidFill>
              </a:rPr>
              <a:t>sing    a song </a:t>
            </a:r>
            <a:r>
              <a:rPr lang="en-US" sz="2800" dirty="0" smtClean="0"/>
              <a:t>for the person.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553668" y="4825262"/>
            <a:ext cx="930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Question: </a:t>
            </a:r>
            <a:r>
              <a:rPr lang="en-US" sz="2800" dirty="0" smtClean="0">
                <a:solidFill>
                  <a:srgbClr val="0070C0"/>
                </a:solidFill>
              </a:rPr>
              <a:t>What</a:t>
            </a:r>
            <a:r>
              <a:rPr lang="en-US" sz="2800" dirty="0" smtClean="0"/>
              <a:t> do people do for the person ? 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402474" y="1082964"/>
            <a:ext cx="120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Subject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32895" y="1098114"/>
            <a:ext cx="217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verb </a:t>
            </a:r>
            <a:r>
              <a:rPr lang="en-US" dirty="0" err="1" smtClean="0"/>
              <a:t>এর</a:t>
            </a:r>
            <a:r>
              <a:rPr lang="en-US" dirty="0" smtClean="0"/>
              <a:t> past form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02475" y="3481972"/>
            <a:ext cx="120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Subject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41227" y="1894727"/>
            <a:ext cx="2419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3</a:t>
            </a:r>
            <a:r>
              <a:rPr lang="en-US" baseline="30000" dirty="0" smtClean="0"/>
              <a:t>rd</a:t>
            </a:r>
            <a:r>
              <a:rPr lang="en-US" dirty="0" smtClean="0"/>
              <a:t> person singular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984610" y="4263160"/>
            <a:ext cx="2419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3</a:t>
            </a:r>
            <a:r>
              <a:rPr lang="en-US" baseline="30000" dirty="0" smtClean="0"/>
              <a:t>rd</a:t>
            </a:r>
            <a:r>
              <a:rPr lang="en-US" dirty="0" smtClean="0"/>
              <a:t> person plural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44374" y="3517750"/>
            <a:ext cx="2503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verb </a:t>
            </a:r>
            <a:r>
              <a:rPr lang="en-US" dirty="0" err="1" smtClean="0"/>
              <a:t>এর</a:t>
            </a:r>
            <a:r>
              <a:rPr lang="en-US" dirty="0" smtClean="0"/>
              <a:t> present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160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276" y="-1"/>
            <a:ext cx="11968042" cy="6828307"/>
            <a:chOff x="89091" y="-17439"/>
            <a:chExt cx="11968042" cy="68283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92" y="87746"/>
              <a:ext cx="11968041" cy="665291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4205" y="37037"/>
              <a:ext cx="1190399" cy="11606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83662" y="49788"/>
              <a:ext cx="1229987" cy="1095534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10921384" y="5681220"/>
              <a:ext cx="1154543" cy="1095536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79817" y="5640967"/>
              <a:ext cx="1193575" cy="11462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</p:grpSp>
      <p:grpSp>
        <p:nvGrpSpPr>
          <p:cNvPr id="8" name="Group 7"/>
          <p:cNvGrpSpPr/>
          <p:nvPr/>
        </p:nvGrpSpPr>
        <p:grpSpPr>
          <a:xfrm>
            <a:off x="122458" y="14394"/>
            <a:ext cx="11932230" cy="6824154"/>
            <a:chOff x="122458" y="14394"/>
            <a:chExt cx="11932230" cy="68241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748" y="83954"/>
              <a:ext cx="11884503" cy="668503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05868" y="45309"/>
              <a:ext cx="1326834" cy="1293649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86170" y="87735"/>
              <a:ext cx="1341860" cy="119517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10817318" y="5573482"/>
              <a:ext cx="1261255" cy="1196795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5740" y="5518178"/>
              <a:ext cx="1347088" cy="1293651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</p:grpSp>
      <p:sp>
        <p:nvSpPr>
          <p:cNvPr id="14" name="TextBox 13"/>
          <p:cNvSpPr txBox="1"/>
          <p:nvPr/>
        </p:nvSpPr>
        <p:spPr>
          <a:xfrm>
            <a:off x="2929317" y="275129"/>
            <a:ext cx="6425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   Pair work and Evaluation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85033" y="1007653"/>
            <a:ext cx="9443401" cy="52322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</a:t>
            </a:r>
            <a:r>
              <a:rPr lang="en-US" sz="2800" b="1" dirty="0" smtClean="0"/>
              <a:t>Turn the  following statements into question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285035" y="2074123"/>
            <a:ext cx="9443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</a:t>
            </a:r>
            <a:r>
              <a:rPr lang="en-US" sz="2800" b="1" dirty="0" smtClean="0"/>
              <a:t>1</a:t>
            </a:r>
            <a:r>
              <a:rPr lang="en-US" sz="3200" b="1" dirty="0" smtClean="0"/>
              <a:t>.</a:t>
            </a:r>
            <a:r>
              <a:rPr lang="en-US" dirty="0" smtClean="0"/>
              <a:t>  </a:t>
            </a:r>
            <a:r>
              <a:rPr lang="en-US" sz="2800" b="1" u="sng" dirty="0" smtClean="0"/>
              <a:t>The hare </a:t>
            </a:r>
            <a:r>
              <a:rPr lang="en-US" sz="2800" b="1" dirty="0" smtClean="0"/>
              <a:t>went to sleep.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 Q: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85033" y="3044159"/>
            <a:ext cx="9443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</a:t>
            </a:r>
            <a:r>
              <a:rPr lang="en-US" sz="2800" b="1" dirty="0"/>
              <a:t>2</a:t>
            </a:r>
            <a:r>
              <a:rPr lang="en-US" sz="3200" b="1" dirty="0" smtClean="0"/>
              <a:t>.</a:t>
            </a:r>
            <a:r>
              <a:rPr lang="en-US" dirty="0" smtClean="0"/>
              <a:t>  </a:t>
            </a:r>
            <a:r>
              <a:rPr lang="en-US" sz="2800" b="1" dirty="0" smtClean="0"/>
              <a:t>He took </a:t>
            </a:r>
            <a:r>
              <a:rPr lang="en-US" sz="2800" b="1" u="sng" dirty="0" smtClean="0"/>
              <a:t>a nap </a:t>
            </a:r>
            <a:r>
              <a:rPr lang="en-US" sz="2800" b="1" dirty="0" smtClean="0"/>
              <a:t>during the race.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 Q: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285034" y="4125152"/>
            <a:ext cx="9443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</a:t>
            </a:r>
            <a:r>
              <a:rPr lang="en-US" sz="2800" b="1" dirty="0" smtClean="0"/>
              <a:t>3</a:t>
            </a:r>
            <a:r>
              <a:rPr lang="en-US" sz="3200" b="1" dirty="0" smtClean="0"/>
              <a:t>.</a:t>
            </a:r>
            <a:r>
              <a:rPr lang="en-US" dirty="0" smtClean="0"/>
              <a:t>  </a:t>
            </a:r>
            <a:r>
              <a:rPr lang="en-US" sz="2800" b="1" u="sng" dirty="0" smtClean="0"/>
              <a:t>He</a:t>
            </a:r>
            <a:r>
              <a:rPr lang="en-US" sz="2800" b="1" dirty="0" smtClean="0"/>
              <a:t> is the slowest animal in the forest.</a:t>
            </a:r>
          </a:p>
          <a:p>
            <a:r>
              <a:rPr lang="en-US" sz="2800" b="1" dirty="0" smtClean="0"/>
              <a:t>              Q: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285035" y="5159032"/>
            <a:ext cx="9443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</a:t>
            </a:r>
            <a:r>
              <a:rPr lang="en-US" sz="2800" b="1" dirty="0" smtClean="0"/>
              <a:t>4</a:t>
            </a:r>
            <a:r>
              <a:rPr lang="en-US" sz="3200" b="1" dirty="0" smtClean="0"/>
              <a:t>. The hare</a:t>
            </a:r>
            <a:r>
              <a:rPr lang="en-US" sz="2800" b="1" dirty="0" smtClean="0"/>
              <a:t> was </a:t>
            </a:r>
            <a:r>
              <a:rPr lang="en-US" sz="2800" b="1" u="sng" dirty="0" smtClean="0"/>
              <a:t>walking</a:t>
            </a:r>
            <a:r>
              <a:rPr lang="en-US" sz="2800" b="1" dirty="0" smtClean="0"/>
              <a:t> in the forest.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 Q: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929317" y="2662280"/>
            <a:ext cx="527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went to sleep?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29316" y="3589842"/>
            <a:ext cx="527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did he take during the race?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929316" y="4707685"/>
            <a:ext cx="527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is the slowest animal in the forest?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874982" y="5723348"/>
            <a:ext cx="527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was the hare doing in the forest?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523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276" y="-1"/>
            <a:ext cx="11968042" cy="6828307"/>
            <a:chOff x="89091" y="-17439"/>
            <a:chExt cx="11968042" cy="68283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92" y="87746"/>
              <a:ext cx="11968041" cy="665291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4205" y="37037"/>
              <a:ext cx="1190399" cy="11606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83662" y="49788"/>
              <a:ext cx="1229987" cy="1095534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10921384" y="5681220"/>
              <a:ext cx="1154543" cy="1095536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79817" y="5640967"/>
              <a:ext cx="1193575" cy="11462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</p:grpSp>
      <p:grpSp>
        <p:nvGrpSpPr>
          <p:cNvPr id="8" name="Group 7"/>
          <p:cNvGrpSpPr/>
          <p:nvPr/>
        </p:nvGrpSpPr>
        <p:grpSpPr>
          <a:xfrm>
            <a:off x="131298" y="31420"/>
            <a:ext cx="11993278" cy="6759215"/>
            <a:chOff x="131298" y="31420"/>
            <a:chExt cx="11993278" cy="67592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39" y="95877"/>
              <a:ext cx="11922411" cy="664574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14391" y="48327"/>
              <a:ext cx="1352009" cy="1318195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28381" y="137515"/>
              <a:ext cx="1430135" cy="1273803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10771052" y="5437111"/>
              <a:ext cx="1389019" cy="1318029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148541" y="5504060"/>
              <a:ext cx="1309338" cy="1257398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</p:grpSp>
      <p:sp>
        <p:nvSpPr>
          <p:cNvPr id="14" name="TextBox 13"/>
          <p:cNvSpPr txBox="1"/>
          <p:nvPr/>
        </p:nvSpPr>
        <p:spPr>
          <a:xfrm>
            <a:off x="-6502400" y="130628"/>
            <a:ext cx="5899094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anose="04020705040A02060702" pitchFamily="82" charset="0"/>
              </a:rPr>
              <a:t>         Exercise for worked out</a:t>
            </a:r>
            <a:endParaRPr lang="en-US" sz="2400" dirty="0">
              <a:latin typeface="Algerian" panose="04020705040A020607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1817" y="1475769"/>
            <a:ext cx="930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Statement: </a:t>
            </a:r>
            <a:r>
              <a:rPr lang="en-US" sz="2400" u="sng" dirty="0" err="1" smtClean="0"/>
              <a:t>Kazi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Nazrul</a:t>
            </a:r>
            <a:r>
              <a:rPr lang="en-US" sz="2400" u="sng" dirty="0" smtClean="0"/>
              <a:t> Islam </a:t>
            </a:r>
            <a:r>
              <a:rPr lang="en-US" sz="2400" dirty="0" smtClean="0"/>
              <a:t>is our national poet.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880298" y="1802043"/>
            <a:ext cx="930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 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653724" y="2310635"/>
            <a:ext cx="930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Statement: </a:t>
            </a:r>
            <a:r>
              <a:rPr lang="en-US" sz="2400" u="sng" dirty="0" err="1" smtClean="0"/>
              <a:t>Rahat</a:t>
            </a:r>
            <a:r>
              <a:rPr lang="en-US" sz="2400" dirty="0" smtClean="0"/>
              <a:t> sits next to Hasan in school 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896477" y="2588091"/>
            <a:ext cx="930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Question: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686091" y="3171699"/>
            <a:ext cx="930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Statement: </a:t>
            </a:r>
            <a:r>
              <a:rPr lang="en-US" sz="2400" u="sng" dirty="0" smtClean="0"/>
              <a:t>He</a:t>
            </a:r>
            <a:r>
              <a:rPr lang="en-US" sz="2400" dirty="0" smtClean="0"/>
              <a:t> started to think deeply about creator  .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896476" y="3500963"/>
            <a:ext cx="930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Question: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686090" y="4131626"/>
            <a:ext cx="930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Statement: </a:t>
            </a:r>
            <a:r>
              <a:rPr lang="en-US" sz="2400" u="sng" dirty="0" smtClean="0"/>
              <a:t>Rice , </a:t>
            </a:r>
            <a:r>
              <a:rPr lang="en-US" sz="2400" u="sng" dirty="0" err="1" smtClean="0"/>
              <a:t>ruti</a:t>
            </a:r>
            <a:r>
              <a:rPr lang="en-US" sz="2400" u="sng" dirty="0" smtClean="0"/>
              <a:t>, and bread </a:t>
            </a:r>
            <a:r>
              <a:rPr lang="en-US" sz="2400" dirty="0" smtClean="0"/>
              <a:t>are made from grain.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904574" y="4453026"/>
            <a:ext cx="930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Question: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785846" y="5032625"/>
            <a:ext cx="930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5.Statement: The hare saw </a:t>
            </a:r>
            <a:r>
              <a:rPr lang="en-US" sz="2400" u="sng" dirty="0" smtClean="0"/>
              <a:t>the tortoise.</a:t>
            </a:r>
            <a:endParaRPr lang="en-US" sz="24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1904574" y="5354025"/>
            <a:ext cx="930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Question: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39025" y="1364133"/>
            <a:ext cx="673331" cy="40318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H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O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M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E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W</a:t>
            </a:r>
            <a:br>
              <a:rPr lang="en-US" sz="3200" b="1" dirty="0" smtClean="0">
                <a:solidFill>
                  <a:srgbClr val="7030A0"/>
                </a:solidFill>
              </a:rPr>
            </a:br>
            <a:r>
              <a:rPr lang="en-US" sz="3200" b="1" dirty="0" smtClean="0">
                <a:solidFill>
                  <a:srgbClr val="7030A0"/>
                </a:solidFill>
              </a:rPr>
              <a:t>O</a:t>
            </a:r>
            <a:br>
              <a:rPr lang="en-US" sz="3200" b="1" dirty="0" smtClean="0">
                <a:solidFill>
                  <a:srgbClr val="7030A0"/>
                </a:solidFill>
              </a:rPr>
            </a:br>
            <a:r>
              <a:rPr lang="en-US" sz="3200" b="1" dirty="0" smtClean="0">
                <a:solidFill>
                  <a:srgbClr val="7030A0"/>
                </a:solidFill>
              </a:rPr>
              <a:t>R</a:t>
            </a:r>
            <a:br>
              <a:rPr lang="en-US" sz="3200" b="1" dirty="0" smtClean="0">
                <a:solidFill>
                  <a:srgbClr val="7030A0"/>
                </a:solidFill>
              </a:rPr>
            </a:br>
            <a:r>
              <a:rPr lang="en-US" sz="3200" b="1" dirty="0" smtClean="0">
                <a:solidFill>
                  <a:srgbClr val="7030A0"/>
                </a:solidFill>
              </a:rPr>
              <a:t>K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6037" y="1333392"/>
            <a:ext cx="2970016" cy="1998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933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18 0.01713 L 0.7974 0.01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9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4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3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1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80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7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850"/>
                            </p:stCondLst>
                            <p:childTnLst>
                              <p:par>
                                <p:cTn id="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276" y="-1"/>
            <a:ext cx="11968042" cy="6828307"/>
            <a:chOff x="89091" y="-17439"/>
            <a:chExt cx="11968042" cy="68283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92" y="87746"/>
              <a:ext cx="11968041" cy="665291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4205" y="37037"/>
              <a:ext cx="1190399" cy="11606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83662" y="49788"/>
              <a:ext cx="1229987" cy="1095534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10921384" y="5681220"/>
              <a:ext cx="1154543" cy="1095536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79817" y="5640967"/>
              <a:ext cx="1193575" cy="11462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</p:grpSp>
      <p:grpSp>
        <p:nvGrpSpPr>
          <p:cNvPr id="8" name="Group 7"/>
          <p:cNvGrpSpPr/>
          <p:nvPr/>
        </p:nvGrpSpPr>
        <p:grpSpPr>
          <a:xfrm>
            <a:off x="57264" y="-3635"/>
            <a:ext cx="12077406" cy="6828856"/>
            <a:chOff x="57264" y="-3635"/>
            <a:chExt cx="12077406" cy="68288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14" y="72828"/>
              <a:ext cx="12024466" cy="667593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70215" y="63689"/>
              <a:ext cx="1231780" cy="1097131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10901031" y="5591582"/>
              <a:ext cx="1265990" cy="120128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30509" y="5488146"/>
              <a:ext cx="1348914" cy="1295404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8218" y="40374"/>
              <a:ext cx="1184070" cy="1154456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</p:grpSp>
      <p:sp>
        <p:nvSpPr>
          <p:cNvPr id="14" name="Rounded Rectangle 13"/>
          <p:cNvSpPr/>
          <p:nvPr/>
        </p:nvSpPr>
        <p:spPr>
          <a:xfrm>
            <a:off x="2105024" y="5874841"/>
            <a:ext cx="7981951" cy="5952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See  you the  next  class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481" y="695123"/>
            <a:ext cx="9894066" cy="510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838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6862" y="-34507"/>
            <a:ext cx="11974903" cy="6785177"/>
            <a:chOff x="-23047" y="8439"/>
            <a:chExt cx="11974903" cy="67851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85" y="88461"/>
              <a:ext cx="11968041" cy="665291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-37933" y="71541"/>
              <a:ext cx="1190399" cy="11606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780150" y="75666"/>
              <a:ext cx="1229987" cy="1095534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10817872" y="5663968"/>
              <a:ext cx="1154543" cy="1095536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-40947" y="5623715"/>
              <a:ext cx="1193575" cy="11462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</p:grpSp>
      <p:sp>
        <p:nvSpPr>
          <p:cNvPr id="8" name="TextBox 7"/>
          <p:cNvSpPr txBox="1"/>
          <p:nvPr/>
        </p:nvSpPr>
        <p:spPr>
          <a:xfrm>
            <a:off x="6796835" y="4878472"/>
            <a:ext cx="332227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Class:Five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Unit:14.  Lesson: 3 – 4</a:t>
            </a:r>
          </a:p>
          <a:p>
            <a:pPr algn="ctr"/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hare and tortoise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 :40 minute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199" y="1603734"/>
            <a:ext cx="2448649" cy="3038767"/>
          </a:xfrm>
          <a:prstGeom prst="rect">
            <a:avLst/>
          </a:prstGeom>
          <a:ln w="1905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1084452" y="4997385"/>
            <a:ext cx="3246474" cy="1138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Mohammod</a:t>
            </a:r>
            <a:r>
              <a:rPr lang="en-US" b="1" dirty="0" smtClean="0">
                <a:solidFill>
                  <a:srgbClr val="002060"/>
                </a:solidFill>
              </a:rPr>
              <a:t> Abdul Hannan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Assistant teacher</a:t>
            </a:r>
          </a:p>
          <a:p>
            <a:pPr algn="ctr"/>
            <a:r>
              <a:rPr lang="en-US" sz="1600" dirty="0" err="1" smtClean="0">
                <a:solidFill>
                  <a:srgbClr val="002060"/>
                </a:solidFill>
              </a:rPr>
              <a:t>Chunghor</a:t>
            </a:r>
            <a:r>
              <a:rPr lang="en-US" sz="1600" dirty="0" smtClean="0">
                <a:solidFill>
                  <a:srgbClr val="002060"/>
                </a:solidFill>
              </a:rPr>
              <a:t> Govt. Primary School</a:t>
            </a:r>
          </a:p>
          <a:p>
            <a:pPr algn="ctr"/>
            <a:r>
              <a:rPr lang="en-US" sz="1600" dirty="0" err="1" smtClean="0">
                <a:solidFill>
                  <a:srgbClr val="002060"/>
                </a:solidFill>
              </a:rPr>
              <a:t>Kulaura</a:t>
            </a:r>
            <a:r>
              <a:rPr lang="en-US" sz="1600" dirty="0" smtClean="0">
                <a:solidFill>
                  <a:srgbClr val="002060"/>
                </a:solidFill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</a:rPr>
              <a:t>Moulvibazar</a:t>
            </a:r>
            <a:r>
              <a:rPr lang="en-US" sz="1600" dirty="0" smtClean="0">
                <a:solidFill>
                  <a:srgbClr val="002060"/>
                </a:solidFill>
              </a:rPr>
              <a:t>.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0434" y="770360"/>
            <a:ext cx="18592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3047" y="727693"/>
            <a:ext cx="3416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LESSON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Vertical Scroll 17"/>
          <p:cNvSpPr/>
          <p:nvPr/>
        </p:nvSpPr>
        <p:spPr>
          <a:xfrm>
            <a:off x="5052278" y="1177416"/>
            <a:ext cx="999850" cy="4416724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</a:p>
          <a:p>
            <a:pPr algn="ctr"/>
            <a:r>
              <a:rPr lang="en-US" sz="3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</a:t>
            </a:r>
          </a:p>
          <a:p>
            <a:pPr algn="ctr"/>
            <a:r>
              <a:rPr lang="en-US" sz="3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</a:t>
            </a:r>
          </a:p>
          <a:p>
            <a:pPr algn="ctr"/>
            <a:r>
              <a:rPr lang="en-US" sz="3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</a:p>
          <a:p>
            <a:pPr algn="ctr"/>
            <a:r>
              <a:rPr lang="en-US" sz="3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</a:p>
          <a:p>
            <a:pPr algn="ctr"/>
            <a:r>
              <a:rPr lang="en-US" sz="3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</a:p>
          <a:p>
            <a:pPr algn="ctr"/>
            <a:r>
              <a:rPr lang="en-US" sz="3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</a:p>
          <a:p>
            <a:pPr algn="ctr"/>
            <a:r>
              <a:rPr lang="en-US" sz="3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</a:t>
            </a:r>
            <a:endParaRPr lang="en-US" sz="320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488" y="1567952"/>
            <a:ext cx="2330964" cy="3055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42469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276" y="-1"/>
            <a:ext cx="11968042" cy="6828307"/>
            <a:chOff x="89091" y="-17439"/>
            <a:chExt cx="11968042" cy="68283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92" y="87746"/>
              <a:ext cx="11968041" cy="665291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4205" y="37037"/>
              <a:ext cx="1190399" cy="11606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83662" y="49788"/>
              <a:ext cx="1229987" cy="1095534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10921384" y="5681220"/>
              <a:ext cx="1154543" cy="1095536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79817" y="5640967"/>
              <a:ext cx="1193575" cy="11462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0" y="82037"/>
            <a:ext cx="11989698" cy="6672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8" y="7069455"/>
            <a:ext cx="5019675" cy="3905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256" y="7069455"/>
            <a:ext cx="5809729" cy="3911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774685" y="505101"/>
            <a:ext cx="10372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THINK  ABOUT  THE  PICTURES  AND  TELL  ABOUT  IT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79953" y="562124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          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THEY are  Asking  QUESTION ‍ and  answer  ONE  ANOTHER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9010" y="57761"/>
            <a:ext cx="11998761" cy="6758818"/>
            <a:chOff x="89010" y="57761"/>
            <a:chExt cx="11998761" cy="675881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4169" y="86464"/>
              <a:ext cx="1186846" cy="1157163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52690" y="123388"/>
              <a:ext cx="1200707" cy="1069454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10944838" y="5674614"/>
              <a:ext cx="1195333" cy="108859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18294" y="5550786"/>
              <a:ext cx="1298597" cy="1157162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</p:grpSp>
    </p:spTree>
    <p:extLst>
      <p:ext uri="{BB962C8B-B14F-4D97-AF65-F5344CB8AC3E}">
        <p14:creationId xmlns:p14="http://schemas.microsoft.com/office/powerpoint/2010/main" val="25503062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7.40741E-7 L 0.53412 -0.8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62" y="-40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0695 L -0.4569 -0.8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86" y="-4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276" y="39589"/>
            <a:ext cx="11968042" cy="6788717"/>
            <a:chOff x="89091" y="22151"/>
            <a:chExt cx="11968042" cy="67887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92" y="87746"/>
              <a:ext cx="11968041" cy="665291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4205" y="37037"/>
              <a:ext cx="1190399" cy="11606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83662" y="101544"/>
              <a:ext cx="1229987" cy="1095534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10921384" y="5681220"/>
              <a:ext cx="1154543" cy="1095536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79817" y="5640967"/>
              <a:ext cx="1193575" cy="11462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</p:grpSp>
      <p:sp>
        <p:nvSpPr>
          <p:cNvPr id="8" name="TextBox 7"/>
          <p:cNvSpPr txBox="1"/>
          <p:nvPr/>
        </p:nvSpPr>
        <p:spPr>
          <a:xfrm>
            <a:off x="2518913" y="767751"/>
            <a:ext cx="7306574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lgerian" panose="04020705040A02060702" pitchFamily="82" charset="0"/>
              </a:rPr>
              <a:t>           </a:t>
            </a:r>
            <a:r>
              <a:rPr lang="en-US" sz="4400" dirty="0" smtClean="0">
                <a:latin typeface="Algerian" panose="04020705040A02060702" pitchFamily="82" charset="0"/>
              </a:rPr>
              <a:t>Today’s  Lesson</a:t>
            </a:r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0891" y="2665563"/>
            <a:ext cx="7073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ernard MT Condensed" panose="02050806060905020404" pitchFamily="18" charset="0"/>
              </a:rPr>
              <a:t>             The hare and the tortoise</a:t>
            </a:r>
            <a:endParaRPr lang="en-US" sz="3600" dirty="0">
              <a:latin typeface="Bernard MT Condensed" panose="020508060609050204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9139" y="3957835"/>
            <a:ext cx="4882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ernard MT Condensed" panose="02050806060905020404" pitchFamily="18" charset="0"/>
              </a:rPr>
              <a:t>             </a:t>
            </a:r>
            <a:r>
              <a:rPr lang="en-US" sz="3600" dirty="0" err="1" smtClean="0">
                <a:latin typeface="Bernard MT Condensed" panose="02050806060905020404" pitchFamily="18" charset="0"/>
              </a:rPr>
              <a:t>Part:B</a:t>
            </a:r>
            <a:endParaRPr lang="en-US" sz="36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9692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275" y="0"/>
            <a:ext cx="11968042" cy="6828307"/>
            <a:chOff x="89091" y="-17439"/>
            <a:chExt cx="11968042" cy="68283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92" y="87746"/>
              <a:ext cx="11968041" cy="665291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4205" y="37037"/>
              <a:ext cx="1190399" cy="11606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83662" y="49788"/>
              <a:ext cx="1229987" cy="1095534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10921384" y="5681220"/>
              <a:ext cx="1154543" cy="1095536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79817" y="5640967"/>
              <a:ext cx="1193575" cy="11462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</p:grpSp>
      <p:sp>
        <p:nvSpPr>
          <p:cNvPr id="8" name="TextBox 7"/>
          <p:cNvSpPr txBox="1"/>
          <p:nvPr/>
        </p:nvSpPr>
        <p:spPr>
          <a:xfrm>
            <a:off x="3371976" y="745642"/>
            <a:ext cx="5210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lgerian" panose="04020705040A02060702" pitchFamily="82" charset="0"/>
              </a:rPr>
              <a:t>            </a:t>
            </a:r>
            <a:r>
              <a:rPr lang="en-US" sz="4800" dirty="0" smtClean="0">
                <a:latin typeface="Algerian" panose="04020705040A02060702" pitchFamily="82" charset="0"/>
              </a:rPr>
              <a:t>Topic</a:t>
            </a:r>
            <a:endParaRPr lang="en-US" sz="4800" dirty="0"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034" y="2691873"/>
            <a:ext cx="11766430" cy="14465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lgerian" panose="04020705040A02060702" pitchFamily="82" charset="0"/>
              </a:rPr>
              <a:t>   </a:t>
            </a:r>
            <a:r>
              <a:rPr lang="en-US" sz="4400" dirty="0" smtClean="0">
                <a:latin typeface="Algerian" panose="04020705040A02060702" pitchFamily="82" charset="0"/>
              </a:rPr>
              <a:t>Turn sentences into question </a:t>
            </a:r>
          </a:p>
          <a:p>
            <a:pPr algn="ctr"/>
            <a:r>
              <a:rPr lang="en-US" sz="4400" dirty="0">
                <a:latin typeface="Algerian" panose="04020705040A02060702" pitchFamily="82" charset="0"/>
              </a:rPr>
              <a:t> </a:t>
            </a:r>
            <a:r>
              <a:rPr lang="en-US" sz="4400" dirty="0" smtClean="0">
                <a:latin typeface="Algerian" panose="04020705040A02060702" pitchFamily="82" charset="0"/>
              </a:rPr>
              <a:t>   using </a:t>
            </a:r>
            <a:r>
              <a:rPr lang="en-US" sz="44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WH</a:t>
            </a:r>
            <a:r>
              <a:rPr lang="en-US" sz="4400" dirty="0" smtClean="0">
                <a:latin typeface="Algerian" panose="04020705040A02060702" pitchFamily="82" charset="0"/>
              </a:rPr>
              <a:t> word</a:t>
            </a:r>
            <a:endParaRPr lang="en-US" sz="4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744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276" y="43129"/>
            <a:ext cx="11968042" cy="6759299"/>
            <a:chOff x="89091" y="25691"/>
            <a:chExt cx="11968042" cy="67592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92" y="87746"/>
              <a:ext cx="11968041" cy="665291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4205" y="62915"/>
              <a:ext cx="1190399" cy="11606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83662" y="92918"/>
              <a:ext cx="1229987" cy="1095534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10921384" y="5655342"/>
              <a:ext cx="1154543" cy="1095536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79817" y="5615089"/>
              <a:ext cx="1193575" cy="11462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</p:grpSp>
      <p:sp>
        <p:nvSpPr>
          <p:cNvPr id="8" name="TextBox 7"/>
          <p:cNvSpPr txBox="1"/>
          <p:nvPr/>
        </p:nvSpPr>
        <p:spPr>
          <a:xfrm>
            <a:off x="2604226" y="1160827"/>
            <a:ext cx="6970142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lgerian" panose="04020705040A02060702" pitchFamily="82" charset="0"/>
              </a:rPr>
              <a:t>       Learning outcomes</a:t>
            </a:r>
            <a:endParaRPr lang="en-US" sz="4000" b="1" dirty="0"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8362" y="3200400"/>
            <a:ext cx="8264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Students will be able to…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29796" y="4364718"/>
            <a:ext cx="7565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8.1.1- make sentences using words and phrases.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1770241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276" y="-1"/>
            <a:ext cx="11968042" cy="6828307"/>
            <a:chOff x="89091" y="-17439"/>
            <a:chExt cx="11968042" cy="68283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92" y="87746"/>
              <a:ext cx="11968041" cy="665291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4205" y="37037"/>
              <a:ext cx="1190399" cy="11606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83662" y="49788"/>
              <a:ext cx="1229987" cy="1095534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10921384" y="5681220"/>
              <a:ext cx="1154543" cy="1095536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79817" y="5640967"/>
              <a:ext cx="1193575" cy="11462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</p:grpSp>
      <p:grpSp>
        <p:nvGrpSpPr>
          <p:cNvPr id="8" name="Group 7"/>
          <p:cNvGrpSpPr/>
          <p:nvPr/>
        </p:nvGrpSpPr>
        <p:grpSpPr>
          <a:xfrm>
            <a:off x="105276" y="39589"/>
            <a:ext cx="11968042" cy="6788717"/>
            <a:chOff x="89091" y="22151"/>
            <a:chExt cx="11968042" cy="6788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92" y="87746"/>
              <a:ext cx="11968041" cy="665291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4205" y="37037"/>
              <a:ext cx="1190399" cy="11606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83662" y="92918"/>
              <a:ext cx="1229987" cy="1095534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10921384" y="5681220"/>
              <a:ext cx="1154543" cy="1095536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79817" y="5640967"/>
              <a:ext cx="1193575" cy="11462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</p:grpSp>
      <p:sp>
        <p:nvSpPr>
          <p:cNvPr id="14" name="TextBox 13"/>
          <p:cNvSpPr txBox="1"/>
          <p:nvPr/>
        </p:nvSpPr>
        <p:spPr>
          <a:xfrm>
            <a:off x="4417577" y="185590"/>
            <a:ext cx="3491273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anose="04020705040A02060702" pitchFamily="82" charset="0"/>
              </a:rPr>
              <a:t>      </a:t>
            </a:r>
            <a:r>
              <a:rPr lang="en-US" sz="40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WH</a:t>
            </a:r>
            <a:r>
              <a:rPr lang="en-US" sz="4000" b="1" dirty="0" smtClean="0">
                <a:latin typeface="Algerian" panose="04020705040A02060702" pitchFamily="82" charset="0"/>
              </a:rPr>
              <a:t> word</a:t>
            </a:r>
            <a:endParaRPr lang="en-US" sz="4000" b="1" dirty="0">
              <a:latin typeface="Algerian" panose="04020705040A020607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8656" y="2108458"/>
            <a:ext cx="2678464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</a:t>
            </a:r>
            <a:r>
              <a:rPr lang="en-US" sz="2400" b="1" dirty="0" smtClean="0"/>
              <a:t>Who   =     </a:t>
            </a:r>
            <a:r>
              <a:rPr lang="en-US" sz="2400" b="1" dirty="0" err="1" smtClean="0"/>
              <a:t>কে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925034" y="1922078"/>
            <a:ext cx="2678464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</a:t>
            </a:r>
            <a:r>
              <a:rPr lang="en-US" sz="2400" b="1" dirty="0" smtClean="0"/>
              <a:t>What = </a:t>
            </a:r>
            <a:r>
              <a:rPr lang="en-US" sz="2400" b="1" dirty="0" err="1" smtClean="0"/>
              <a:t>কি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78656" y="3197290"/>
            <a:ext cx="2678464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</a:t>
            </a:r>
            <a:r>
              <a:rPr lang="en-US" sz="2400" b="1" dirty="0" smtClean="0"/>
              <a:t>Where = </a:t>
            </a:r>
            <a:r>
              <a:rPr lang="en-US" sz="2400" b="1" dirty="0" err="1" smtClean="0"/>
              <a:t>কোথায়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678656" y="5540457"/>
            <a:ext cx="2678464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</a:t>
            </a:r>
            <a:r>
              <a:rPr lang="en-US" sz="2400" b="1" dirty="0" smtClean="0"/>
              <a:t>When = </a:t>
            </a:r>
            <a:r>
              <a:rPr lang="en-US" sz="2400" b="1" dirty="0" err="1" smtClean="0"/>
              <a:t>কখন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925034" y="3197290"/>
            <a:ext cx="2678464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</a:t>
            </a:r>
            <a:r>
              <a:rPr lang="en-US" sz="2400" b="1" dirty="0" smtClean="0"/>
              <a:t>Whom = </a:t>
            </a:r>
            <a:r>
              <a:rPr lang="en-US" sz="2400" b="1" dirty="0" err="1" smtClean="0"/>
              <a:t>কাকে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925034" y="5540457"/>
            <a:ext cx="2678464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</a:t>
            </a:r>
            <a:r>
              <a:rPr lang="en-US" sz="2400" b="1" dirty="0" smtClean="0"/>
              <a:t>Which = </a:t>
            </a:r>
            <a:r>
              <a:rPr lang="en-US" sz="2400" b="1" dirty="0" err="1" smtClean="0"/>
              <a:t>কোনটি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678656" y="4286122"/>
            <a:ext cx="2678464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</a:t>
            </a:r>
            <a:r>
              <a:rPr lang="en-US" sz="2400" b="1" dirty="0" smtClean="0"/>
              <a:t>Whose = </a:t>
            </a:r>
            <a:r>
              <a:rPr lang="en-US" sz="2400" b="1" dirty="0" err="1" smtClean="0"/>
              <a:t>কার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925034" y="4332288"/>
            <a:ext cx="2678464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b="1" dirty="0" smtClean="0"/>
              <a:t>How = </a:t>
            </a:r>
            <a:r>
              <a:rPr lang="en-US" sz="2400" b="1" dirty="0" err="1" smtClean="0"/>
              <a:t>কত</a:t>
            </a:r>
            <a:r>
              <a:rPr lang="en-US" sz="2400" b="1" dirty="0" smtClean="0"/>
              <a:t> / </a:t>
            </a:r>
            <a:r>
              <a:rPr lang="en-US" sz="2400" b="1" dirty="0" err="1" smtClean="0"/>
              <a:t>কেমন</a:t>
            </a:r>
            <a:r>
              <a:rPr lang="en-US" sz="2400" b="1" dirty="0" smtClean="0"/>
              <a:t>   </a:t>
            </a:r>
          </a:p>
          <a:p>
            <a:r>
              <a:rPr lang="en-US" sz="2400" b="1" dirty="0" smtClean="0"/>
              <a:t>                 /  </a:t>
            </a:r>
            <a:r>
              <a:rPr lang="en-US" sz="2400" b="1" dirty="0" err="1" smtClean="0"/>
              <a:t>কিভাবে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417578" y="893476"/>
            <a:ext cx="3491272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anose="04020705040A02060702" pitchFamily="82" charset="0"/>
              </a:rPr>
              <a:t>          </a:t>
            </a:r>
            <a:r>
              <a:rPr lang="en-US" sz="4000" b="1" dirty="0" err="1" smtClean="0">
                <a:latin typeface="Algerian" panose="04020705040A02060702" pitchFamily="82" charset="0"/>
              </a:rPr>
              <a:t>বাংলা</a:t>
            </a:r>
            <a:r>
              <a:rPr lang="en-US" sz="4000" b="1" dirty="0" smtClean="0">
                <a:latin typeface="Algerian" panose="04020705040A02060702" pitchFamily="82" charset="0"/>
              </a:rPr>
              <a:t> </a:t>
            </a:r>
            <a:r>
              <a:rPr lang="en-US" sz="4000" b="1" dirty="0" err="1" smtClean="0">
                <a:latin typeface="Algerian" panose="04020705040A02060702" pitchFamily="82" charset="0"/>
              </a:rPr>
              <a:t>অর্থ</a:t>
            </a:r>
            <a:endParaRPr lang="en-US" sz="40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080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276" y="-1"/>
            <a:ext cx="11968042" cy="6828307"/>
            <a:chOff x="89091" y="-17439"/>
            <a:chExt cx="11968042" cy="68283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92" y="87746"/>
              <a:ext cx="11968041" cy="665291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4205" y="37037"/>
              <a:ext cx="1190399" cy="11606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83662" y="49788"/>
              <a:ext cx="1229987" cy="1095534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10921384" y="5681220"/>
              <a:ext cx="1154543" cy="1095536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79817" y="5640967"/>
              <a:ext cx="1193575" cy="11462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</p:grpSp>
      <p:sp>
        <p:nvSpPr>
          <p:cNvPr id="18" name="TextBox 17"/>
          <p:cNvSpPr txBox="1"/>
          <p:nvPr/>
        </p:nvSpPr>
        <p:spPr>
          <a:xfrm>
            <a:off x="70249" y="59574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lgerian" panose="04020705040A02060702" pitchFamily="82" charset="0"/>
              </a:rPr>
              <a:t> </a:t>
            </a:r>
            <a:r>
              <a:rPr lang="en-US" sz="2800" b="1" dirty="0" smtClean="0">
                <a:latin typeface="Algerian" panose="04020705040A02060702" pitchFamily="82" charset="0"/>
              </a:rPr>
              <a:t> Today I shall discuss about the following   </a:t>
            </a:r>
          </a:p>
          <a:p>
            <a:pPr algn="ctr"/>
            <a:r>
              <a:rPr lang="en-US" sz="2800" b="1" dirty="0" smtClean="0">
                <a:latin typeface="Algerian" panose="04020705040A02060702" pitchFamily="82" charset="0"/>
              </a:rPr>
              <a:t> two </a:t>
            </a:r>
            <a:r>
              <a:rPr lang="en-US" sz="28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WH </a:t>
            </a:r>
            <a:r>
              <a:rPr lang="en-US" sz="2800" b="1" dirty="0" smtClean="0">
                <a:latin typeface="Algerian" panose="04020705040A02060702" pitchFamily="82" charset="0"/>
              </a:rPr>
              <a:t>words</a:t>
            </a:r>
            <a:endParaRPr lang="en-US" sz="2800" b="1" dirty="0">
              <a:latin typeface="Algerian" panose="04020705040A02060702" pitchFamily="82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425942"/>
              </p:ext>
            </p:extLst>
          </p:nvPr>
        </p:nvGraphicFramePr>
        <p:xfrm>
          <a:off x="1337099" y="2820380"/>
          <a:ext cx="9420046" cy="21945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710023"/>
                <a:gridCol w="47100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  Who = </a:t>
                      </a:r>
                      <a:r>
                        <a:rPr lang="en-US" sz="4000" dirty="0" err="1" smtClean="0"/>
                        <a:t>কে</a:t>
                      </a:r>
                      <a:r>
                        <a:rPr lang="en-US" sz="4000" dirty="0" smtClean="0"/>
                        <a:t>   </a:t>
                      </a:r>
                    </a:p>
                    <a:p>
                      <a:pPr algn="ctr"/>
                      <a:r>
                        <a:rPr lang="en-US" sz="4000" dirty="0" smtClean="0"/>
                        <a:t> (</a:t>
                      </a:r>
                      <a:r>
                        <a:rPr lang="en-US" sz="4000" dirty="0" err="1" smtClean="0"/>
                        <a:t>ব্যক্তিকে</a:t>
                      </a:r>
                      <a:r>
                        <a:rPr lang="en-US" sz="4000" dirty="0" smtClean="0"/>
                        <a:t> </a:t>
                      </a:r>
                      <a:r>
                        <a:rPr lang="en-US" sz="4000" dirty="0" err="1" smtClean="0"/>
                        <a:t>বুঝায়</a:t>
                      </a:r>
                      <a:r>
                        <a:rPr lang="en-US" sz="4000" dirty="0" smtClean="0"/>
                        <a:t>)</a:t>
                      </a:r>
                    </a:p>
                    <a:p>
                      <a:pPr algn="ctr"/>
                      <a:r>
                        <a:rPr lang="en-US" sz="4000" dirty="0" smtClean="0"/>
                        <a:t>Use for person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                 </a:t>
                      </a:r>
                      <a:r>
                        <a:rPr lang="en-US" sz="3600" dirty="0" smtClean="0"/>
                        <a:t>What = </a:t>
                      </a:r>
                      <a:r>
                        <a:rPr lang="en-US" sz="3600" dirty="0" err="1" smtClean="0"/>
                        <a:t>কি</a:t>
                      </a:r>
                      <a:endParaRPr lang="en-US" sz="3600" dirty="0" smtClean="0"/>
                    </a:p>
                    <a:p>
                      <a:r>
                        <a:rPr lang="en-US" sz="2800" dirty="0" smtClean="0"/>
                        <a:t>        (</a:t>
                      </a:r>
                      <a:r>
                        <a:rPr lang="en-US" sz="2800" dirty="0" err="1" smtClean="0"/>
                        <a:t>বস্তু</a:t>
                      </a:r>
                      <a:r>
                        <a:rPr lang="en-US" sz="2800" dirty="0" smtClean="0"/>
                        <a:t> / </a:t>
                      </a:r>
                      <a:r>
                        <a:rPr lang="en-US" sz="2800" dirty="0" err="1" smtClean="0"/>
                        <a:t>পেশা</a:t>
                      </a:r>
                      <a:r>
                        <a:rPr lang="en-US" sz="2800" dirty="0" smtClean="0"/>
                        <a:t> / </a:t>
                      </a:r>
                      <a:r>
                        <a:rPr lang="en-US" sz="2800" dirty="0" err="1" smtClean="0"/>
                        <a:t>নাম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বুঝায়</a:t>
                      </a:r>
                      <a:r>
                        <a:rPr lang="en-US" sz="2800" dirty="0" smtClean="0"/>
                        <a:t>)</a:t>
                      </a:r>
                    </a:p>
                    <a:p>
                      <a:r>
                        <a:rPr lang="en-US" sz="3200" dirty="0" smtClean="0"/>
                        <a:t>         Use for thing or  </a:t>
                      </a:r>
                    </a:p>
                    <a:p>
                      <a:r>
                        <a:rPr lang="en-US" sz="3200" dirty="0" smtClean="0"/>
                        <a:t>   work/profession/name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6372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276" y="-1"/>
            <a:ext cx="11968042" cy="6828307"/>
            <a:chOff x="89091" y="-17439"/>
            <a:chExt cx="11968042" cy="68283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92" y="87746"/>
              <a:ext cx="11968041" cy="665291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4205" y="37037"/>
              <a:ext cx="1190399" cy="11606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83662" y="49788"/>
              <a:ext cx="1229987" cy="1095534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10921384" y="5681220"/>
              <a:ext cx="1154543" cy="1095536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79817" y="5640967"/>
              <a:ext cx="1193575" cy="1146227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</p:grpSp>
      <p:grpSp>
        <p:nvGrpSpPr>
          <p:cNvPr id="8" name="Group 7"/>
          <p:cNvGrpSpPr/>
          <p:nvPr/>
        </p:nvGrpSpPr>
        <p:grpSpPr>
          <a:xfrm>
            <a:off x="113288" y="56480"/>
            <a:ext cx="11976212" cy="6750637"/>
            <a:chOff x="113288" y="56480"/>
            <a:chExt cx="11976212" cy="67506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33" y="88238"/>
              <a:ext cx="11924963" cy="666861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23654" y="70343"/>
              <a:ext cx="1108536" cy="1080811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938628" y="123020"/>
              <a:ext cx="1217411" cy="1084332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10976256" y="5683867"/>
              <a:ext cx="1131367" cy="1073545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 flipV="1">
              <a:off x="90465" y="5679254"/>
              <a:ext cx="1150686" cy="1105039"/>
            </a:xfrm>
            <a:prstGeom prst="rect">
              <a:avLst/>
            </a:prstGeom>
            <a:scene3d>
              <a:camera prst="orthographicFront"/>
              <a:lightRig rig="twoPt" dir="t"/>
            </a:scene3d>
            <a:sp3d prstMaterial="metal"/>
          </p:spPr>
        </p:pic>
      </p:grpSp>
      <p:sp>
        <p:nvSpPr>
          <p:cNvPr id="14" name="TextBox 13"/>
          <p:cNvSpPr txBox="1"/>
          <p:nvPr/>
        </p:nvSpPr>
        <p:spPr>
          <a:xfrm>
            <a:off x="2418408" y="152406"/>
            <a:ext cx="7550052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anose="04020705040A02060702" pitchFamily="82" charset="0"/>
              </a:rPr>
              <a:t>         What we need to know first</a:t>
            </a:r>
            <a:endParaRPr lang="en-US" sz="3200" dirty="0">
              <a:latin typeface="Algerian" panose="04020705040A020607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6162" y="1044742"/>
            <a:ext cx="1030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Subject= </a:t>
            </a:r>
            <a:r>
              <a:rPr lang="en-US" sz="2400" dirty="0" err="1" smtClean="0"/>
              <a:t>বাক্যের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064156" y="1586667"/>
            <a:ext cx="1029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Verb =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শব্দ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বুঝায়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095176" y="2778191"/>
            <a:ext cx="1023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Verb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 past form = </a:t>
            </a:r>
            <a:r>
              <a:rPr lang="en-US" sz="2400" dirty="0" err="1" smtClean="0"/>
              <a:t>কাজটি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অতীত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বুঝায়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040554" y="2165263"/>
            <a:ext cx="1023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Verb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 present form = </a:t>
            </a:r>
            <a:r>
              <a:rPr lang="en-US" sz="2400" dirty="0" err="1" smtClean="0"/>
              <a:t>কাজটি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বর্তমান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বুঝায়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965704" y="3893088"/>
            <a:ext cx="10297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err="1" smtClean="0"/>
              <a:t>সাহায্যকারী</a:t>
            </a:r>
            <a:r>
              <a:rPr lang="en-US" sz="2400" dirty="0" smtClean="0"/>
              <a:t>  Verb =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 verb  main verb 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অর্থ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প্রকাশে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সাহায্য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যেমন</a:t>
            </a:r>
            <a:r>
              <a:rPr lang="en-US" sz="2400" dirty="0" smtClean="0"/>
              <a:t>- ‍am, is, are, was, were, shall, will, have, has </a:t>
            </a:r>
            <a:r>
              <a:rPr lang="en-US" sz="2400" dirty="0" err="1" smtClean="0"/>
              <a:t>ইত্যাদি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017626" y="3295198"/>
            <a:ext cx="1028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Main  Verb =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শব্দ</a:t>
            </a:r>
            <a:r>
              <a:rPr lang="en-US" sz="2400" dirty="0" smtClean="0"/>
              <a:t> </a:t>
            </a:r>
            <a:r>
              <a:rPr lang="en-US" sz="2400" dirty="0" err="1" smtClean="0"/>
              <a:t>দ্বারা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সরাসরি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বুঝায়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নিজস্ব</a:t>
            </a:r>
            <a:r>
              <a:rPr lang="en-US" sz="2400" dirty="0" smtClean="0"/>
              <a:t> </a:t>
            </a:r>
            <a:r>
              <a:rPr lang="en-US" sz="2400" dirty="0" err="1" smtClean="0"/>
              <a:t>অর্থ</a:t>
            </a:r>
            <a:r>
              <a:rPr lang="en-US" sz="2400" dirty="0" smtClean="0"/>
              <a:t> </a:t>
            </a:r>
            <a:r>
              <a:rPr lang="en-US" sz="2400" dirty="0" err="1" smtClean="0"/>
              <a:t>আছে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001774" y="4860140"/>
            <a:ext cx="10225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Do verb = Do,  Does, Did, 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985933" y="5480689"/>
            <a:ext cx="10345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Singular number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একজন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ব্যক্তি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একটিমাত্র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বস্তুকে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বুঝায়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054716" y="6071208"/>
            <a:ext cx="10208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Plural number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একজনের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বেশি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ব্যক্তি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একাধিক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বস্তুকে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বুঝায়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75927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747</Words>
  <Application>Microsoft Office PowerPoint</Application>
  <PresentationFormat>Widescreen</PresentationFormat>
  <Paragraphs>146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Algerian</vt:lpstr>
      <vt:lpstr>Arial</vt:lpstr>
      <vt:lpstr>Bernard MT Condensed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Hannan</dc:creator>
  <cp:lastModifiedBy>Hannan</cp:lastModifiedBy>
  <cp:revision>56</cp:revision>
  <dcterms:created xsi:type="dcterms:W3CDTF">2020-04-08T17:47:10Z</dcterms:created>
  <dcterms:modified xsi:type="dcterms:W3CDTF">2020-04-12T14:46:32Z</dcterms:modified>
</cp:coreProperties>
</file>