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72" r:id="rId9"/>
    <p:sldId id="270" r:id="rId10"/>
    <p:sldId id="271" r:id="rId11"/>
    <p:sldId id="274" r:id="rId12"/>
    <p:sldId id="275" r:id="rId13"/>
    <p:sldId id="277" r:id="rId14"/>
    <p:sldId id="278" r:id="rId15"/>
    <p:sldId id="266" r:id="rId16"/>
    <p:sldId id="267" r:id="rId17"/>
    <p:sldId id="276" r:id="rId18"/>
    <p:sldId id="26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460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76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42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48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80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07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696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3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57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51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bn-IN"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স্বাগতম</a:t>
            </a:r>
            <a:endParaRPr sz="8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2209800"/>
            <a:ext cx="7010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calculator-723917_960_7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981200"/>
            <a:ext cx="7772400" cy="414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7" y="1256493"/>
            <a:ext cx="237471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000" dirty="0" smtClean="0">
                <a:latin typeface="+mj-lt"/>
              </a:rPr>
              <a:t>হিসাব সমীকরণের প্রভাব বিস্তার </a:t>
            </a:r>
            <a:endParaRPr lang="en-US" sz="20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50585" y="1091680"/>
            <a:ext cx="6243166" cy="1341716"/>
            <a:chOff x="2750585" y="1091680"/>
            <a:chExt cx="6243166" cy="1341716"/>
          </a:xfrm>
        </p:grpSpPr>
        <p:sp>
          <p:nvSpPr>
            <p:cNvPr id="3" name="TextBox 2"/>
            <p:cNvSpPr txBox="1"/>
            <p:nvPr/>
          </p:nvSpPr>
          <p:spPr>
            <a:xfrm>
              <a:off x="4326777" y="1153236"/>
              <a:ext cx="409431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=</a:t>
              </a:r>
              <a:endParaRPr lang="en-US" sz="7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50585" y="1153236"/>
              <a:ext cx="1555995" cy="1280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সম্পদ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999336" y="1153236"/>
              <a:ext cx="1269240" cy="1280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দায়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58071" y="1091680"/>
              <a:ext cx="7841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8000" dirty="0" smtClean="0"/>
                <a:t>+</a:t>
              </a:r>
              <a:endParaRPr lang="en-US" sz="8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60242" y="1153236"/>
              <a:ext cx="2033509" cy="12801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মালিকানা </a:t>
              </a:r>
              <a:r>
                <a:rPr lang="bn-BD" sz="2400" dirty="0" smtClean="0"/>
                <a:t>স্বত্ব  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26777" y="309304"/>
            <a:ext cx="32713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হিসাব সমীকরণ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2830" y="2477656"/>
            <a:ext cx="887092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+mj-lt"/>
              </a:rPr>
              <a:t>প্রতিটি লেনদেন হিসাব সমীকরণে প্রভাব ফেলবে। </a:t>
            </a:r>
            <a:endParaRPr lang="en-US" sz="2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102" y="3124967"/>
            <a:ext cx="793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যেমনঃ ৫০,০০০ টাকা দিয়ে ব্যবসায় শুরু করা হলো।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84997" y="3643279"/>
            <a:ext cx="6243166" cy="1341716"/>
            <a:chOff x="2750585" y="1091680"/>
            <a:chExt cx="6243166" cy="1341716"/>
          </a:xfrm>
        </p:grpSpPr>
        <p:sp>
          <p:nvSpPr>
            <p:cNvPr id="16" name="TextBox 15"/>
            <p:cNvSpPr txBox="1"/>
            <p:nvPr/>
          </p:nvSpPr>
          <p:spPr>
            <a:xfrm>
              <a:off x="4326777" y="1153236"/>
              <a:ext cx="409431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=</a:t>
              </a:r>
              <a:endParaRPr lang="en-US" sz="7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750585" y="1153236"/>
              <a:ext cx="1555995" cy="1280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সম্পদ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999336" y="1153236"/>
              <a:ext cx="1269240" cy="1280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দায় 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58071" y="1091680"/>
              <a:ext cx="7841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8000" dirty="0" smtClean="0"/>
                <a:t>+</a:t>
              </a:r>
              <a:endParaRPr lang="en-US" sz="8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960242" y="1153236"/>
              <a:ext cx="2033509" cy="12801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মালিকানা </a:t>
              </a:r>
              <a:r>
                <a:rPr lang="bn-BD" sz="2400" dirty="0" smtClean="0"/>
                <a:t>স্বত্ব  </a:t>
              </a:r>
              <a:endParaRPr lang="en-US" sz="2400" dirty="0"/>
            </a:p>
          </p:txBody>
        </p:sp>
      </p:grpSp>
      <p:sp>
        <p:nvSpPr>
          <p:cNvPr id="21" name="Down Arrow 20"/>
          <p:cNvSpPr/>
          <p:nvPr/>
        </p:nvSpPr>
        <p:spPr>
          <a:xfrm>
            <a:off x="1693013" y="5038411"/>
            <a:ext cx="484632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6176" y="5794731"/>
            <a:ext cx="228299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000" dirty="0" smtClean="0"/>
              <a:t>৫০,০০০ টাকা বৃদ্ধি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2965904" y="5794731"/>
            <a:ext cx="33374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2000" dirty="0"/>
              <a:t>=</a:t>
            </a:r>
            <a:endParaRPr lang="en-US" sz="2000" dirty="0"/>
          </a:p>
        </p:txBody>
      </p:sp>
      <p:sp>
        <p:nvSpPr>
          <p:cNvPr id="24" name="Down Arrow 23"/>
          <p:cNvSpPr/>
          <p:nvPr/>
        </p:nvSpPr>
        <p:spPr>
          <a:xfrm>
            <a:off x="3842836" y="5067421"/>
            <a:ext cx="484632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4670" y="5794731"/>
            <a:ext cx="42191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2000" dirty="0" smtClean="0"/>
              <a:t>০ 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4891600" y="5794731"/>
            <a:ext cx="40427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2000" dirty="0"/>
              <a:t>+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7" name="Down Arrow 26"/>
          <p:cNvSpPr/>
          <p:nvPr/>
        </p:nvSpPr>
        <p:spPr>
          <a:xfrm>
            <a:off x="6176141" y="5067421"/>
            <a:ext cx="484632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93999" y="5794731"/>
            <a:ext cx="228299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2000" dirty="0" smtClean="0"/>
              <a:t>৫০,০০০ টাকা বৃদ্ধি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217" y="5188088"/>
            <a:ext cx="94909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নগদ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973890" y="5097104"/>
            <a:ext cx="94909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মূলধন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3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0454" y="93344"/>
            <a:ext cx="4732386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হিসাব সমীকরণের বিশ্লেষণ</a:t>
            </a:r>
            <a:endParaRPr lang="en-US" sz="32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4844" y="550556"/>
            <a:ext cx="6243166" cy="1341716"/>
            <a:chOff x="2750585" y="1091680"/>
            <a:chExt cx="6243166" cy="1341716"/>
          </a:xfrm>
        </p:grpSpPr>
        <p:sp>
          <p:nvSpPr>
            <p:cNvPr id="6" name="TextBox 5"/>
            <p:cNvSpPr txBox="1"/>
            <p:nvPr/>
          </p:nvSpPr>
          <p:spPr>
            <a:xfrm>
              <a:off x="4326777" y="1153236"/>
              <a:ext cx="409431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=</a:t>
              </a:r>
              <a:endParaRPr lang="en-US" sz="7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50585" y="1153236"/>
              <a:ext cx="1555995" cy="1280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/>
                <a:t>A</a:t>
              </a:r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999336" y="1153236"/>
              <a:ext cx="1269240" cy="1280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/>
                <a:t>L</a:t>
              </a:r>
              <a:r>
                <a:rPr lang="bn-BD" sz="5400" dirty="0" smtClean="0"/>
                <a:t> </a:t>
              </a:r>
              <a:endParaRPr lang="en-US" sz="5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58071" y="1091680"/>
              <a:ext cx="7841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8000" dirty="0" smtClean="0"/>
                <a:t>+</a:t>
              </a:r>
              <a:endParaRPr lang="en-US" sz="8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960242" y="1153236"/>
              <a:ext cx="2033509" cy="12801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/>
                <a:t>E</a:t>
              </a:r>
              <a:r>
                <a:rPr lang="bn-BD" sz="5400" dirty="0" smtClean="0"/>
                <a:t> </a:t>
              </a:r>
              <a:endParaRPr lang="en-US" sz="5400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2637888" y="2023772"/>
            <a:ext cx="484632" cy="523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50" y="1012220"/>
            <a:ext cx="1986441" cy="40011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হিসাব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সমীকরণ</a:t>
            </a:r>
            <a:r>
              <a:rPr lang="en-US" sz="2000" dirty="0" err="1"/>
              <a:t>ঃ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>
            <a:off x="7202431" y="2021670"/>
            <a:ext cx="484632" cy="526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875898" y="2023772"/>
            <a:ext cx="484632" cy="523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39340" y="2719914"/>
            <a:ext cx="6879113" cy="1436872"/>
            <a:chOff x="2967407" y="1131595"/>
            <a:chExt cx="7237895" cy="1436872"/>
          </a:xfrm>
        </p:grpSpPr>
        <p:sp>
          <p:nvSpPr>
            <p:cNvPr id="16" name="TextBox 15"/>
            <p:cNvSpPr txBox="1"/>
            <p:nvPr/>
          </p:nvSpPr>
          <p:spPr>
            <a:xfrm>
              <a:off x="4647758" y="1193149"/>
              <a:ext cx="409432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=</a:t>
              </a:r>
              <a:endParaRPr lang="en-US" sz="7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67407" y="1288307"/>
              <a:ext cx="1749071" cy="1280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Assets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393366" y="1180219"/>
              <a:ext cx="1837422" cy="1280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bn-BD" sz="2400" dirty="0" smtClean="0"/>
                <a:t>Liabilities</a:t>
              </a:r>
              <a:r>
                <a:rPr lang="bn-BD" sz="2800" dirty="0" smtClean="0"/>
                <a:t> </a:t>
              </a:r>
              <a:endParaRPr lang="en-US" sz="2800" dirty="0" smtClean="0"/>
            </a:p>
            <a:p>
              <a:pPr algn="ctr"/>
              <a:r>
                <a:rPr lang="bn-BD" sz="2800" dirty="0" smtClean="0"/>
                <a:t> 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09642" y="1131595"/>
              <a:ext cx="7841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8000" dirty="0" smtClean="0"/>
                <a:t>+</a:t>
              </a:r>
              <a:endParaRPr lang="en-US" sz="8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909231" y="1219664"/>
              <a:ext cx="2296071" cy="12801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  <a:p>
              <a:pPr algn="ctr"/>
              <a:r>
                <a:rPr lang="bn-BD" sz="2400" dirty="0" smtClean="0"/>
                <a:t>Ow</a:t>
              </a:r>
              <a:r>
                <a:rPr lang="en-US" sz="2400" dirty="0" smtClean="0"/>
                <a:t>n</a:t>
              </a:r>
              <a:r>
                <a:rPr lang="bn-BD" sz="2400" dirty="0" smtClean="0"/>
                <a:t>er’s Euity</a:t>
              </a:r>
              <a:endParaRPr lang="en-US" sz="2400" dirty="0"/>
            </a:p>
            <a:p>
              <a:pPr algn="ctr"/>
              <a:endParaRPr lang="en-US" sz="2400" dirty="0"/>
            </a:p>
          </p:txBody>
        </p:sp>
      </p:grpSp>
      <p:sp>
        <p:nvSpPr>
          <p:cNvPr id="37" name="Down Arrow 36"/>
          <p:cNvSpPr/>
          <p:nvPr/>
        </p:nvSpPr>
        <p:spPr>
          <a:xfrm>
            <a:off x="2770525" y="4383166"/>
            <a:ext cx="484632" cy="573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7341845" y="4423711"/>
            <a:ext cx="484632" cy="573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4875899" y="4383167"/>
            <a:ext cx="484632" cy="573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192602" y="5068240"/>
            <a:ext cx="6243166" cy="1341716"/>
            <a:chOff x="2750585" y="1091680"/>
            <a:chExt cx="6243166" cy="1341716"/>
          </a:xfrm>
        </p:grpSpPr>
        <p:sp>
          <p:nvSpPr>
            <p:cNvPr id="44" name="TextBox 43"/>
            <p:cNvSpPr txBox="1"/>
            <p:nvPr/>
          </p:nvSpPr>
          <p:spPr>
            <a:xfrm>
              <a:off x="4326777" y="1153236"/>
              <a:ext cx="409431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=</a:t>
              </a:r>
              <a:endParaRPr lang="en-US" sz="7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750585" y="1153236"/>
              <a:ext cx="1555995" cy="128016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সম্পদ</a:t>
              </a:r>
              <a:endParaRPr lang="en-US" sz="24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999336" y="1153236"/>
              <a:ext cx="1269240" cy="12801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দায় 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58071" y="1091680"/>
              <a:ext cx="784189" cy="1323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BD" sz="8000" dirty="0" smtClean="0"/>
                <a:t>+</a:t>
              </a:r>
              <a:endParaRPr lang="en-US" sz="8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960242" y="1153236"/>
              <a:ext cx="2033509" cy="12801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/>
                <a:t>মালিকানা </a:t>
              </a:r>
              <a:r>
                <a:rPr lang="bn-BD" sz="2400" dirty="0" smtClean="0"/>
                <a:t>স্বত্ব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41" y="113686"/>
            <a:ext cx="3249067" cy="21972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Oval 4"/>
          <p:cNvSpPr/>
          <p:nvPr/>
        </p:nvSpPr>
        <p:spPr>
          <a:xfrm>
            <a:off x="6257873" y="24586"/>
            <a:ext cx="2945074" cy="188339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মুল্যই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ঐ </a:t>
            </a:r>
            <a:r>
              <a:rPr lang="en-US" sz="2000" dirty="0" err="1" smtClean="0"/>
              <a:t>প্রতিষ্ঠানের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সম্পদ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36184" y="4974434"/>
            <a:ext cx="2939013" cy="171244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/>
          </a:p>
          <a:p>
            <a:pPr algn="ctr"/>
            <a:r>
              <a:rPr lang="en-US" sz="2000" dirty="0" err="1" smtClean="0"/>
              <a:t>সম্পদে্র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মালিকের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 </a:t>
            </a:r>
            <a:r>
              <a:rPr lang="en-US" sz="2000" dirty="0" err="1" smtClean="0"/>
              <a:t>দাবি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মালিকানা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</a:t>
            </a:r>
            <a:r>
              <a:rPr lang="bn-BD" sz="2000" dirty="0" smtClean="0"/>
              <a:t>ত্ব। 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24593" y="3091217"/>
            <a:ext cx="2362200" cy="1821976"/>
            <a:chOff x="424593" y="3091217"/>
            <a:chExt cx="2362200" cy="18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4" name="Google Shape;177;p22" descr="aid325461-v4-900px-Buy-an-EKG-Machine-Step-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4593" y="3091217"/>
              <a:ext cx="2362200" cy="182197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078143" y="3091217"/>
              <a:ext cx="1055097" cy="46166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2400" dirty="0" smtClean="0"/>
                <a:t>মালিক</a:t>
              </a:r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6104717" y="4974434"/>
            <a:ext cx="2756848" cy="16512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/>
          </a:p>
          <a:p>
            <a:pPr algn="ctr"/>
            <a:r>
              <a:rPr lang="en-US" sz="2000" dirty="0" err="1" smtClean="0"/>
              <a:t>সম্পদে্র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উপর</a:t>
            </a:r>
            <a:r>
              <a:rPr lang="en-US" sz="2000" dirty="0" smtClean="0"/>
              <a:t> </a:t>
            </a:r>
            <a:r>
              <a:rPr lang="bn-BD" sz="2000" dirty="0" smtClean="0"/>
              <a:t>পাওনাদারের যে দাবি তা হচ্ছে দায়।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57873" y="3091217"/>
            <a:ext cx="2450536" cy="1821976"/>
            <a:chOff x="6257873" y="3091217"/>
            <a:chExt cx="2450536" cy="182197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3" name="Google Shape;176;p22" descr="debt-1500774_960_72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57873" y="3091217"/>
              <a:ext cx="2450536" cy="182197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257873" y="3091217"/>
              <a:ext cx="2450536" cy="4001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 smtClean="0"/>
                <a:t>পাওনাদার </a:t>
              </a:r>
              <a:endParaRPr lang="en-US" dirty="0"/>
            </a:p>
          </p:txBody>
        </p:sp>
      </p:grpSp>
      <p:sp>
        <p:nvSpPr>
          <p:cNvPr id="14" name="Down Arrow 13"/>
          <p:cNvSpPr/>
          <p:nvPr/>
        </p:nvSpPr>
        <p:spPr>
          <a:xfrm rot="2352584">
            <a:off x="3387733" y="1905401"/>
            <a:ext cx="484632" cy="25826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197380">
            <a:off x="5206507" y="1956443"/>
            <a:ext cx="484632" cy="253528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4012574" y="3322049"/>
            <a:ext cx="914400" cy="914400"/>
          </a:xfrm>
          <a:prstGeom prst="mathPl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n-lt"/>
              </a:rPr>
              <a:t>মালিকানা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স্ব</a:t>
            </a:r>
            <a:r>
              <a:rPr lang="bn-BD" sz="2800" dirty="0" smtClean="0">
                <a:latin typeface="+mn-lt"/>
              </a:rPr>
              <a:t>ত্ব</a:t>
            </a:r>
            <a:r>
              <a:rPr lang="en-US" sz="2800" dirty="0" err="1" smtClean="0">
                <a:latin typeface="+mn-lt"/>
              </a:rPr>
              <a:t>কে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আবার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চারটি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উপাদান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প্রভাবিত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করে</a:t>
            </a:r>
            <a:r>
              <a:rPr lang="en-US" sz="2800" dirty="0" smtClean="0">
                <a:latin typeface="+mn-lt"/>
              </a:rPr>
              <a:t>। 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1559702"/>
            <a:ext cx="2383986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মূ</a:t>
            </a:r>
            <a:r>
              <a:rPr lang="bn-BD" sz="4400" dirty="0" smtClean="0"/>
              <a:t>লধ</a:t>
            </a:r>
            <a:r>
              <a:rPr lang="en-US" sz="4400" dirty="0" smtClean="0"/>
              <a:t>ন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4" y="996156"/>
            <a:ext cx="2762250" cy="16573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935695" y="3647565"/>
            <a:ext cx="1888659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dirty="0" smtClean="0"/>
              <a:t>আয়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65326" y="5735428"/>
            <a:ext cx="1893467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400" dirty="0" smtClean="0"/>
              <a:t>ব্যয় 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4" y="3174351"/>
            <a:ext cx="2762250" cy="17698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7140" r="4710" b="5893"/>
          <a:stretch/>
        </p:blipFill>
        <p:spPr>
          <a:xfrm>
            <a:off x="5756654" y="5205468"/>
            <a:ext cx="2815913" cy="15831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67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" y="380662"/>
            <a:ext cx="27432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/>
              <a:t>উত্তোলনণ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95534"/>
            <a:ext cx="2857500" cy="179126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109182" y="2333767"/>
            <a:ext cx="9034818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সুতরাং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মালিকানা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স্ব</a:t>
            </a:r>
            <a:r>
              <a:rPr lang="bn-BD" sz="2800" dirty="0" smtClean="0">
                <a:latin typeface="+mj-lt"/>
              </a:rPr>
              <a:t>ত্ব</a:t>
            </a:r>
            <a:r>
              <a:rPr lang="en-US" sz="2800" dirty="0" smtClean="0">
                <a:latin typeface="+mj-lt"/>
              </a:rPr>
              <a:t>=</a:t>
            </a:r>
            <a:r>
              <a:rPr lang="en-US" sz="2800" dirty="0" err="1" smtClean="0">
                <a:latin typeface="+mj-lt"/>
              </a:rPr>
              <a:t>মূ</a:t>
            </a:r>
            <a:r>
              <a:rPr lang="bn-BD" sz="2800" dirty="0" smtClean="0">
                <a:latin typeface="+mj-lt"/>
              </a:rPr>
              <a:t>লধ</a:t>
            </a:r>
            <a:r>
              <a:rPr lang="en-US" sz="2800" dirty="0" smtClean="0">
                <a:latin typeface="+mj-lt"/>
              </a:rPr>
              <a:t>ন </a:t>
            </a:r>
            <a:r>
              <a:rPr lang="en-US" sz="2800" dirty="0" smtClean="0">
                <a:latin typeface="+mj-lt"/>
              </a:rPr>
              <a:t>+</a:t>
            </a:r>
            <a:r>
              <a:rPr lang="en-US" sz="2800" dirty="0" err="1" smtClean="0">
                <a:latin typeface="+mj-lt"/>
              </a:rPr>
              <a:t>আয়-ব্যয়-উত্তোলন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58" y="3303951"/>
            <a:ext cx="8727069" cy="304698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/>
              <a:t>হিসাব সমীকরণের বর্ধিত রুপঃ</a:t>
            </a:r>
          </a:p>
          <a:p>
            <a:pPr algn="ctr"/>
            <a:r>
              <a:rPr lang="bn-BD" sz="4000" dirty="0" smtClean="0"/>
              <a:t>সম্পদ=দায়+মূলধন+আয়-ব্যয়-উত্তোলণ</a:t>
            </a:r>
            <a:endParaRPr lang="bn-BD" sz="4000" dirty="0" smtClean="0"/>
          </a:p>
          <a:p>
            <a:pPr algn="ctr"/>
            <a:r>
              <a:rPr lang="en-US" sz="4000" dirty="0" err="1" smtClean="0"/>
              <a:t>আথবা</a:t>
            </a:r>
            <a:r>
              <a:rPr lang="en-US" sz="4000" dirty="0" smtClean="0"/>
              <a:t> </a:t>
            </a:r>
            <a:endParaRPr lang="bn-BD" sz="4000" dirty="0" smtClean="0"/>
          </a:p>
          <a:p>
            <a:pPr algn="ctr"/>
            <a:r>
              <a:rPr lang="bn-BD" sz="7200" b="1" dirty="0" smtClean="0">
                <a:solidFill>
                  <a:schemeClr val="tx1"/>
                </a:solidFill>
              </a:rPr>
              <a:t>A=L+C+R-Ex-D</a:t>
            </a:r>
            <a:endParaRPr lang="en-US" sz="7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দলগত কাজ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দল 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লেনদেন নয় এমন পাঁচটি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ঘটনা লেখ।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n-IN" sz="2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দল B</a:t>
            </a:r>
            <a:endParaRPr sz="2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লেনদেন হয় এমন পাঁচটি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ঘটনা লেখ।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23"/>
          <p:cNvCxnSpPr/>
          <p:nvPr/>
        </p:nvCxnSpPr>
        <p:spPr>
          <a:xfrm rot="5400000">
            <a:off x="2819400" y="3124200"/>
            <a:ext cx="3352800" cy="158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bn-IN" sz="4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মূল্যায়ন</a:t>
            </a:r>
            <a:endParaRPr sz="4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b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লেন অর্থ কি?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b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দুটি পক্ষ বলতে বুঝায়?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b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অবচয় কী?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b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সমীকরণের তিনটি অংশের নাম বল?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3" y="532263"/>
            <a:ext cx="88573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 smtClean="0">
                <a:latin typeface="+mn-lt"/>
              </a:rPr>
              <a:t>                             </a:t>
            </a:r>
            <a:r>
              <a:rPr lang="en-US" sz="3200" dirty="0" err="1" smtClean="0">
                <a:latin typeface="+mn-lt"/>
              </a:rPr>
              <a:t>বাড়ির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কাজ</a:t>
            </a:r>
            <a:endParaRPr lang="en-US" sz="3200" dirty="0" smtClean="0">
              <a:latin typeface="+mn-lt"/>
            </a:endParaRPr>
          </a:p>
          <a:p>
            <a:pPr lvl="0">
              <a:buClr>
                <a:schemeClr val="dk1"/>
              </a:buClr>
              <a:buSzPts val="3200"/>
            </a:pPr>
            <a:endParaRPr lang="en-US" sz="3200" dirty="0" smtClean="0">
              <a:latin typeface="+mn-lt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3200" dirty="0" err="1" smtClean="0">
                <a:latin typeface="+mn-lt"/>
              </a:rPr>
              <a:t>জনাব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হাসানের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ব্যবসায়ের</a:t>
            </a:r>
            <a:r>
              <a:rPr lang="en-US" sz="3200" dirty="0" smtClean="0">
                <a:latin typeface="+mn-lt"/>
              </a:rPr>
              <a:t>  </a:t>
            </a:r>
            <a:r>
              <a:rPr lang="en-US" sz="3200" dirty="0" err="1" smtClean="0">
                <a:latin typeface="+mn-lt"/>
              </a:rPr>
              <a:t>কিছু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ঘটনা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নিম্ন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রুপঃ</a:t>
            </a:r>
            <a:r>
              <a:rPr lang="en-US" sz="3200" dirty="0" smtClean="0">
                <a:latin typeface="+mn-lt"/>
              </a:rPr>
              <a:t> </a:t>
            </a:r>
            <a:endParaRPr lang="bn-BD" sz="3200" dirty="0" smtClean="0">
              <a:latin typeface="+mn-lt"/>
            </a:endParaRPr>
          </a:p>
          <a:p>
            <a:pPr marL="514350" lvl="0" indent="-51435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+mn-lt"/>
              </a:rPr>
              <a:t>১,০০,০০০ </a:t>
            </a:r>
            <a:r>
              <a:rPr lang="bn-BD" sz="3200" dirty="0">
                <a:latin typeface="+mn-lt"/>
              </a:rPr>
              <a:t>টাকা ব্যাংক জমানিয়ে ব্যবসায় শুরু করল।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bn-BD" sz="3200" dirty="0">
                <a:latin typeface="+mn-lt"/>
              </a:rPr>
              <a:t>১০,০০০ টাকা বেতনে কর্মচারি নিয়োগ দেওয়া হল।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bn-BD" sz="3200" dirty="0">
                <a:latin typeface="+mn-lt"/>
              </a:rPr>
              <a:t>মেশিন ক্রয় করা হলো ৫০,০০০ টাকা দিয়ে।</a:t>
            </a:r>
          </a:p>
          <a:p>
            <a:pPr marL="514350" lvl="0" indent="-514350">
              <a:buClr>
                <a:schemeClr val="dk1"/>
              </a:buClr>
              <a:buSzPts val="3200"/>
              <a:buFont typeface="Wingdings" panose="05000000000000000000" pitchFamily="2" charset="2"/>
              <a:buChar char="§"/>
            </a:pPr>
            <a:r>
              <a:rPr lang="bn-BD" sz="3200" dirty="0">
                <a:latin typeface="+mn-lt"/>
              </a:rPr>
              <a:t>ধারে পণ্য ক্রয় ১০,০০০ </a:t>
            </a:r>
            <a:r>
              <a:rPr lang="bn-BD" sz="3200" dirty="0" smtClean="0">
                <a:latin typeface="+mn-lt"/>
              </a:rPr>
              <a:t>টাকা</a:t>
            </a:r>
            <a:r>
              <a:rPr lang="en-US" sz="3200" dirty="0" smtClean="0">
                <a:latin typeface="+mn-lt"/>
              </a:rPr>
              <a:t>।</a:t>
            </a:r>
          </a:p>
          <a:p>
            <a:pPr lvl="0">
              <a:buClr>
                <a:schemeClr val="dk1"/>
              </a:buClr>
              <a:buSzPts val="3200"/>
            </a:pPr>
            <a:endParaRPr lang="en-US" sz="3200" dirty="0" smtClean="0">
              <a:latin typeface="+mn-lt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ঘটনাগুলো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লেনদেন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কি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না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তা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bn-BD" sz="3200" b="1" dirty="0" smtClean="0">
                <a:solidFill>
                  <a:schemeClr val="accent1"/>
                </a:solidFill>
                <a:latin typeface="+mn-lt"/>
              </a:rPr>
              <a:t>সমীকরণ পদ্ধতিতে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কারণসহ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ব্যাখ্যা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করে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নিয়ে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n-lt"/>
              </a:rPr>
              <a:t>আসবে</a:t>
            </a:r>
            <a:r>
              <a:rPr lang="en-US" sz="3200" b="1" dirty="0" smtClean="0">
                <a:solidFill>
                  <a:schemeClr val="accent1"/>
                </a:solidFill>
                <a:latin typeface="+mn-lt"/>
              </a:rPr>
              <a:t>। </a:t>
            </a:r>
            <a:endParaRPr lang="bn-BD" sz="3200" b="1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5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/>
        </p:nvSpPr>
        <p:spPr>
          <a:xfrm>
            <a:off x="3505200" y="304800"/>
            <a:ext cx="40386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r>
              <a:rPr lang="bn-IN" sz="5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ধন্যবাদ</a:t>
            </a:r>
            <a:endParaRPr sz="5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6" descr="stock-vector-an-illustration-of-a-calculator-man-cartoon-charter-giving-a-thumbs-up-and-math-symbols-224096344.jpg"/>
          <p:cNvPicPr preferRelativeResize="0"/>
          <p:nvPr/>
        </p:nvPicPr>
        <p:blipFill rotWithShape="1">
          <a:blip r:embed="rId3">
            <a:alphaModFix/>
          </a:blip>
          <a:srcRect b="6263"/>
          <a:stretch/>
        </p:blipFill>
        <p:spPr>
          <a:xfrm>
            <a:off x="457200" y="2057400"/>
            <a:ext cx="8305800" cy="435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325562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bn-IN" sz="4400" b="0" i="0" u="none" strike="noStrike" cap="none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পরিচিত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876800" cy="4648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bn-BD" dirty="0"/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শিক্ষকের </a:t>
            </a: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নামঃকাজী খাবির</a:t>
            </a:r>
            <a:endParaRPr dirty="0"/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পদবিঃ সহকারি শিক্ষক</a:t>
            </a:r>
            <a:endParaRPr dirty="0"/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প্রতিষ্ঠানঃসিদ্ধেশ্বরী উচ্চ বালিকা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bn-I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বিদ্যালয়</a:t>
            </a:r>
            <a:endParaRPr dirty="0"/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5105400" y="1600200"/>
            <a:ext cx="3581400" cy="4648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শ্রেণিঃ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নবম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বিষয়ঃহিসাব বিজ্ঞান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bn-I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সময়ঃ ৪০ মিনিট</a:t>
            </a:r>
            <a:endParaRPr dirty="0"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67" b="72788" l="25853" r="92388">
                        <a14:foregroundMark x1="55512" y1="54545" x2="56693" y2="56000"/>
                        <a14:foregroundMark x1="87795" y1="58545" x2="92388" y2="55333"/>
                        <a14:foregroundMark x1="31389" y1="50837" x2="32222" y2="63847"/>
                        <a14:backgroundMark x1="75066" y1="40848" x2="76247" y2="48303"/>
                        <a14:backgroundMark x1="30577" y1="38424" x2="28740" y2="41394"/>
                        <a14:backgroundMark x1="28215" y1="48667" x2="27428" y2="4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5" t="22347" r="19990" b="52459"/>
          <a:stretch/>
        </p:blipFill>
        <p:spPr>
          <a:xfrm>
            <a:off x="502469" y="3319273"/>
            <a:ext cx="2472743" cy="292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internet-1593384_960_72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24000"/>
            <a:ext cx="3522276" cy="1768476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3" name="Google Shape;103;p15" descr="mobile-banking_BD20150527110845-900x5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524000"/>
            <a:ext cx="3674123" cy="1752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4" name="Google Shape;104;p15" descr="stock-photo-bandarban-bangladesh-february-unidentified-men-buy-fruits-at-the-local-market-in-319753244.jpg"/>
          <p:cNvPicPr preferRelativeResize="0"/>
          <p:nvPr/>
        </p:nvPicPr>
        <p:blipFill rotWithShape="1">
          <a:blip r:embed="rId5">
            <a:alphaModFix/>
          </a:blip>
          <a:srcRect t="1" b="6083"/>
          <a:stretch/>
        </p:blipFill>
        <p:spPr>
          <a:xfrm>
            <a:off x="457200" y="4114800"/>
            <a:ext cx="3773606" cy="176550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pic>
        <p:nvPicPr>
          <p:cNvPr id="105" name="Google Shape;105;p15" descr="credit-2762537_960_7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4114800"/>
            <a:ext cx="3700712" cy="176550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pic>
      <p:sp>
        <p:nvSpPr>
          <p:cNvPr id="106" name="Google Shape;106;p15"/>
          <p:cNvSpPr txBox="1"/>
          <p:nvPr/>
        </p:nvSpPr>
        <p:spPr>
          <a:xfrm>
            <a:off x="0" y="77688"/>
            <a:ext cx="9144000" cy="683876"/>
          </a:xfrm>
          <a:prstGeom prst="rect">
            <a:avLst/>
          </a:prstGeom>
          <a:solidFill>
            <a:srgbClr val="92D05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1800" b="0" i="0" u="none" strike="noStrike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           </a:t>
            </a:r>
            <a:r>
              <a:rPr lang="bn-IN" sz="3600" b="0" i="0" u="none" strike="noStrike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লেনদেন</a:t>
            </a:r>
            <a:r>
              <a:rPr lang="bn-IN" b="0" i="0" u="none" strike="noStrike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85" y="915888"/>
            <a:ext cx="565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 নিচের ছবি গুলো লক্ষ্য করি ............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body" idx="4294967295"/>
          </p:nvPr>
        </p:nvSpPr>
        <p:spPr>
          <a:xfrm>
            <a:off x="419669" y="332095"/>
            <a:ext cx="8610600" cy="5943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bn-BD" sz="4400" b="1" u="sng" dirty="0" smtClean="0">
                <a:solidFill>
                  <a:schemeClr val="tx1"/>
                </a:solidFill>
              </a:rPr>
              <a:t>শিখন ফল </a:t>
            </a:r>
            <a:endParaRPr lang="bn-BD" sz="4400" b="1" i="0" u="sng" strike="noStrike" cap="none" dirty="0" smtClean="0">
              <a:solidFill>
                <a:schemeClr val="tx1"/>
              </a:solidFill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lang="bn-IN" sz="3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এ পাঠ শেষে শিক্ষার্থিরা-</a:t>
            </a: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Blip>
                <a:blip r:embed="rId3"/>
              </a:buBlip>
            </a:pPr>
            <a:r>
              <a:rPr lang="bn-IN" sz="3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লেনদেনর ধারণা ব্যাখ্যা করতে পারবে</a:t>
            </a:r>
            <a:r>
              <a:rPr lang="bn-IN" sz="3600" b="0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lang="bn-BD" sz="3600" b="0" i="0" u="none" strike="noStrike" cap="none" dirty="0" smtClean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indent="-571500">
              <a:spcBef>
                <a:spcPts val="720"/>
              </a:spcBef>
              <a:buClr>
                <a:srgbClr val="00B050"/>
              </a:buClr>
              <a:buSzPts val="3600"/>
              <a:buBlip>
                <a:blip r:embed="rId3"/>
              </a:buBlip>
            </a:pPr>
            <a:r>
              <a:rPr lang="bn-IN" sz="3600" dirty="0">
                <a:solidFill>
                  <a:srgbClr val="00B050"/>
                </a:solidFill>
              </a:rPr>
              <a:t>ঘটনা থেকে লেনদেন চিহ্নিত করতে পারবে</a:t>
            </a:r>
            <a:r>
              <a:rPr lang="bn-IN" sz="3600" dirty="0" smtClean="0">
                <a:solidFill>
                  <a:srgbClr val="00B050"/>
                </a:solidFill>
              </a:rPr>
              <a:t>;</a:t>
            </a: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Blip>
                <a:blip r:embed="rId3"/>
              </a:buBlip>
            </a:pPr>
            <a:r>
              <a:rPr lang="bn-IN" sz="3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লেনদেনের বৈশিষ্ট/প্রকৃতি বলতে পারবে;</a:t>
            </a: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Blip>
                <a:blip r:embed="rId3"/>
              </a:buBlip>
            </a:pPr>
            <a:r>
              <a:rPr lang="bn-IN" sz="3600" b="0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হিসাব </a:t>
            </a:r>
            <a:r>
              <a:rPr lang="bn-IN" sz="3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সমীকরন বিশ্লেষণ করতে পারবে।</a:t>
            </a:r>
            <a:endParaRPr dirty="0"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</a:pPr>
            <a:r>
              <a:rPr lang="bn-IN" sz="36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লেনদেন কী?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IN" b="0" i="0" u="none" strike="noStrike" cap="none" dirty="0">
                <a:solidFill>
                  <a:schemeClr val="dk1"/>
                </a:solidFill>
                <a:sym typeface="Calibri"/>
              </a:rPr>
              <a:t> হিসাব বিজ্ঞান এর ক্ষেত্রে-</a:t>
            </a:r>
            <a:endParaRPr dirty="0"/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IN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bn-IN" b="1" i="0" u="none" strike="noStrike" cap="none" dirty="0">
                <a:solidFill>
                  <a:srgbClr val="00B050"/>
                </a:solidFill>
                <a:sym typeface="Calibri"/>
              </a:rPr>
              <a:t>অর্থ মূল্য আছে </a:t>
            </a:r>
            <a:r>
              <a:rPr lang="bn-IN" b="0" i="0" u="none" strike="noStrike" cap="none" dirty="0">
                <a:solidFill>
                  <a:schemeClr val="dk1"/>
                </a:solidFill>
                <a:sym typeface="Calibri"/>
              </a:rPr>
              <a:t>এমন কোন কিছু </a:t>
            </a:r>
            <a:r>
              <a:rPr lang="bn-IN" b="1" i="0" u="none" strike="noStrike" cap="none" dirty="0" smtClean="0">
                <a:solidFill>
                  <a:srgbClr val="00B050"/>
                </a:solidFill>
                <a:sym typeface="Calibri"/>
              </a:rPr>
              <a:t>গ্রহ</a:t>
            </a:r>
            <a:r>
              <a:rPr lang="en-US" b="1" i="0" u="none" strike="noStrike" cap="none" dirty="0" smtClean="0">
                <a:solidFill>
                  <a:srgbClr val="00B050"/>
                </a:solidFill>
                <a:sym typeface="Calibri"/>
              </a:rPr>
              <a:t>ণ</a:t>
            </a:r>
            <a:r>
              <a:rPr lang="bn-IN" b="0" i="0" u="none" strike="noStrike" cap="none" dirty="0" smtClean="0">
                <a:solidFill>
                  <a:srgbClr val="00B050"/>
                </a:solidFill>
                <a:sym typeface="Calibri"/>
              </a:rPr>
              <a:t> </a:t>
            </a:r>
            <a:r>
              <a:rPr lang="bn-IN" b="0" i="0" u="none" strike="noStrike" cap="none" dirty="0">
                <a:solidFill>
                  <a:schemeClr val="dk1"/>
                </a:solidFill>
                <a:sym typeface="Calibri"/>
              </a:rPr>
              <a:t>বা </a:t>
            </a:r>
            <a:r>
              <a:rPr lang="bn-IN" b="1" i="0" u="none" strike="noStrike" cap="none" dirty="0">
                <a:solidFill>
                  <a:srgbClr val="00B050"/>
                </a:solidFill>
                <a:sym typeface="Calibri"/>
              </a:rPr>
              <a:t>প্রদান</a:t>
            </a:r>
            <a:r>
              <a:rPr lang="bn-IN" b="0" i="0" u="none" strike="noStrike" cap="none" dirty="0">
                <a:solidFill>
                  <a:srgbClr val="FF0000"/>
                </a:solidFill>
                <a:sym typeface="Calibri"/>
              </a:rPr>
              <a:t> </a:t>
            </a:r>
            <a:r>
              <a:rPr lang="bn-IN" b="0" i="0" u="none" strike="noStrike" cap="none" dirty="0">
                <a:solidFill>
                  <a:schemeClr val="dk1"/>
                </a:solidFill>
                <a:sym typeface="Calibri"/>
              </a:rPr>
              <a:t>করাই হচ্ছে </a:t>
            </a:r>
            <a:r>
              <a:rPr lang="bn-IN" b="1" i="0" u="none" strike="noStrike" cap="none" dirty="0">
                <a:solidFill>
                  <a:srgbClr val="00B050"/>
                </a:solidFill>
                <a:sym typeface="Calibri"/>
              </a:rPr>
              <a:t>লেনদেন </a:t>
            </a:r>
            <a:r>
              <a:rPr lang="bn-IN" b="1" i="0" u="none" strike="noStrike" cap="none" dirty="0" smtClean="0">
                <a:solidFill>
                  <a:srgbClr val="00B050"/>
                </a:solidFill>
                <a:sym typeface="Calibri"/>
              </a:rPr>
              <a:t>।</a:t>
            </a:r>
            <a:endParaRPr lang="bn-BD" b="1" i="0" u="none" strike="noStrike" cap="none" dirty="0" smtClean="0">
              <a:solidFill>
                <a:srgbClr val="00B050"/>
              </a:solidFill>
              <a:sym typeface="Calibri"/>
            </a:endParaRPr>
          </a:p>
          <a:p>
            <a:pPr marL="342900" lvl="0" indent="-342900">
              <a:spcBef>
                <a:spcPts val="720"/>
              </a:spcBef>
              <a:buNone/>
            </a:pPr>
            <a:r>
              <a:rPr lang="bn-IN" dirty="0"/>
              <a:t>কিন্তু</a:t>
            </a:r>
            <a:r>
              <a:rPr lang="bn-IN" b="1" dirty="0">
                <a:solidFill>
                  <a:srgbClr val="FF0000"/>
                </a:solidFill>
              </a:rPr>
              <a:t> </a:t>
            </a:r>
            <a:r>
              <a:rPr lang="bn-IN" b="1" dirty="0">
                <a:solidFill>
                  <a:srgbClr val="92D050"/>
                </a:solidFill>
              </a:rPr>
              <a:t>অর্থ মূল্য নেই </a:t>
            </a:r>
            <a:r>
              <a:rPr lang="bn-IN" dirty="0"/>
              <a:t>এমন কোন কিছু </a:t>
            </a:r>
            <a:r>
              <a:rPr lang="bn-IN" dirty="0" smtClean="0"/>
              <a:t>গ্রহ</a:t>
            </a:r>
            <a:r>
              <a:rPr lang="en-US" dirty="0" smtClean="0"/>
              <a:t>ণ</a:t>
            </a:r>
            <a:r>
              <a:rPr lang="bn-IN" dirty="0" smtClean="0"/>
              <a:t> </a:t>
            </a:r>
            <a:r>
              <a:rPr lang="bn-IN" dirty="0"/>
              <a:t>বা প্রদান</a:t>
            </a:r>
            <a:r>
              <a:rPr lang="bn-IN" dirty="0">
                <a:solidFill>
                  <a:srgbClr val="FF0000"/>
                </a:solidFill>
              </a:rPr>
              <a:t> </a:t>
            </a:r>
            <a:r>
              <a:rPr lang="bn-IN" dirty="0"/>
              <a:t>করা  লেনদেন নয়।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0" y="2514600"/>
            <a:ext cx="1600200" cy="9144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0" y="2590800"/>
            <a:ext cx="1524000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লেনদেন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286000" y="2057400"/>
            <a:ext cx="1143000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লেন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3657600" y="2286000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657600" y="3048000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267200" y="2133601"/>
            <a:ext cx="4038600" cy="6463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লওয়া/গ্রহ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ণ</a:t>
            </a:r>
            <a:r>
              <a:rPr lang="bn-IN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/আগমন</a:t>
            </a:r>
            <a:endParaRPr sz="3200" dirty="0"/>
          </a:p>
        </p:txBody>
      </p:sp>
      <p:sp>
        <p:nvSpPr>
          <p:cNvPr id="124" name="Google Shape;124;p17"/>
          <p:cNvSpPr txBox="1"/>
          <p:nvPr/>
        </p:nvSpPr>
        <p:spPr>
          <a:xfrm>
            <a:off x="4267200" y="2895600"/>
            <a:ext cx="4038600" cy="6463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দেওয়া/প্রদান/র্নিগমন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286000" y="2819400"/>
            <a:ext cx="1143000" cy="646331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দেন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 rot="-1799277">
            <a:off x="1584262" y="2421503"/>
            <a:ext cx="653693" cy="4162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 rot="1659607">
            <a:off x="1607736" y="2809683"/>
            <a:ext cx="594527" cy="47663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17"/>
          <p:cNvCxnSpPr/>
          <p:nvPr/>
        </p:nvCxnSpPr>
        <p:spPr>
          <a:xfrm>
            <a:off x="380708" y="4892722"/>
            <a:ext cx="2819400" cy="158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711" y="304896"/>
            <a:ext cx="116089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BD" sz="2400" dirty="0">
                <a:latin typeface="+mn-lt"/>
              </a:rPr>
              <a:t>যেমন-</a:t>
            </a:r>
            <a:r>
              <a:rPr lang="bn-BD" sz="32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49" y="1459001"/>
            <a:ext cx="47387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/>
            <a:r>
              <a:rPr lang="bn-BD" sz="2800" dirty="0" smtClean="0">
                <a:latin typeface="+mj-lt"/>
              </a:rPr>
              <a:t>১। </a:t>
            </a:r>
            <a:r>
              <a:rPr lang="bn-IN" sz="2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।মেশিন ক্রয় ৫০০০০ টাকা</a:t>
            </a:r>
            <a:r>
              <a:rPr lang="bn-IN" sz="28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।</a:t>
            </a:r>
            <a:endParaRPr lang="bn-IN" sz="2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11" y="3383566"/>
            <a:ext cx="46971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720"/>
              </a:spcBef>
              <a:buClr>
                <a:schemeClr val="dk1"/>
              </a:buClr>
              <a:buSzPts val="3600"/>
            </a:pPr>
            <a:r>
              <a:rPr lang="bn-BD" sz="2800" dirty="0" smtClean="0">
                <a:latin typeface="+mj-lt"/>
              </a:rPr>
              <a:t> </a:t>
            </a:r>
            <a:r>
              <a:rPr lang="bn-IN" sz="2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২।একটি উপহার পাওয়া গেল।</a:t>
            </a:r>
            <a:endParaRPr lang="bn-IN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49" y="5586483"/>
            <a:ext cx="503535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342900" lvl="0" indent="-342900">
              <a:spcBef>
                <a:spcPts val="720"/>
              </a:spcBef>
              <a:buClr>
                <a:schemeClr val="dk1"/>
              </a:buClr>
              <a:buSzPts val="3600"/>
            </a:pPr>
            <a:r>
              <a:rPr lang="bn-IN" sz="2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৩।বাড়ি ভাড়া প্রদান ২০০০ টাকা।</a:t>
            </a:r>
          </a:p>
        </p:txBody>
      </p:sp>
      <p:pic>
        <p:nvPicPr>
          <p:cNvPr id="7" name="Google Shape;137;p18" descr="fathers-day-2798916_960_7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9540" y="2821184"/>
            <a:ext cx="2530849" cy="17899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Group 7"/>
          <p:cNvGrpSpPr/>
          <p:nvPr/>
        </p:nvGrpSpPr>
        <p:grpSpPr>
          <a:xfrm>
            <a:off x="6263839" y="82092"/>
            <a:ext cx="2510051" cy="2413923"/>
            <a:chOff x="6747961" y="1214936"/>
            <a:chExt cx="1938839" cy="22140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9" name="Google Shape;134;p18" descr="aid769441-v4-900px-Buy-a-Copier-Step-1-Version-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81800" y="2057400"/>
              <a:ext cx="1905000" cy="13716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8231" l="92" r="89982">
                          <a14:foregroundMark x1="28676" y1="77385" x2="35202" y2="69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1" y="1214936"/>
              <a:ext cx="1905000" cy="91724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 b="8319"/>
          <a:stretch/>
        </p:blipFill>
        <p:spPr>
          <a:xfrm>
            <a:off x="6144357" y="4794337"/>
            <a:ext cx="2551648" cy="2063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6741994" y="1015775"/>
            <a:ext cx="162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লেনদেন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9952" y="4794337"/>
            <a:ext cx="162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লেনদেন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4918" y="2927681"/>
            <a:ext cx="162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লেনদেন নয়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5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0" y="160361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I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৩।মজুরি 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প্রদান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n-I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২০০০ টাকা।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bn-I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৪।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প</a:t>
            </a:r>
            <a:r>
              <a:rPr lang="bn-BD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ণ্য 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n-I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ক্রয় এর 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প্রতিশ্রুতি</a:t>
            </a:r>
            <a:endParaRPr lang="en-US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n-IN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প্রদান করা হল</a:t>
            </a:r>
            <a:r>
              <a:rPr lang="bn-IN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।</a:t>
            </a:r>
            <a:endParaRPr lang="en-US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 descr="pbg-pb1051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150" y="302175"/>
            <a:ext cx="2649870" cy="16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50" y="2684572"/>
            <a:ext cx="2751091" cy="18191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/>
          <p:cNvSpPr/>
          <p:nvPr/>
        </p:nvSpPr>
        <p:spPr>
          <a:xfrm>
            <a:off x="642056" y="4642895"/>
            <a:ext cx="7764964" cy="212102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ts val="640"/>
              </a:spcBef>
              <a:buClr>
                <a:srgbClr val="0070C0"/>
              </a:buClr>
              <a:buSzPts val="3200"/>
            </a:pPr>
            <a:endParaRPr lang="en-US" sz="1800" b="1" dirty="0" smtClean="0">
              <a:solidFill>
                <a:schemeClr val="bg1"/>
              </a:solidFill>
              <a:sym typeface="Calibri"/>
            </a:endParaRPr>
          </a:p>
          <a:p>
            <a:pPr marL="342900" lvl="0" indent="-342900" algn="ctr">
              <a:spcBef>
                <a:spcPts val="640"/>
              </a:spcBef>
              <a:buClr>
                <a:srgbClr val="0070C0"/>
              </a:buClr>
              <a:buSzPts val="3200"/>
            </a:pPr>
            <a:endParaRPr lang="bn-BD" sz="2400" b="1" dirty="0" smtClean="0">
              <a:solidFill>
                <a:schemeClr val="tx1"/>
              </a:solidFill>
              <a:sym typeface="Calibri"/>
            </a:endParaRPr>
          </a:p>
          <a:p>
            <a:pPr marL="342900" lvl="0" indent="-342900" algn="ctr">
              <a:spcBef>
                <a:spcPts val="640"/>
              </a:spcBef>
              <a:buClr>
                <a:srgbClr val="0070C0"/>
              </a:buClr>
              <a:buSzPts val="3200"/>
            </a:pPr>
            <a:r>
              <a:rPr lang="bn-IN" sz="2400" b="1" dirty="0" smtClean="0">
                <a:solidFill>
                  <a:schemeClr val="tx1"/>
                </a:solidFill>
                <a:sym typeface="Calibri"/>
              </a:rPr>
              <a:t>সুতরাং </a:t>
            </a:r>
            <a:r>
              <a:rPr lang="bn-IN" sz="2400" b="1" dirty="0">
                <a:solidFill>
                  <a:schemeClr val="tx1"/>
                </a:solidFill>
                <a:sym typeface="Calibri"/>
              </a:rPr>
              <a:t>যে ঘটনার অর্থ মূল্য আছে অথবা যে ঘটনার মাধ্যমে ব্যাবসায়ের আর্থিক অবস্থার পরিবর্তন হয় তাই লেনদেন  ।</a:t>
            </a:r>
            <a:endParaRPr lang="bn-IN" sz="2400" dirty="0">
              <a:solidFill>
                <a:schemeClr val="tx1"/>
              </a:solidFill>
            </a:endParaRP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ts val="3200"/>
            </a:pPr>
            <a:endParaRPr lang="bn-IN" sz="24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1140" y="1823550"/>
            <a:ext cx="1421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লেনদেন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2254" y="2979219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dirty="0" smtClean="0"/>
              <a:t>লেনদেন নয়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লেদেনের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বৈশিষ্ট্য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প্রকৃতি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 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9" y="965424"/>
            <a:ext cx="552426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+mn-lt"/>
              </a:rPr>
              <a:t>অর্থের অঙ্কে পরিমাপ যোগ্য  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899" y="3113219"/>
            <a:ext cx="451513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+mn-lt"/>
              </a:rPr>
              <a:t>অর্থিক অস্থার পরিবর্তন </a:t>
            </a:r>
            <a:endParaRPr lang="en-US" sz="3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899" y="4968626"/>
            <a:ext cx="394370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+mn-lt"/>
              </a:rPr>
              <a:t>দৈত স্বত্তা /দুটি পক্ষ </a:t>
            </a:r>
            <a:endParaRPr lang="en-US" sz="3200" dirty="0">
              <a:latin typeface="+mn-lt"/>
            </a:endParaRPr>
          </a:p>
        </p:txBody>
      </p:sp>
      <p:pic>
        <p:nvPicPr>
          <p:cNvPr id="8" name="Google Shape;150;p20" descr="transection image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41827" y="2555351"/>
            <a:ext cx="2468880" cy="16459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Google Shape;151;p20" descr="coins-1015125__3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827" y="726551"/>
            <a:ext cx="246888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Google Shape;152;p20" descr="realtor-3261160_960_7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827" y="4328399"/>
            <a:ext cx="2468880" cy="19860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383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7691" y="3603605"/>
            <a:ext cx="125589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93" y="477671"/>
            <a:ext cx="186621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93" y="2828947"/>
            <a:ext cx="420351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অবচয় একটি অদৃশ্যমান লেনদেন।সুতরাং  </a:t>
            </a:r>
            <a:r>
              <a:rPr lang="bn-BD" sz="2000" dirty="0"/>
              <a:t>লেনদেন দৃশ্যমান ও অদৃশ্যমান উভয় হতে </a:t>
            </a:r>
            <a:r>
              <a:rPr lang="bn-BD" sz="2000" dirty="0" smtClean="0"/>
              <a:t>পারে। </a:t>
            </a:r>
            <a:endParaRPr lang="en-US" sz="2000" dirty="0"/>
          </a:p>
        </p:txBody>
      </p:sp>
      <p:sp>
        <p:nvSpPr>
          <p:cNvPr id="11" name="Down Arrow 10"/>
          <p:cNvSpPr/>
          <p:nvPr/>
        </p:nvSpPr>
        <p:spPr>
          <a:xfrm>
            <a:off x="6753299" y="4251887"/>
            <a:ext cx="484632" cy="9784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79591" y="5293802"/>
            <a:ext cx="307309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800" dirty="0" smtClean="0">
                <a:solidFill>
                  <a:schemeClr val="tx1"/>
                </a:solidFill>
              </a:rPr>
              <a:t>স্থায়ী সম্পদ ব্যবহারের </a:t>
            </a:r>
            <a:r>
              <a:rPr lang="bn-BD" sz="1800" dirty="0" smtClean="0">
                <a:solidFill>
                  <a:schemeClr val="tx1"/>
                </a:solidFill>
              </a:rPr>
              <a:t>কারণে  </a:t>
            </a:r>
            <a:r>
              <a:rPr lang="bn-BD" sz="1800" dirty="0" smtClean="0">
                <a:solidFill>
                  <a:schemeClr val="tx1"/>
                </a:solidFill>
              </a:rPr>
              <a:t>যে পরিমান মূল্য হ্রাস পায় তাই হচ্ছে অবচয়।  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97952" y="-152376"/>
            <a:ext cx="3353250" cy="2197175"/>
            <a:chOff x="3197952" y="-152376"/>
            <a:chExt cx="3353250" cy="2197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836" y="-152376"/>
              <a:ext cx="2332997" cy="20672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197952" y="1675467"/>
              <a:ext cx="3353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00" dirty="0" smtClean="0"/>
                <a:t>আলমারি ক্রয় </a:t>
              </a:r>
              <a:r>
                <a:rPr lang="en-US" sz="1800" dirty="0" smtClean="0"/>
                <a:t>৫০,০০০ </a:t>
              </a:r>
              <a:r>
                <a:rPr lang="en-US" sz="1800" dirty="0" err="1" smtClean="0"/>
                <a:t>টাকা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5619430" y="565147"/>
            <a:ext cx="1868230" cy="48463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২ </a:t>
            </a:r>
            <a:r>
              <a:rPr lang="en-US" sz="1800" dirty="0" err="1" smtClean="0">
                <a:solidFill>
                  <a:schemeClr val="tx1"/>
                </a:solidFill>
              </a:rPr>
              <a:t>বছর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</a:rPr>
              <a:t>পর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995615" y="-32757"/>
            <a:ext cx="2332997" cy="2205612"/>
            <a:chOff x="6995615" y="-32757"/>
            <a:chExt cx="2332997" cy="22056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15" y="-32757"/>
              <a:ext cx="2332997" cy="20672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87660" y="1803523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৪০,০০০ </a:t>
              </a:r>
              <a:r>
                <a:rPr lang="en-US" sz="1800" dirty="0" err="1" smtClean="0"/>
                <a:t>টাকা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</p:grpSp>
      <p:sp>
        <p:nvSpPr>
          <p:cNvPr id="17" name="Curved Up Arrow 16"/>
          <p:cNvSpPr/>
          <p:nvPr/>
        </p:nvSpPr>
        <p:spPr>
          <a:xfrm>
            <a:off x="5061520" y="2053236"/>
            <a:ext cx="3222192" cy="927140"/>
          </a:xfrm>
          <a:prstGeom prst="curved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5376" y="3068244"/>
            <a:ext cx="16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dirty="0" smtClean="0"/>
              <a:t>১০,০০০ টাকা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3254" y="2439443"/>
            <a:ext cx="1258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800" dirty="0" smtClean="0"/>
              <a:t>  পার্থক্য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32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7" grpId="0" animBg="1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464</Words>
  <Application>Microsoft Office PowerPoint</Application>
  <PresentationFormat>On-screen Show (4:3)</PresentationFormat>
  <Paragraphs>147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Noto Sans Symbols</vt:lpstr>
      <vt:lpstr>Wingdings</vt:lpstr>
      <vt:lpstr>Office Theme</vt:lpstr>
      <vt:lpstr>স্বাগতম</vt:lpstr>
      <vt:lpstr>পরিচিত</vt:lpstr>
      <vt:lpstr>PowerPoint Presentation</vt:lpstr>
      <vt:lpstr>PowerPoint Presentation</vt:lpstr>
      <vt:lpstr>  লেনদেন কী?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cp:lastModifiedBy>Microsoft account</cp:lastModifiedBy>
  <cp:revision>84</cp:revision>
  <dcterms:modified xsi:type="dcterms:W3CDTF">2020-04-12T14:31:38Z</dcterms:modified>
</cp:coreProperties>
</file>