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4" r:id="rId4"/>
    <p:sldId id="260" r:id="rId5"/>
    <p:sldId id="275" r:id="rId6"/>
    <p:sldId id="276" r:id="rId7"/>
    <p:sldId id="285" r:id="rId8"/>
    <p:sldId id="286" r:id="rId9"/>
    <p:sldId id="281" r:id="rId10"/>
    <p:sldId id="282" r:id="rId11"/>
    <p:sldId id="278" r:id="rId12"/>
    <p:sldId id="283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6D"/>
    <a:srgbClr val="00FFFF"/>
    <a:srgbClr val="005DA2"/>
    <a:srgbClr val="009900"/>
    <a:srgbClr val="B6B6B6"/>
    <a:srgbClr val="0DD0D5"/>
    <a:srgbClr val="3AF200"/>
    <a:srgbClr val="007635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590" autoAdjust="0"/>
  </p:normalViewPr>
  <p:slideViewPr>
    <p:cSldViewPr snapToGrid="0">
      <p:cViewPr>
        <p:scale>
          <a:sx n="60" d="100"/>
          <a:sy n="60" d="100"/>
        </p:scale>
        <p:origin x="-94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7-14T06:27:19.379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26C1-B666-443B-913C-300674A5C7E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6C69-B804-4313-AB64-B68A3E4F208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26C1-B666-443B-913C-300674A5C7E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6C69-B804-4313-AB64-B68A3E4F2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26C1-B666-443B-913C-300674A5C7E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6C69-B804-4313-AB64-B68A3E4F2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26C1-B666-443B-913C-300674A5C7E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6C69-B804-4313-AB64-B68A3E4F20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26C1-B666-443B-913C-300674A5C7E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6C69-B804-4313-AB64-B68A3E4F2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26C1-B666-443B-913C-300674A5C7E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6C69-B804-4313-AB64-B68A3E4F2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26C1-B666-443B-913C-300674A5C7E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6C69-B804-4313-AB64-B68A3E4F2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26C1-B666-443B-913C-300674A5C7E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6C69-B804-4313-AB64-B68A3E4F2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26C1-B666-443B-913C-300674A5C7E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6C69-B804-4313-AB64-B68A3E4F2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26C1-B666-443B-913C-300674A5C7E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6C69-B804-4313-AB64-B68A3E4F2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26C1-B666-443B-913C-300674A5C7E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6C69-B804-4313-AB64-B68A3E4F2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D6E26C1-B666-443B-913C-300674A5C7E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AEF6C69-B804-4313-AB64-B68A3E4F208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-121026" y="390837"/>
            <a:ext cx="12051323" cy="6642847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3317" y="3049379"/>
            <a:ext cx="8260595" cy="3046988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9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   </a:t>
            </a:r>
          </a:p>
          <a:p>
            <a:pPr algn="ctr"/>
            <a:r>
              <a:rPr lang="en-US" sz="9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9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SG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ross 4"/>
          <p:cNvSpPr/>
          <p:nvPr/>
        </p:nvSpPr>
        <p:spPr>
          <a:xfrm>
            <a:off x="4397189" y="1142999"/>
            <a:ext cx="3052482" cy="1906379"/>
          </a:xfrm>
          <a:prstGeom prst="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FFFF6D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SG" sz="8800" dirty="0">
              <a:solidFill>
                <a:srgbClr val="FFFF6D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3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8209" y="136445"/>
            <a:ext cx="440574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বিজোড়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আঙ্কের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SG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4380" y="962295"/>
                <a:ext cx="6068290" cy="5359609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প্রদত্ত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উপবৃত্তের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সমীকরন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0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00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00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000"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endParaRPr lang="bn-IN" sz="2000" dirty="0" smtClean="0">
                  <a:latin typeface="Cambria Math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IN" sz="2000" i="1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NikoshBAN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  <m:t>3</m:t>
                          </m:r>
                          <m: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bn-IN" sz="2000" b="0" i="0" smtClean="0">
                          <a:latin typeface="Cambria Math"/>
                          <a:cs typeface="NikoshBAN" pitchFamily="2" charset="0"/>
                        </a:rPr>
                        <m:t>1</m:t>
                      </m:r>
                    </m:oMath>
                  </m:oMathPara>
                </a14:m>
                <a:endParaRPr lang="bn-IN" sz="2000" b="0" i="0" dirty="0" smtClean="0">
                  <a:latin typeface="Cambria Math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sz="200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20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sz="200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/>
                          <a:cs typeface="NikoshBAN" pitchFamily="2" charset="0"/>
                        </a:rPr>
                        <m:t>1</m:t>
                      </m:r>
                    </m:oMath>
                  </m:oMathPara>
                </a14:m>
                <a:endParaRPr lang="en-US" sz="2000" b="0" dirty="0" smtClean="0"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sz="2000" i="1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/>
                          <a:cs typeface="NikoshBAN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NikoshBAN" pitchFamily="2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000">
                          <a:latin typeface="Cambria Math"/>
                          <a:cs typeface="NikoshBAN" pitchFamily="2" charset="0"/>
                        </a:rPr>
                        <m:t>1</m:t>
                      </m:r>
                    </m:oMath>
                  </m:oMathPara>
                </a14:m>
                <a:endParaRPr lang="en-US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,    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b=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dirty="0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dirty="0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(a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&gt;</m:t>
                    </m:r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b)</a:t>
                </a:r>
              </a:p>
              <a:p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উৎকেন্দ্রিকতা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i="1" smtClean="0">
                                            <a:latin typeface="Cambria Math"/>
                                            <a:cs typeface="NikoshBAN" pitchFamily="2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  <a:cs typeface="NikoshBAN" pitchFamily="2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cs typeface="NikoshBAN" pitchFamily="2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i="1" smtClean="0">
                                            <a:latin typeface="Cambria Math"/>
                                            <a:cs typeface="NikoshBAN" pitchFamily="2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  <a:cs typeface="NikoshBAN" pitchFamily="2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200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3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sz="200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den>
                            </m:f>
                          </m:den>
                        </m:f>
                      </m:e>
                    </m:rad>
                  </m:oMath>
                </a14:m>
                <a:r>
                  <a:rPr lang="en-SG" sz="2000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2000" i="1" dirty="0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b="0" i="1" dirty="0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000" b="0" i="1" dirty="0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dirty="0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dirty="0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SG" sz="2000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000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SG" sz="2000" i="1" dirty="0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dirty="0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SG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উপকেন্দ্রের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স্থানাঙ্ক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cs typeface="NikoshBAN" pitchFamily="2" charset="0"/>
                      </a:rPr>
                      <m:t>±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ae</m:t>
                    </m:r>
                    <m:r>
                      <a:rPr lang="en-US" sz="20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o</m:t>
                    </m:r>
                    <m:r>
                      <a:rPr lang="en-US" sz="20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)=</m:t>
                    </m:r>
                  </m:oMath>
                </a14:m>
                <a:r>
                  <a:rPr lang="en-SG" sz="20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SG" sz="200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±</m:t>
                    </m:r>
                    <m:f>
                      <m:fPr>
                        <m:ctrlPr>
                          <a:rPr lang="en-SG" sz="200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SG" sz="2000" i="1" dirty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dirty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000" b="0" i="0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f>
                      <m:fPr>
                        <m:ctrlPr>
                          <a:rPr lang="en-US" sz="20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dirty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dirty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SG" sz="2000" dirty="0" smtClean="0">
                    <a:latin typeface="NikoshBAN" pitchFamily="2" charset="0"/>
                    <a:cs typeface="NikoshBAN" pitchFamily="2" charset="0"/>
                  </a:rPr>
                  <a:t>,0)=(</a:t>
                </a:r>
                <a14:m>
                  <m:oMath xmlns:m="http://schemas.openxmlformats.org/officeDocument/2006/math">
                    <m:r>
                      <a:rPr lang="en-SG" sz="2000" i="1" smtClean="0">
                        <a:latin typeface="Cambria Math"/>
                        <a:ea typeface="Cambria Math"/>
                        <a:cs typeface="NikoshBAN" pitchFamily="2" charset="0"/>
                      </a:rPr>
                      <m:t>±</m:t>
                    </m:r>
                    <m:f>
                      <m:fPr>
                        <m:ctrlPr>
                          <a:rPr lang="en-SG" sz="20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SG" sz="200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en-SG" sz="2000" dirty="0" smtClean="0">
                    <a:latin typeface="NikoshBAN" pitchFamily="2" charset="0"/>
                    <a:cs typeface="NikoshBAN" pitchFamily="2" charset="0"/>
                  </a:rPr>
                  <a:t> ,0)</a:t>
                </a:r>
              </a:p>
              <a:p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উপকেন্দ্রিক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লম্বের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bn-IN" sz="20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000" b="0" i="1" dirty="0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f>
                          <m:fPr>
                            <m:ctrlPr>
                              <a:rPr lang="en-US" sz="2000" i="1" dirty="0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dirty="0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000" i="1" dirty="0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 dirty="0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dirty="0" smtClean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  <m:r>
                      <a:rPr lang="en-US" sz="200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f>
                      <m:fPr>
                        <m:ctrlPr>
                          <a:rPr lang="en-US" sz="200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dirty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dirty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0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000" i="1" dirty="0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dirty="0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000" b="0" i="1" dirty="0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SG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80" y="962295"/>
                <a:ext cx="6068290" cy="5359609"/>
              </a:xfrm>
              <a:prstGeom prst="rect">
                <a:avLst/>
              </a:prstGeom>
              <a:blipFill rotWithShape="1">
                <a:blip r:embed="rId2"/>
                <a:stretch>
                  <a:fillRect l="-1004" t="-45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6210795" y="1282535"/>
            <a:ext cx="11875" cy="5427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531429" y="1068779"/>
                <a:ext cx="4548250" cy="3518527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উপকেন্দ্রিক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লম্বের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bn-IN" sz="20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000" i="1" dirty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f>
                          <m:fPr>
                            <m:ctrlPr>
                              <a:rPr lang="en-US" sz="2000" i="1" dirty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000" i="1" dirty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 dirty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 dirty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2000" i="1" dirty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  <m:r>
                      <a:rPr lang="en-US" sz="2000" i="1" dirty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f>
                      <m:fPr>
                        <m:ctrlPr>
                          <a:rPr lang="en-US" sz="20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dirty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dirty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0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000" i="1" dirty="0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dirty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000" i="1" dirty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উপকেন্দ্রিক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লম্বের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x=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±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ae,x=</a:t>
                </a:r>
                <a:r>
                  <a:rPr lang="en-SG" sz="20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sz="2000" i="1" dirty="0">
                        <a:latin typeface="Cambria Math"/>
                        <a:ea typeface="Cambria Math"/>
                        <a:cs typeface="NikoshBAN" pitchFamily="2" charset="0"/>
                      </a:rPr>
                      <m:t>±</m:t>
                    </m:r>
                    <m:f>
                      <m:fPr>
                        <m:ctrlPr>
                          <a:rPr lang="en-SG" sz="20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SG" sz="2000" i="1" dirty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dirty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000" dirty="0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f>
                      <m:fPr>
                        <m:ctrlPr>
                          <a:rPr lang="en-US" sz="20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dirty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dirty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bn-IN" sz="2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নিয়ামকের সমীকরণ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,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,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bn-IN" sz="2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বৃহৎ অক্ষের দৈর্ঘ্য=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2a=2.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000" i="1"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dirty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i="1" dirty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e>
                    </m:rad>
                  </m:oMath>
                </a14:m>
                <a:endParaRPr lang="bn-IN" sz="2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ক্ষুদ্র অক্ষের দৈর্ঘ্য=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2b=2.</a:t>
                </a:r>
                <a:r>
                  <a:rPr lang="en-US" sz="20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dirty="0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dirty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dirty="0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dirty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bn-IN" sz="2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বৃহৎ অক্ষের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bn-IN" sz="2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ক্ষুদ্র অক্ষের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x=0</a:t>
                </a:r>
                <a:endParaRPr lang="en-SG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29" y="1068779"/>
                <a:ext cx="4548250" cy="3518527"/>
              </a:xfrm>
              <a:prstGeom prst="rect">
                <a:avLst/>
              </a:prstGeom>
              <a:blipFill rotWithShape="1">
                <a:blip r:embed="rId3"/>
                <a:stretch>
                  <a:fillRect l="-1339" b="-207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72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37732" y="95535"/>
            <a:ext cx="8134066" cy="20744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উত্তর বলি</a:t>
            </a:r>
            <a:endParaRPr lang="en-SG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518616" y="2593074"/>
            <a:ext cx="11218460" cy="3589362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১।উপবৃত্ত কি?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a&gt;b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হলে উৎকেন্দ্রিকতা কত?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a&lt;b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হলে উপবৃত্তের আদর্শ আকার কি?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a&lt;b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হলে উপবৃত্তটির শীর্ষ ও অনূরুপ নিয়ামকের মধ্যবত্তী দূরত্ব কত?</a:t>
            </a:r>
            <a:endParaRPr lang="en-SG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7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206033" y="-63062"/>
            <a:ext cx="7018317" cy="1175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SG" sz="4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Wave 2"/>
              <p:cNvSpPr/>
              <p:nvPr/>
            </p:nvSpPr>
            <p:spPr>
              <a:xfrm>
                <a:off x="0" y="283780"/>
                <a:ext cx="12302835" cy="6722662"/>
              </a:xfrm>
              <a:prstGeom prst="wave">
                <a:avLst>
                  <a:gd name="adj1" fmla="val 12500"/>
                  <a:gd name="adj2" fmla="val -97"/>
                </a:avLst>
              </a:prstGeom>
              <a:solidFill>
                <a:srgbClr val="00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১।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এর মান কত হলে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3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1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উপবৃত্ত টি (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6,4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) বিন্দু দিয়ে অতিক্রম করবে?উপবৃত্তটির উৎকেন্দ্রিকতা ও উপকেন্দ্রের অবস্থান নি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র্ণয়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২।দেখাও যে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,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-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8x-2y+1=0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সমীকরণটি একটি উপবৃত্তের সমীকরণটি নির্দেশ করে?উপবৃত্তের উতকেন্দ্রিকতা,উপকেন্দ্র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দ্বয়ের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স্থানাঙ্ক,কেন্দ্র,উপকেন্দ্রিক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লম্বের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নিয়ামকের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সমীকর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ণ নির্ণয় কর।</a:t>
                </a:r>
              </a:p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৩।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3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উপবৃত্তের উপকেন্দ্রিক লম্বের দৈর্ঘ্য এবং উপকেন্দ্র দুটির স্থানাঙ্ক নির্ণয় কর।</a:t>
                </a:r>
                <a:endParaRPr lang="en-SG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Wav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3780"/>
                <a:ext cx="12302835" cy="6722662"/>
              </a:xfrm>
              <a:prstGeom prst="wave">
                <a:avLst>
                  <a:gd name="adj1" fmla="val 12500"/>
                  <a:gd name="adj2" fmla="val -97"/>
                </a:avLst>
              </a:prstGeom>
              <a:blipFill rotWithShape="1">
                <a:blip r:embed="rId2"/>
                <a:stretch>
                  <a:fillRect r="-9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3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0785" y="677917"/>
            <a:ext cx="838725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i="1" kern="6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i="1" kern="62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2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208930" y="26894"/>
            <a:ext cx="3482788" cy="779929"/>
          </a:xfrm>
          <a:prstGeom prst="wedgeRound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SG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566" y="1748118"/>
            <a:ext cx="2722953" cy="5002304"/>
          </a:xfrm>
          <a:prstGeom prst="rect">
            <a:avLst/>
          </a:prstGeom>
        </p:spPr>
      </p:pic>
      <p:sp>
        <p:nvSpPr>
          <p:cNvPr id="7" name="Folded Corner 6"/>
          <p:cNvSpPr/>
          <p:nvPr/>
        </p:nvSpPr>
        <p:spPr>
          <a:xfrm>
            <a:off x="7996519" y="1765738"/>
            <a:ext cx="4195481" cy="4138291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বিষয়ঃউচ্চতর গণিত ২য় পত্র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একাদশ ও দ্বাদশ শ্রেণি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অধ্যায়ঃ ৬ ষ্ঠ(উপবৃত্ত)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সময়ঃ ৪৫ মিনিট</a:t>
            </a:r>
          </a:p>
        </p:txBody>
      </p:sp>
      <p:sp>
        <p:nvSpPr>
          <p:cNvPr id="8" name="Rectangle 7"/>
          <p:cNvSpPr/>
          <p:nvPr/>
        </p:nvSpPr>
        <p:spPr>
          <a:xfrm>
            <a:off x="94133" y="1012702"/>
            <a:ext cx="5392268" cy="753036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SG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96516" y="806823"/>
            <a:ext cx="4195481" cy="753036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ক্লাশ পরিচিতি</a:t>
            </a:r>
            <a:endParaRPr lang="en-SG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01" y="1946235"/>
            <a:ext cx="5179432" cy="4154984"/>
          </a:xfrm>
          <a:prstGeom prst="rect">
            <a:avLst/>
          </a:prstGeom>
          <a:solidFill>
            <a:srgbClr val="005DA2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আতাহার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endParaRPr lang="en-US" sz="4400" dirty="0" smtClean="0">
              <a:solidFill>
                <a:schemeClr val="accent4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হাফছা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মজুমদার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4400" dirty="0" smtClean="0">
              <a:solidFill>
                <a:schemeClr val="accent4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জকিজঞ্জ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endParaRPr lang="en-US" sz="4400" dirty="0" smtClean="0">
              <a:solidFill>
                <a:schemeClr val="accent4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মোবাইলঃ০১৭৬৭৪৯৫৫১৮</a:t>
            </a:r>
            <a:endParaRPr lang="en-SG" sz="4400" dirty="0">
              <a:solidFill>
                <a:schemeClr val="accent4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52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778624" y="174812"/>
            <a:ext cx="4719918" cy="1425388"/>
          </a:xfrm>
          <a:prstGeom prst="downArrowCallout">
            <a:avLst/>
          </a:prstGeom>
          <a:solidFill>
            <a:srgbClr val="FF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SG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2" y="2393576"/>
            <a:ext cx="2857500" cy="2487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311" y="2393576"/>
            <a:ext cx="2487705" cy="2487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86" y="2393576"/>
            <a:ext cx="3333750" cy="2487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847" y="2393576"/>
            <a:ext cx="2590800" cy="24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0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0" y="1035424"/>
            <a:ext cx="12192000" cy="5822575"/>
          </a:xfrm>
          <a:prstGeom prst="bevel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এ অধ্যায় পড়ে যা যা শিখবে,</a:t>
            </a:r>
          </a:p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4800" dirty="0" smtClean="0">
                <a:solidFill>
                  <a:srgbClr val="FFFF6D"/>
                </a:solidFill>
                <a:latin typeface="NikoshBAN" pitchFamily="2" charset="0"/>
                <a:cs typeface="NikoshBAN" pitchFamily="2" charset="0"/>
              </a:rPr>
              <a:t>১।উপবৃত্তের প্রমিত সমীকরণ শনাক্ত করতে পারবে।</a:t>
            </a:r>
          </a:p>
          <a:p>
            <a:pPr algn="ctr"/>
            <a:r>
              <a:rPr lang="bn-IN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২।উপবৃত্তের লেখচিত্র অংকন করে এর কেন্দ্র, উপকেন্দ্র,নিয়ামক,বৃহদাক্ষ ও ক্ষুদ্রাক্ষের দৈর্ঘ্য ও সমীকরণ, উৎকেন্দ্রিকতা, উপকেন্দ্রিক লম্বের দৈর্ঘ্য ও সমীকরণ নির্ণয় করতে পারবে।</a:t>
            </a:r>
          </a:p>
        </p:txBody>
      </p:sp>
      <p:sp>
        <p:nvSpPr>
          <p:cNvPr id="7" name="Pentagon 6"/>
          <p:cNvSpPr/>
          <p:nvPr/>
        </p:nvSpPr>
        <p:spPr>
          <a:xfrm>
            <a:off x="0" y="0"/>
            <a:ext cx="12317506" cy="1169895"/>
          </a:xfrm>
          <a:prstGeom prst="homePlate">
            <a:avLst/>
          </a:prstGeom>
          <a:solidFill>
            <a:srgbClr val="00206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SG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0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49" y="100973"/>
            <a:ext cx="7884647" cy="6757027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6753701" y="5425887"/>
            <a:ext cx="1842247" cy="5109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কেন্দ্র</a:t>
            </a:r>
            <a:r>
              <a:rPr lang="en-US" dirty="0" smtClean="0"/>
              <a:t>(0,0)</a:t>
            </a:r>
            <a:endParaRPr lang="en-SG" dirty="0"/>
          </a:p>
        </p:txBody>
      </p:sp>
      <p:grpSp>
        <p:nvGrpSpPr>
          <p:cNvPr id="21" name="Group 20"/>
          <p:cNvGrpSpPr/>
          <p:nvPr/>
        </p:nvGrpSpPr>
        <p:grpSpPr>
          <a:xfrm>
            <a:off x="4329953" y="4881282"/>
            <a:ext cx="6917481" cy="1801906"/>
            <a:chOff x="5544663" y="4625788"/>
            <a:chExt cx="6917481" cy="1801906"/>
          </a:xfrm>
        </p:grpSpPr>
        <p:sp>
          <p:nvSpPr>
            <p:cNvPr id="31" name="Oval 30"/>
            <p:cNvSpPr/>
            <p:nvPr/>
          </p:nvSpPr>
          <p:spPr>
            <a:xfrm>
              <a:off x="9705498" y="5244353"/>
              <a:ext cx="2756646" cy="118334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ক্ষুদ্র অক্ষের দৈর্ঘ্য</a:t>
              </a:r>
              <a:r>
                <a:rPr lang="en-US" dirty="0" smtClean="0"/>
                <a:t>=2b</a:t>
              </a:r>
              <a:endParaRPr lang="en-SG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5544663" y="4625788"/>
              <a:ext cx="3357290" cy="69924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>
            <a:endCxn id="25" idx="1"/>
          </p:cNvCxnSpPr>
          <p:nvPr/>
        </p:nvCxnSpPr>
        <p:spPr>
          <a:xfrm>
            <a:off x="5897039" y="3307972"/>
            <a:ext cx="1126453" cy="21927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6925235" y="349623"/>
            <a:ext cx="4625789" cy="2837330"/>
            <a:chOff x="6925235" y="349623"/>
            <a:chExt cx="4625789" cy="2837330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6925235" y="806824"/>
              <a:ext cx="2164977" cy="238012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Preparation 12"/>
            <p:cNvSpPr/>
            <p:nvPr/>
          </p:nvSpPr>
          <p:spPr>
            <a:xfrm>
              <a:off x="8767482" y="349623"/>
              <a:ext cx="2783542" cy="524436"/>
            </a:xfrm>
            <a:prstGeom prst="flowChartPrepara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উপকেন্দ্র</a:t>
              </a:r>
              <a:r>
                <a:rPr lang="bn-IN" dirty="0" smtClean="0"/>
                <a:t>(</a:t>
              </a:r>
              <a:r>
                <a:rPr lang="en-US" dirty="0" smtClean="0"/>
                <a:t>±ae,0)</a:t>
              </a:r>
              <a:endParaRPr lang="en-SG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90012" y="1902759"/>
            <a:ext cx="4545106" cy="1405217"/>
            <a:chOff x="7490012" y="1902759"/>
            <a:chExt cx="4545106" cy="1405217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7490012" y="2245659"/>
              <a:ext cx="2823882" cy="106231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10014696" y="1902759"/>
              <a:ext cx="2020422" cy="685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শীর্ষবিন্দু</a:t>
              </a:r>
              <a:r>
                <a:rPr lang="bn-IN" dirty="0" smtClean="0"/>
                <a:t> </a:t>
              </a:r>
              <a:r>
                <a:rPr lang="en-US" dirty="0" smtClean="0"/>
                <a:t>(±a,0)</a:t>
              </a:r>
              <a:endParaRPr lang="en-SG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67483" y="3079376"/>
            <a:ext cx="3180228" cy="551330"/>
            <a:chOff x="7420714" y="3079376"/>
            <a:chExt cx="4614404" cy="551330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7420714" y="3311118"/>
              <a:ext cx="2000590" cy="21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9278471" y="3079376"/>
              <a:ext cx="2756647" cy="55133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বৃহৎ অক্ষের দৈর্ঘ্য</a:t>
              </a:r>
              <a:r>
                <a:rPr lang="en-US" dirty="0" smtClean="0"/>
                <a:t>=2a</a:t>
              </a:r>
              <a:r>
                <a:rPr lang="bn-IN" dirty="0" smtClean="0"/>
                <a:t> </a:t>
              </a:r>
              <a:endParaRPr lang="en-SG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10281" y="3818964"/>
            <a:ext cx="3980331" cy="806824"/>
            <a:chOff x="8310281" y="3818964"/>
            <a:chExt cx="3980331" cy="806824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8310281" y="4151664"/>
              <a:ext cx="1680884" cy="707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/>
                <p:cNvSpPr/>
                <p:nvPr/>
              </p:nvSpPr>
              <p:spPr>
                <a:xfrm>
                  <a:off x="9829800" y="3818964"/>
                  <a:ext cx="2460812" cy="80682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IN" dirty="0" smtClean="0"/>
                    <a:t>নিয়ামকের স্মীকরণ</a:t>
                  </a:r>
                  <a:r>
                    <a:rPr lang="en-US" dirty="0" smtClean="0"/>
                    <a:t>,x=±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den>
                      </m:f>
                    </m:oMath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9800" y="3818964"/>
                  <a:ext cx="2460812" cy="806824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605118" y="3267435"/>
            <a:ext cx="4083418" cy="2561863"/>
            <a:chOff x="605118" y="3267435"/>
            <a:chExt cx="4083418" cy="2561863"/>
          </a:xfrm>
        </p:grpSpPr>
        <p:cxnSp>
          <p:nvCxnSpPr>
            <p:cNvPr id="37" name="Elbow Connector 36"/>
            <p:cNvCxnSpPr/>
            <p:nvPr/>
          </p:nvCxnSpPr>
          <p:spPr>
            <a:xfrm rot="5400000">
              <a:off x="3328147" y="3422077"/>
              <a:ext cx="1398498" cy="1089214"/>
            </a:xfrm>
            <a:prstGeom prst="bentConnector3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/>
                <p:cNvSpPr/>
                <p:nvPr/>
              </p:nvSpPr>
              <p:spPr>
                <a:xfrm>
                  <a:off x="605118" y="4605619"/>
                  <a:ext cx="4083418" cy="122367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উপকেন্দ্রিক </a:t>
                  </a:r>
                  <a:r>
                    <a:rPr lang="en-US" dirty="0" err="1" smtClean="0"/>
                    <a:t>লম্বের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দৈর্ঘ্য</a:t>
                  </a:r>
                  <a:r>
                    <a:rPr lang="en-US" dirty="0" smtClean="0"/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42" name="Oval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118" y="4605619"/>
                  <a:ext cx="4083418" cy="1223679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34471" y="2588559"/>
            <a:ext cx="4195482" cy="719417"/>
            <a:chOff x="134471" y="2588559"/>
            <a:chExt cx="4195482" cy="719417"/>
          </a:xfrm>
        </p:grpSpPr>
        <p:cxnSp>
          <p:nvCxnSpPr>
            <p:cNvPr id="44" name="Straight Arrow Connector 43"/>
            <p:cNvCxnSpPr/>
            <p:nvPr/>
          </p:nvCxnSpPr>
          <p:spPr>
            <a:xfrm flipH="1" flipV="1">
              <a:off x="1990165" y="2776817"/>
              <a:ext cx="2339788" cy="10085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134471" y="2588559"/>
              <a:ext cx="2312894" cy="71941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উপকেন্দ্রিক</a:t>
              </a:r>
              <a:r>
                <a:rPr lang="en-US" dirty="0" smtClean="0"/>
                <a:t> </a:t>
              </a:r>
              <a:r>
                <a:rPr lang="en-US" dirty="0" err="1" smtClean="0"/>
                <a:t>লম্বের</a:t>
              </a:r>
              <a:r>
                <a:rPr lang="en-US" dirty="0" smtClean="0"/>
                <a:t> </a:t>
              </a:r>
              <a:r>
                <a:rPr lang="en-US" dirty="0" err="1" smtClean="0"/>
                <a:t>সমীকরণ,x</a:t>
              </a:r>
              <a:r>
                <a:rPr lang="en-US" dirty="0" smtClean="0"/>
                <a:t>=±</a:t>
              </a:r>
              <a:r>
                <a:rPr lang="en-US" dirty="0" err="1" smtClean="0"/>
                <a:t>ae</a:t>
              </a:r>
              <a:endParaRPr lang="en-SG" dirty="0"/>
            </a:p>
          </p:txBody>
        </p:sp>
      </p:grpSp>
      <p:sp>
        <p:nvSpPr>
          <p:cNvPr id="48" name="Left Brace 47"/>
          <p:cNvSpPr/>
          <p:nvPr/>
        </p:nvSpPr>
        <p:spPr>
          <a:xfrm rot="-5340000">
            <a:off x="5415414" y="2216329"/>
            <a:ext cx="391918" cy="262728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87858" y="215152"/>
                <a:ext cx="5628194" cy="764184"/>
              </a:xfrm>
              <a:prstGeom prst="rect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উপবৃত্তের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আর্দশ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সমীকরন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bn-IN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</m:oMath>
                </a14:m>
                <a:endParaRPr lang="en-SG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858" y="215152"/>
                <a:ext cx="5628194" cy="764184"/>
              </a:xfrm>
              <a:prstGeom prst="rect">
                <a:avLst/>
              </a:prstGeom>
              <a:blipFill rotWithShape="1">
                <a:blip r:embed="rId6"/>
                <a:stretch>
                  <a:fillRect l="-2165" b="-1190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4146697" y="6051176"/>
                <a:ext cx="3625703" cy="63201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/>
                  <a:t>উতকেন্দ্রিকতা ,</a:t>
                </a:r>
                <a:r>
                  <a:rPr lang="en-US" dirty="0" smtClean="0"/>
                  <a:t>e=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7" y="6051176"/>
                <a:ext cx="3625703" cy="632012"/>
              </a:xfrm>
              <a:prstGeom prst="ellipse">
                <a:avLst/>
              </a:prstGeom>
              <a:blipFill rotWithShape="1">
                <a:blip r:embed="rId7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11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1166" y="58051"/>
            <a:ext cx="3661500" cy="523220"/>
          </a:xfrm>
          <a:prstGeom prst="rect">
            <a:avLst/>
          </a:prstGeom>
          <a:solidFill>
            <a:srgbClr val="FFFF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উপবৃত্তের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সূত্রাবলীঃ</a:t>
            </a:r>
            <a:endParaRPr lang="en-SG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85648" y="639280"/>
                <a:ext cx="7571957" cy="6631624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2400" b="0" i="1" smtClean="0">
                        <a:latin typeface="Cambria Math"/>
                        <a:cs typeface="NikoshBAN" pitchFamily="2" charset="0"/>
                      </a:rPr>
                      <m:t>  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   </m:t>
                    </m:r>
                    <m:r>
                      <a:rPr lang="bn-IN" sz="24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en-SG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SG" sz="24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IN" sz="24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SG" sz="24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SG" sz="24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(a&gt;b)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               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SG" sz="24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IN" sz="24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SG" sz="24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SG" sz="2400" dirty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(b&gt;a)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                          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(0,0)                                                    (0,0)</a:t>
                </a:r>
              </a:p>
              <a:p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                         </a:t>
                </a:r>
                <a:r>
                  <a:rPr lang="bn-IN" sz="2000" dirty="0" smtClean="0">
                    <a:latin typeface="Times New Roman" pitchFamily="18" charset="0"/>
                    <a:cs typeface="NikoshBAN" pitchFamily="2" charset="0"/>
                  </a:rPr>
                  <a:t>(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±ae,0)                                                 (0,±be</a:t>
                </a:r>
                <a:r>
                  <a:rPr lang="en-US" sz="2000" dirty="0" smtClean="0">
                    <a:latin typeface="Agency FB"/>
                    <a:cs typeface="Times New Roman" pitchFamily="18" charset="0"/>
                  </a:rPr>
                  <a:t>)</a:t>
                </a:r>
                <a:endParaRPr lang="en-US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                         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dirty="0" smtClean="0">
                    <a:latin typeface="Agency FB"/>
                    <a:cs typeface="Times New Roman" pitchFamily="18" charset="0"/>
                  </a:rPr>
                  <a:t>±a ,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0)                                                    (0 ,±b)</a:t>
                </a:r>
                <a:endParaRPr lang="b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bn-IN" sz="2000" dirty="0"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                           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y=0                                                        x=0</a:t>
                </a:r>
                <a:endParaRPr lang="bn-IN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                         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2a                                                            2b</a:t>
                </a:r>
                <a:endParaRPr lang="bn-IN" sz="2000" dirty="0" smtClean="0">
                  <a:latin typeface="Times New Roman" pitchFamily="18" charset="0"/>
                  <a:cs typeface="NikoshBAN" pitchFamily="2" charset="0"/>
                </a:endParaRPr>
              </a:p>
              <a:p>
                <a:endParaRPr lang="en-US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                       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2b                                                          2a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bn-IN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                            </a:t>
                </a:r>
              </a:p>
              <a:p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                           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x=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0                                                       y=</a:t>
                </a:r>
                <a:r>
                  <a:rPr lang="bn-IN" sz="2000" dirty="0" smtClean="0">
                    <a:latin typeface="Times New Roman" pitchFamily="18" charset="0"/>
                    <a:cs typeface="Times New Roman" pitchFamily="18" charset="0"/>
                  </a:rPr>
                  <a:t>০</a:t>
                </a:r>
              </a:p>
              <a:p>
                <a:endParaRPr lang="bn-IN" sz="2000" i="1" dirty="0"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bn-IN" sz="2000" dirty="0" smtClean="0">
                    <a:cs typeface="NikoshBAN" pitchFamily="2" charset="0"/>
                  </a:rPr>
                  <a:t>            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en-US" sz="2000" dirty="0" smtClean="0"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               </a:t>
                </a:r>
              </a:p>
              <a:p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                        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x=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 y=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bn-IN" sz="2000" dirty="0" smtClean="0">
                  <a:latin typeface="Times New Roman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648" y="639280"/>
                <a:ext cx="7571957" cy="6631624"/>
              </a:xfrm>
              <a:prstGeom prst="rect">
                <a:avLst/>
              </a:prstGeom>
              <a:blipFill rotWithShape="1">
                <a:blip r:embed="rId3"/>
                <a:stretch>
                  <a:fillRect l="-80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3221484" y="748319"/>
            <a:ext cx="0" cy="62370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949547" y="691238"/>
            <a:ext cx="13648" cy="65088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2101311" y="648940"/>
            <a:ext cx="56295" cy="6593459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04829"/>
            <a:ext cx="0" cy="62767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" y="639280"/>
            <a:ext cx="4585647" cy="655564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  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    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    ১।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  ২।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উপকেন্দ্র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৩।  শীর্ষ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বিন্দু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  ৪।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বৃহৎ অক্ষের সমীকরণ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 ৫। বৃহৎ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অক্ষের দৈর্ঘ্য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৬।ক্ষুদ্র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অক্ষের দৈর্ঘ্য</a:t>
            </a:r>
          </a:p>
          <a:p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 ৭। 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ক্ষুদ্র অক্ষের সমীকরণ</a:t>
            </a:r>
          </a:p>
          <a:p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 ৮।  উৎকেন্দ্রিকতা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 ৯।  নিয়ামকের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সমীকরণ</a:t>
            </a:r>
          </a:p>
          <a:p>
            <a:endParaRPr lang="bn-IN" sz="20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3238328" y="1542197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" y="2172817"/>
            <a:ext cx="12101311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0" y="3136709"/>
            <a:ext cx="12192000" cy="0"/>
          </a:xfrm>
          <a:prstGeom prst="line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-22673" y="3743193"/>
            <a:ext cx="12146656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0" y="4342259"/>
            <a:ext cx="12192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0" y="4945034"/>
            <a:ext cx="12192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-45345" y="5629697"/>
            <a:ext cx="12192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-62542" y="6409893"/>
            <a:ext cx="12192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" y="7200099"/>
            <a:ext cx="12101310" cy="4230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0" y="725214"/>
            <a:ext cx="1" cy="654569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318" y="654754"/>
            <a:ext cx="12191999" cy="4229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" y="3121196"/>
            <a:ext cx="12192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-22673" y="2719356"/>
            <a:ext cx="12101311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-17198" y="1542197"/>
            <a:ext cx="12101311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64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650834" y="848645"/>
                <a:ext cx="7541166" cy="6069226"/>
              </a:xfrm>
              <a:prstGeom prst="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000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2a                                                                           2b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endParaRPr lang="bn-IN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</a:p>
              <a:p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2ae                                                                         2be                                                                 </a:t>
                </a:r>
                <a:endParaRPr lang="b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bn-IN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 ±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ae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           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y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=±be                                                                                     </a:t>
                </a:r>
              </a:p>
              <a:p>
                <a:endParaRPr lang="en-US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𝑒</m:t>
                        </m:r>
                      </m:den>
                    </m:f>
                    <m:r>
                      <a:rPr lang="en-US" sz="200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  <a:cs typeface="NikoshBAN" pitchFamily="2" charset="0"/>
                      </a:rPr>
                      <m:t>ae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            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𝑒</m:t>
                        </m:r>
                      </m:den>
                    </m:f>
                    <m:r>
                      <a:rPr lang="en-US" sz="200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  <a:cs typeface="NikoshBAN" pitchFamily="2" charset="0"/>
                      </a:rPr>
                      <m:t>be</m:t>
                    </m:r>
                  </m:oMath>
                </a14:m>
                <a:endParaRPr lang="bn-IN" sz="2000" dirty="0">
                  <a:latin typeface="Times New Roman" pitchFamily="18" charset="0"/>
                  <a:cs typeface="NikoshBAN" pitchFamily="2" charset="0"/>
                </a:endParaRPr>
              </a:p>
              <a:p>
                <a:endParaRPr lang="bn-IN" sz="2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𝑒</m:t>
                        </m:r>
                      </m:den>
                    </m:f>
                    <m:r>
                      <a:rPr lang="en-US" sz="2000" i="1">
                        <a:latin typeface="Cambria Math"/>
                        <a:cs typeface="NikoshBAN" pitchFamily="2" charset="0"/>
                      </a:rPr>
                      <m:t>                                                                                        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𝑒</m:t>
                        </m:r>
                      </m:den>
                    </m:f>
                  </m:oMath>
                </a14:m>
                <a:endParaRPr lang="bn-IN" sz="2000" dirty="0">
                  <a:latin typeface="Times New Roman" pitchFamily="18" charset="0"/>
                  <a:cs typeface="NikoshBAN" pitchFamily="2" charset="0"/>
                </a:endParaRPr>
              </a:p>
              <a:p>
                <a:endParaRPr lang="bn-IN" sz="2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r>
                      <a:rPr lang="en-US" sz="2000" i="1">
                        <a:latin typeface="Cambria Math"/>
                        <a:ea typeface="Cambria Math"/>
                        <a:cs typeface="NikoshBAN" pitchFamily="2" charset="0"/>
                      </a:rPr>
                      <m:t>𝑎𝑏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  <a:ea typeface="Cambria Math"/>
                        <a:cs typeface="NikoshBAN" pitchFamily="2" charset="0"/>
                      </a:rPr>
                      <m:t>                                                                      </m:t>
                    </m:r>
                    <m:r>
                      <a:rPr lang="en-US" sz="2000" i="1"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r>
                      <a:rPr lang="en-US" sz="2000" i="1">
                        <a:latin typeface="Cambria Math"/>
                        <a:ea typeface="Cambria Math"/>
                        <a:cs typeface="NikoshBAN" pitchFamily="2" charset="0"/>
                      </a:rPr>
                      <m:t>𝑎𝑏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                               </a:t>
                </a:r>
                <a:endParaRPr lang="bn-IN" sz="2000" dirty="0">
                  <a:latin typeface="Times New Roman" pitchFamily="18" charset="0"/>
                  <a:cs typeface="NikoshBAN" pitchFamily="2" charset="0"/>
                </a:endParaRPr>
              </a:p>
              <a:p>
                <a:endParaRPr lang="en-US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x= ±a                                                                         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=±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bn-IN" sz="2000" dirty="0">
                  <a:latin typeface="Times New Roman" pitchFamily="18" charset="0"/>
                  <a:cs typeface="NikoshBAN" pitchFamily="2" charset="0"/>
                </a:endParaRPr>
              </a:p>
              <a:p>
                <a:endParaRPr lang="bn-IN" sz="2000" dirty="0"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0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20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                                                                            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0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20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                                                                    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      </a:t>
                </a:r>
                <a:endParaRPr lang="bn-IN" sz="2000" dirty="0"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      x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 ±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ae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                  y=±be                      </a:t>
                </a:r>
                <a:endParaRPr lang="bn-IN" sz="2000" dirty="0">
                  <a:latin typeface="Times New Roman" pitchFamily="18" charset="0"/>
                  <a:cs typeface="NikoshBAN" pitchFamily="2" charset="0"/>
                </a:endParaRPr>
              </a:p>
              <a:p>
                <a:endParaRPr lang="bn-IN" sz="20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SG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834" y="848645"/>
                <a:ext cx="7541166" cy="6069226"/>
              </a:xfrm>
              <a:prstGeom prst="rect">
                <a:avLst/>
              </a:prstGeom>
              <a:blipFill rotWithShape="1">
                <a:blip r:embed="rId2"/>
                <a:stretch>
                  <a:fillRect l="-889" t="-703" r="-5400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8165" y="842618"/>
            <a:ext cx="4482661" cy="5940088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১০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।শীর্ষদ্বয়ের মধ্যবর্তী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দূরত্ব</a:t>
            </a:r>
          </a:p>
          <a:p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১১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।উপকেন্দ্রদ্বয়ের মধ্যবর্তী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দূরত্ব</a:t>
            </a:r>
          </a:p>
          <a:p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১২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। উপকেন্দ্রিক লম্বের সমীকর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ণ</a:t>
            </a:r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১৩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।উপকেন্দ্র ও অনুরূপ নিয়ামকের মধ্যবর্তী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দূরত্ব</a:t>
            </a:r>
          </a:p>
          <a:p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১৪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।নিয়ামক দ্বয়ের মধ্যবর্তী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দূরত্ব</a:t>
            </a:r>
          </a:p>
          <a:p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১৫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ক্ষেত্রফল</a:t>
            </a:r>
          </a:p>
          <a:p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১৬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।শীর্ষবিন্দুতে  অঙ্কিত  স্পর্শকের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সমীকরন</a:t>
            </a:r>
          </a:p>
          <a:p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17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উপকেন্দ্রিক লম্বের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দৈর্ঘ্য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১৮।উপকেন্দ্রিক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লম্বের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SG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6124" y="1261241"/>
            <a:ext cx="12065875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6123" y="1902372"/>
            <a:ext cx="12065875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6122" y="2543503"/>
            <a:ext cx="12065875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6121" y="3184634"/>
            <a:ext cx="12065875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6125" y="3966550"/>
            <a:ext cx="12065875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6113" y="4677103"/>
            <a:ext cx="12065875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6116" y="5186854"/>
            <a:ext cx="12065875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6117" y="5938062"/>
            <a:ext cx="12065875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9546" y="832879"/>
            <a:ext cx="12065875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50826" y="192500"/>
            <a:ext cx="16" cy="675541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271640" y="192500"/>
            <a:ext cx="0" cy="666550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8165" y="168164"/>
            <a:ext cx="0" cy="667766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78664" y="137387"/>
                <a:ext cx="1560795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(a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</m:oMath>
                </a14:m>
                <a:r>
                  <a:rPr lang="en-SG" sz="3200" dirty="0" smtClean="0">
                    <a:latin typeface="Times New Roman" pitchFamily="18" charset="0"/>
                    <a:cs typeface="Times New Roman" pitchFamily="18" charset="0"/>
                  </a:rPr>
                  <a:t>b)</a:t>
                </a:r>
                <a:endParaRPr lang="en-SG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664" y="137387"/>
                <a:ext cx="1560795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9766" t="-14737" b="-3368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207062" y="154621"/>
                <a:ext cx="1671146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a</m:t>
                    </m:r>
                  </m:oMath>
                </a14:m>
                <a:r>
                  <a:rPr lang="en-SG" sz="32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7062" y="154621"/>
                <a:ext cx="1671146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9124" t="-14583" b="-3229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>
          <a:xfrm>
            <a:off x="126125" y="137387"/>
            <a:ext cx="12065875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73421" y="6858000"/>
            <a:ext cx="12065875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271640" y="180332"/>
            <a:ext cx="0" cy="666550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2191988" y="154621"/>
            <a:ext cx="2" cy="6703379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94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597047" y="0"/>
            <a:ext cx="5610641" cy="1119116"/>
          </a:xfrm>
          <a:prstGeom prst="wedgeEllipse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SG" sz="6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3691395"/>
                <a:ext cx="5882186" cy="2862322"/>
              </a:xfrm>
              <a:prstGeom prst="rect">
                <a:avLst/>
              </a:prstGeom>
              <a:solidFill>
                <a:srgbClr val="0099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/>
                        <a:cs typeface="Times New Roman" pitchFamily="18" charset="0"/>
                      </a:rPr>
                      <m:t>  </m:t>
                    </m:r>
                    <m:r>
                      <a:rPr lang="en-US" sz="3600" b="0" i="1" dirty="0" smtClean="0">
                        <a:latin typeface="Cambria Math"/>
                        <a:cs typeface="Times New Roman" pitchFamily="18" charset="0"/>
                      </a:rPr>
                      <m:t>25</m:t>
                    </m:r>
                    <m:sSup>
                      <m:sSupPr>
                        <m:ctrlPr>
                          <a:rPr lang="en-US" sz="36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sz="3600" dirty="0" smtClean="0">
                    <a:latin typeface="NikoshBAN" pitchFamily="2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3600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/>
                            <a:cs typeface="NikoshBAN" pitchFamily="2" charset="0"/>
                          </a:rPr>
                          <m:t>16</m:t>
                        </m:r>
                        <m:r>
                          <a:rPr lang="en-US" sz="3600" b="0" i="1" dirty="0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dirty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dirty="0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600" b="0" i="1" dirty="0" smtClean="0">
                        <a:latin typeface="Cambria Math"/>
                        <a:cs typeface="NikoshBAN" pitchFamily="2" charset="0"/>
                      </a:rPr>
                      <m:t>400</m:t>
                    </m:r>
                    <m:r>
                      <a:rPr lang="en-US" sz="3600" b="0" i="1" dirty="0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উপবৃত্তের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উতকেন্দ্রিকতা,উপকেন্দ্র,উপকেন্দ্রিক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লম্বের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সমীকরণ,নিয়ামকের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অক্ষ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দ্বয়ের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সমিকরণ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SG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91395"/>
                <a:ext cx="5882186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3109" t="-2772" r="-3005" b="-724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Callout 3"/>
          <p:cNvSpPr/>
          <p:nvPr/>
        </p:nvSpPr>
        <p:spPr>
          <a:xfrm>
            <a:off x="575481" y="1273792"/>
            <a:ext cx="4230806" cy="1119116"/>
          </a:xfrm>
          <a:prstGeom prst="wedgeEllipseCallou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6D"/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4400" dirty="0" smtClean="0">
                <a:solidFill>
                  <a:srgbClr val="FFFF6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FFFF6D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SG" sz="4400" dirty="0">
              <a:solidFill>
                <a:srgbClr val="FFFF6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7092285" y="1305638"/>
            <a:ext cx="4230806" cy="1119116"/>
          </a:xfrm>
          <a:prstGeom prst="wedgeEllipseCallout">
            <a:avLst/>
          </a:prstGeom>
          <a:solidFill>
            <a:srgbClr val="B6B6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বিজোড়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SG" sz="44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87049" y="3656952"/>
                <a:ext cx="5882185" cy="2862322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0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600" b="0" i="0" smtClean="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3600" b="0" i="0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600" b="0" i="0" smtClean="0"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                                             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উপবৃত্তের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উতকেন্দ্রিকতা,উপকেন্দ্র,উপকেন্দ্রিক লম্বের দৈর্ঘ্যে ও সমীকরণ,নিয়ামকের সমীকরণ,অক্ষ দ্বয়ের দৈর্ঘ্য ও সমীকরণ নির্ণয় কর।</a:t>
                </a:r>
                <a:endParaRPr lang="en-SG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049" y="3656952"/>
                <a:ext cx="5882185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3109" t="-2772" r="-59275" b="-724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074" y="-2"/>
            <a:ext cx="1280160" cy="15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5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8714" y="61816"/>
            <a:ext cx="4435522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SG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8752" y="646591"/>
                <a:ext cx="6721435" cy="5791714"/>
              </a:xfrm>
              <a:prstGeom prst="rect">
                <a:avLst/>
              </a:prstGeom>
              <a:solidFill>
                <a:schemeClr val="tx2">
                  <a:lumMod val="1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     প্রদত্ত উপবৃত্তের সমীকরণ,</a:t>
                </a:r>
                <a:r>
                  <a:rPr lang="en-US" sz="28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cs typeface="Times New Roman" pitchFamily="18" charset="0"/>
                      </a:rPr>
                      <m:t>25</m:t>
                    </m:r>
                    <m:sSup>
                      <m:sSupPr>
                        <m:ctrlPr>
                          <a:rPr lang="en-US" sz="28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sz="2800" dirty="0">
                    <a:latin typeface="NikoshBAN" pitchFamily="2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800" i="1" dirty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16</m:t>
                        </m:r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i="1" dirty="0">
                        <a:latin typeface="Cambria Math"/>
                        <a:cs typeface="NikoshBAN" pitchFamily="2" charset="0"/>
                      </a:rPr>
                      <m:t>4</m:t>
                    </m:r>
                  </m:oMath>
                </a14:m>
                <a:endParaRPr lang="bn-IN" sz="2800" i="1" dirty="0" smtClean="0">
                  <a:latin typeface="Cambria Math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SG" sz="280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SG" sz="280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16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NikoshBAN" pitchFamily="2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NikoshBAN" pitchFamily="2" charset="0"/>
                            </a:rPr>
                            <m:t>25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NikoshBAN" pitchFamily="2" charset="0"/>
                        </a:rPr>
                        <m:t>1</m:t>
                      </m:r>
                    </m:oMath>
                  </m:oMathPara>
                </a14:m>
                <a:endParaRPr lang="en-SG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SG" sz="280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SG" sz="2800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NikoshBAN" pitchFamily="2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>
                          <a:latin typeface="Cambria Math"/>
                          <a:cs typeface="NikoshBAN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NikoshBAN" pitchFamily="2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NikoshBAN" pitchFamily="2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cs typeface="NikoshBAN" pitchFamily="2" charset="0"/>
                        </a:rPr>
                        <m:t>1</m:t>
                      </m:r>
                    </m:oMath>
                  </m:oMathPara>
                </a14:m>
                <a:endParaRPr lang="en-US" sz="2800" dirty="0" smtClean="0"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এখানে,a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=4,b=5 (b</a:t>
                </a:r>
                <a:r>
                  <a:rPr lang="en-SG" sz="2800" dirty="0" smtClean="0">
                    <a:latin typeface="Times New Roman" pitchFamily="18" charset="0"/>
                    <a:cs typeface="Times New Roman" pitchFamily="18" charset="0"/>
                  </a:rPr>
                  <a:t>&gt;a)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উৎকেন্দ্রিকতা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,e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SG" sz="2800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SG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SG" sz="28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</m:oMath>
                </a14:m>
                <a:r>
                  <a:rPr lang="en-SG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SG" sz="28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</m:oMath>
                </a14:m>
                <a:r>
                  <a:rPr lang="en-SG" sz="2800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SG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          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উপকেন্দ্র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(0,±be)=(o,±5.</a:t>
                </a:r>
                <a:r>
                  <a:rPr lang="en-SG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0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SG" sz="2000" dirty="0" smtClean="0">
                    <a:latin typeface="Times New Roman" pitchFamily="18" charset="0"/>
                    <a:cs typeface="Times New Roman" pitchFamily="18" charset="0"/>
                  </a:rPr>
                  <a:t>)=(o,±3)</a:t>
                </a:r>
              </a:p>
              <a:p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           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উপকেন্দ্রিক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লম্বের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SG" sz="2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.</m:t>
                            </m:r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2000" dirty="0">
                        <a:latin typeface="Times New Roman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32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SG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           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উপকেন্দ্রিক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লম্বের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সম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ীকরণ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y=±be=±5.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0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SG" sz="2000" dirty="0" smtClean="0">
                    <a:latin typeface="Times New Roman" pitchFamily="18" charset="0"/>
                    <a:cs typeface="Times New Roman" pitchFamily="18" charset="0"/>
                  </a:rPr>
                  <a:t>=±3</a:t>
                </a:r>
                <a:endParaRPr lang="en-SG" sz="20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52" y="646591"/>
                <a:ext cx="6721435" cy="5791714"/>
              </a:xfrm>
              <a:prstGeom prst="rect">
                <a:avLst/>
              </a:prstGeom>
              <a:blipFill rotWithShape="1">
                <a:blip r:embed="rId2"/>
                <a:stretch>
                  <a:fillRect l="-1813" t="-842" b="-10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840187" y="1157230"/>
                <a:ext cx="5153890" cy="407444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উপকেন্দ্রিক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লম্বের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y=±be=±5.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SG" sz="2800" dirty="0">
                    <a:latin typeface="Times New Roman" pitchFamily="18" charset="0"/>
                    <a:cs typeface="Times New Roman" pitchFamily="18" charset="0"/>
                  </a:rPr>
                  <a:t>=±</a:t>
                </a:r>
                <a:r>
                  <a:rPr lang="en-SG" sz="28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bn-I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নিয়ামকের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y= 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i="1" dirty="0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sz="2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SG" sz="28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f>
                          <m:fPr>
                            <m:ctrlP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/>
                            <a:cs typeface="Times New Roman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800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,3y=±25</a:t>
                </a:r>
              </a:p>
              <a:p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বৃহ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অক্ষের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2b=2.5=10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ক্ষুদ্র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অক্ষের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2a=2.4=8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বৃহ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অক্ষের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x=0</a:t>
                </a:r>
              </a:p>
              <a:p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ক্ষুদ্র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অক্ষের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y=0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187" y="1157230"/>
                <a:ext cx="5153890" cy="4074449"/>
              </a:xfrm>
              <a:prstGeom prst="rect">
                <a:avLst/>
              </a:prstGeom>
              <a:blipFill rotWithShape="1">
                <a:blip r:embed="rId3"/>
                <a:stretch>
                  <a:fillRect l="-2364" t="-1347" b="-359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18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Horizon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1728</TotalTime>
  <Words>1261</Words>
  <Application>Microsoft Office PowerPoint</Application>
  <PresentationFormat>Custom</PresentationFormat>
  <Paragraphs>153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156</cp:revision>
  <dcterms:created xsi:type="dcterms:W3CDTF">2015-04-29T18:22:49Z</dcterms:created>
  <dcterms:modified xsi:type="dcterms:W3CDTF">2020-04-13T23:04:04Z</dcterms:modified>
</cp:coreProperties>
</file>