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9"/>
  </p:notesMasterIdLst>
  <p:sldIdLst>
    <p:sldId id="296" r:id="rId2"/>
    <p:sldId id="285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76" r:id="rId13"/>
    <p:sldId id="297" r:id="rId14"/>
    <p:sldId id="270" r:id="rId15"/>
    <p:sldId id="298" r:id="rId16"/>
    <p:sldId id="299" r:id="rId17"/>
    <p:sldId id="300" r:id="rId18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FFCC"/>
    <a:srgbClr val="0099FF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836" autoAdjust="0"/>
  </p:normalViewPr>
  <p:slideViewPr>
    <p:cSldViewPr snapToGrid="0">
      <p:cViewPr varScale="1">
        <p:scale>
          <a:sx n="72" d="100"/>
          <a:sy n="72" d="100"/>
        </p:scale>
        <p:origin x="127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C79DBF5D-B376-4396-9164-08CAD80ED0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56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105AE6-DA38-4502-B9B2-A23921D14F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7F536-7168-47E3-B99B-10606A903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58649-4846-4A59-ADB9-FED528F478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1BA74-EE40-4C2D-9E77-D900ECC3E2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AC818-A830-438A-8DCF-3013C6BE79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1534D-D1E4-4D35-B6BB-FDB03E5A40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DDFBC-2B6E-4E4C-A0A3-CF21B473BE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3A9F5-2F85-49ED-8044-358AC253FE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1C77A-D603-4F11-8E42-4894648B6F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EF15C-9D65-4863-9B31-1252F78680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D390F-27B8-4D16-8B9A-70DB071F16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0BA2B7DA-4BA4-49FE-9F23-9458981642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32656"/>
            <a:ext cx="8640960" cy="5184576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40"/>
          </a:p>
        </p:txBody>
      </p:sp>
      <p:sp>
        <p:nvSpPr>
          <p:cNvPr id="3" name="Rectangle 2"/>
          <p:cNvSpPr/>
          <p:nvPr/>
        </p:nvSpPr>
        <p:spPr>
          <a:xfrm>
            <a:off x="1480483" y="699161"/>
            <a:ext cx="6072432" cy="419667"/>
          </a:xfrm>
          <a:prstGeom prst="rect">
            <a:avLst/>
          </a:prstGeom>
          <a:noFill/>
        </p:spPr>
        <p:txBody>
          <a:bodyPr wrap="none" lIns="73152" tIns="36576" rIns="73152" bIns="36576">
            <a:spAutoFit/>
          </a:bodyPr>
          <a:lstStyle/>
          <a:p>
            <a:pPr algn="ctr"/>
            <a:r>
              <a:rPr lang="bn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শ্রেণি কক্ষে  সবাইকে স্বাগতম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905000"/>
            <a:ext cx="5876515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833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363" y="122831"/>
            <a:ext cx="2142699" cy="683264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182" y="3562066"/>
            <a:ext cx="8898341" cy="31331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পরিমাপ পদ্ধতিঃ </a:t>
            </a:r>
            <a:r>
              <a:rPr lang="bn-BD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সিন্ধু অধিবাসীরা দ্রব্যের ওজন পরিমাপ করতে শিখেছিল। তাদের এই পরিমাপ পদ্ধতির আবিস্কার সভ্যতার জন্য গুরুত্বপুর্ণ অবদান। ওজন মাপার ভিন্ন ভিন্ন </a:t>
            </a:r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বাটকারা</a:t>
            </a:r>
            <a:r>
              <a:rPr lang="bn-BD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ব্যবহার করত। দাগ কাটা</a:t>
            </a:r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স্কেল </a:t>
            </a:r>
            <a:r>
              <a:rPr lang="bn-BD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 দৈর্ঘ্য মাপার পদ্ধতিও তাদের জানা ছিল।</a:t>
            </a:r>
          </a:p>
          <a:p>
            <a:r>
              <a:rPr lang="bn-BD" sz="32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শিল্পঃ</a:t>
            </a:r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সিন্ধুসভ্যতার লোকেরা বিভিন্ন প্রকার শিল্পকর্মে পারদর্শী ছিল। কারিগররা রূপা,তামা,ব্রোঞ্জ দ্বারা তৈজসপত্র তৈরী করত। তাছাড়া সোনা,রূপা,তামা,ইলক্ট্রাম ও ব্রোঞ্জ ধাতুর অলঙ্কার তৈরী করত। অলঙ্কারের মধ্যে  আংটি বালা,নাকফুল,গলার হার,কানের দুল,বাজুবন্ধ ইত্যাদি পরত।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14305" y="122831"/>
            <a:ext cx="8105891" cy="3282842"/>
            <a:chOff x="714305" y="122831"/>
            <a:chExt cx="8105891" cy="3282842"/>
          </a:xfrm>
        </p:grpSpPr>
        <p:grpSp>
          <p:nvGrpSpPr>
            <p:cNvPr id="7" name="Group 6"/>
            <p:cNvGrpSpPr/>
            <p:nvPr/>
          </p:nvGrpSpPr>
          <p:grpSpPr>
            <a:xfrm>
              <a:off x="3521121" y="122831"/>
              <a:ext cx="5299075" cy="3282842"/>
              <a:chOff x="3521121" y="122831"/>
              <a:chExt cx="5299075" cy="3282842"/>
            </a:xfrm>
          </p:grpSpPr>
          <p:pic>
            <p:nvPicPr>
              <p:cNvPr id="4" name="Content Placeholder 12" descr="porimaper akok.jpe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521121" y="122831"/>
                <a:ext cx="5299075" cy="3282842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/>
            </p:nvSpPr>
            <p:spPr>
              <a:xfrm rot="1887528">
                <a:off x="3680326" y="2319462"/>
                <a:ext cx="878026" cy="508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স্কেল</a:t>
                </a:r>
                <a:endParaRPr lang="en-US" sz="32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4626574" y="210098"/>
                <a:ext cx="1959139" cy="508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বাটকারা </a:t>
                </a:r>
                <a:endParaRPr lang="en-US" sz="3200" dirty="0">
                  <a:solidFill>
                    <a:srgbClr val="FFFF00"/>
                  </a:solidFill>
                </a:endParaRPr>
              </a:p>
            </p:txBody>
          </p:sp>
        </p:grpSp>
        <p:pic>
          <p:nvPicPr>
            <p:cNvPr id="8" name="Content Placeholder 5" descr="dd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4305" y="899436"/>
              <a:ext cx="2425102" cy="24565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22651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012" y="12772"/>
            <a:ext cx="2169995" cy="68326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830" y="4217158"/>
            <a:ext cx="8789158" cy="2296013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স্থাপত্য ও ভাস্কর্যঃ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সিন্ধুবাসীরা চমৎকার স্থাপত্যশৈলীর নিদর্শন রেখে গেছেন। সেখানে দুই কক্ষ থেকে পঁচিশ কক্ষের বাড়ির সন্ধানও পাওয়া গেছে। মহেঞ্জোদারো স্থাপত্যে ৮০ ফুট জায়গা জুড়ে ‘বৃহৎ মিলনায়তন’ তৈরী হয়েছিল।</a:t>
            </a:r>
          </a:p>
          <a:p>
            <a:r>
              <a:rPr lang="bn-BD" sz="2800" b="1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ভাস্কর্যঃ</a:t>
            </a:r>
            <a:r>
              <a:rPr lang="bn-BD" sz="2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শিল্পে এ সভ্যতা পিছিয়ে নেই এ যুগে ১৩ টি ভাস্কর্য মূর্তি পাওয়া গেছে। চুনাপাথরের মূর্তির মাথা পাওয়া গেছে। মহেঞ্জোদারোতে নৃত্যরত নারীমূর্তিও পাওয়া গেছে। বিভিন্ন প্রকার  প্রায় ২৫০০ সিল পাওয়া গিয়েছিল এই সভ্যতায়। </a:t>
            </a:r>
            <a:endParaRPr lang="en-US" sz="3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783343" y="121954"/>
            <a:ext cx="5128645" cy="3577710"/>
            <a:chOff x="3783343" y="121954"/>
            <a:chExt cx="5128645" cy="252571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3343" y="121954"/>
              <a:ext cx="5128645" cy="2525711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3783343" y="1979790"/>
              <a:ext cx="2156346" cy="667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হল ঘর</a:t>
              </a:r>
              <a:endPara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32012" y="976445"/>
            <a:ext cx="3299974" cy="2960303"/>
            <a:chOff x="232012" y="976445"/>
            <a:chExt cx="3299974" cy="2960303"/>
          </a:xfrm>
        </p:grpSpPr>
        <p:grpSp>
          <p:nvGrpSpPr>
            <p:cNvPr id="8" name="Group 7"/>
            <p:cNvGrpSpPr/>
            <p:nvPr/>
          </p:nvGrpSpPr>
          <p:grpSpPr>
            <a:xfrm>
              <a:off x="232012" y="976445"/>
              <a:ext cx="3299974" cy="2960303"/>
              <a:chOff x="1695735" y="1420627"/>
              <a:chExt cx="7240764" cy="5042849"/>
            </a:xfrm>
          </p:grpSpPr>
          <p:pic>
            <p:nvPicPr>
              <p:cNvPr id="9" name="Picture 8" descr="b.jpe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695735" y="1420627"/>
                <a:ext cx="2944504" cy="1892896"/>
              </a:xfrm>
              <a:prstGeom prst="rect">
                <a:avLst/>
              </a:prstGeom>
            </p:spPr>
          </p:pic>
          <p:pic>
            <p:nvPicPr>
              <p:cNvPr id="10" name="Picture 9" descr="seal.jpe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430996" y="1420627"/>
                <a:ext cx="2505503" cy="2505503"/>
              </a:xfrm>
              <a:prstGeom prst="rect">
                <a:avLst/>
              </a:prstGeom>
            </p:spPr>
          </p:pic>
          <p:pic>
            <p:nvPicPr>
              <p:cNvPr id="11" name="Content Placeholder 5" descr="mudra.jpe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849842" y="4383778"/>
                <a:ext cx="2943367" cy="2079698"/>
              </a:xfrm>
              <a:prstGeom prst="rect">
                <a:avLst/>
              </a:prstGeom>
            </p:spPr>
          </p:pic>
          <p:pic>
            <p:nvPicPr>
              <p:cNvPr id="12" name="Picture 11" descr="Seal2.jpe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5255905" y="4209524"/>
                <a:ext cx="3562256" cy="1850082"/>
              </a:xfrm>
              <a:prstGeom prst="rect">
                <a:avLst/>
              </a:prstGeom>
            </p:spPr>
          </p:pic>
        </p:grpSp>
        <p:sp>
          <p:nvSpPr>
            <p:cNvPr id="13" name="Rectangle 12"/>
            <p:cNvSpPr/>
            <p:nvPr/>
          </p:nvSpPr>
          <p:spPr>
            <a:xfrm>
              <a:off x="1021562" y="2201133"/>
              <a:ext cx="1257614" cy="5087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32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সিল 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3223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432376" y="1383459"/>
            <a:ext cx="5595582" cy="535531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ছাত্র ছাত্রীরা ৪ জন করে জোড়ায় বসবে।   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1514582" y="2886322"/>
            <a:ext cx="6155140" cy="646986"/>
          </a:xfrm>
          <a:prstGeom prst="roundRect">
            <a:avLst/>
          </a:prstGeom>
          <a:solidFill>
            <a:srgbClr val="00B05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bn-BD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হরপ্পা নগরীর</a:t>
            </a:r>
            <a:r>
              <a:rPr kumimoji="0" lang="bn-BD" sz="4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২টি বৈশিষ্ট লিখ।  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514582" y="4163268"/>
            <a:ext cx="6851176" cy="646986"/>
          </a:xfrm>
          <a:prstGeom prst="roundRect">
            <a:avLst/>
          </a:prstGeom>
          <a:solidFill>
            <a:srgbClr val="00FFCC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মহেঞ্জোদারো </a:t>
            </a:r>
            <a:r>
              <a:rPr kumimoji="0" lang="bn-BD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নগরীর</a:t>
            </a:r>
            <a:r>
              <a:rPr kumimoji="0" lang="bn-BD" sz="4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২টি বৈশিষ্ট লিখ।  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514582" y="5158852"/>
            <a:ext cx="6851176" cy="565261"/>
          </a:xfrm>
          <a:prstGeom prst="roundRect">
            <a:avLst/>
          </a:prstGeom>
          <a:solidFill>
            <a:srgbClr val="FFC00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মহেঞ্জোদারো </a:t>
            </a:r>
            <a:r>
              <a:rPr kumimoji="0" lang="bn-BD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নগরীর</a:t>
            </a:r>
            <a:r>
              <a:rPr kumimoji="0" lang="bn-BD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পানি নিষ্কাশন ব্যবস্থা কেমন?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787112" y="104287"/>
            <a:ext cx="3323922" cy="683264"/>
          </a:xfrm>
          <a:prstGeom prst="rect">
            <a:avLst/>
          </a:prstGeom>
          <a:solidFill>
            <a:srgbClr val="00FFCC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জোড়ায় কাজ--- 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59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4776" y="259307"/>
            <a:ext cx="3138985" cy="904863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2228" y="4663990"/>
            <a:ext cx="8584442" cy="189703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উপরের দুইটি নগরের মধ্যে পাঁচটি মিল খোঁজে বের করে লিখ।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506245" y="1164169"/>
            <a:ext cx="1331284" cy="1069769"/>
          </a:xfrm>
          <a:prstGeom prst="ellipse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926842" y="1455191"/>
            <a:ext cx="3930553" cy="3026978"/>
            <a:chOff x="4926842" y="1455191"/>
            <a:chExt cx="3930553" cy="3026978"/>
          </a:xfrm>
        </p:grpSpPr>
        <p:pic>
          <p:nvPicPr>
            <p:cNvPr id="4" name="Picture 3" descr="Mohengodaro.jpe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26842" y="1455191"/>
              <a:ext cx="3930553" cy="302697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9" name="TextBox 8"/>
            <p:cNvSpPr txBox="1"/>
            <p:nvPr/>
          </p:nvSpPr>
          <p:spPr>
            <a:xfrm>
              <a:off x="5495895" y="1649653"/>
              <a:ext cx="883375" cy="743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6000" dirty="0">
                  <a:solidFill>
                    <a:srgbClr val="FFFF00"/>
                  </a:solidFill>
                </a:rPr>
                <a:t>২</a:t>
              </a:r>
              <a:endParaRPr lang="en-US" sz="60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2" name="Oval 11"/>
          <p:cNvSpPr/>
          <p:nvPr/>
        </p:nvSpPr>
        <p:spPr bwMode="auto">
          <a:xfrm>
            <a:off x="2657049" y="2951189"/>
            <a:ext cx="1331284" cy="1069769"/>
          </a:xfrm>
          <a:prstGeom prst="ellipse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86404" y="1296829"/>
            <a:ext cx="4071183" cy="3343701"/>
            <a:chOff x="177421" y="1269242"/>
            <a:chExt cx="4071183" cy="3343701"/>
          </a:xfrm>
        </p:grpSpPr>
        <p:pic>
          <p:nvPicPr>
            <p:cNvPr id="3" name="Picture 2" descr="ho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7421" y="1269242"/>
              <a:ext cx="4071183" cy="334370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3" name="TextBox 12"/>
            <p:cNvSpPr txBox="1"/>
            <p:nvPr/>
          </p:nvSpPr>
          <p:spPr>
            <a:xfrm>
              <a:off x="2115403" y="2882186"/>
              <a:ext cx="1240979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8000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  <a:endParaRPr lang="en-US" sz="8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4673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764274" y="1271055"/>
            <a:ext cx="5281684" cy="538020"/>
          </a:xfrm>
          <a:prstGeom prst="roundRect">
            <a:avLst/>
          </a:prstGeom>
          <a:solidFill>
            <a:srgbClr val="C0C0C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সিন্ধু সভ্যতা কে আবিষ্কার করেন?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764274" y="2251757"/>
            <a:ext cx="6318914" cy="562849"/>
          </a:xfrm>
          <a:prstGeom prst="roundRect">
            <a:avLst/>
          </a:prstGeom>
          <a:solidFill>
            <a:srgbClr val="C0C0C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সিন্ধু সভ্যতা কত সালে আবিষ্কৃত হয়? 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764274" y="3232459"/>
            <a:ext cx="7342496" cy="538020"/>
          </a:xfrm>
          <a:prstGeom prst="roundRect">
            <a:avLst/>
          </a:prstGeom>
          <a:solidFill>
            <a:srgbClr val="C0C0C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সিন্ধু সভ্যতা কোন নদকে কেন্দ্র করে গড়ে উঠেছে ?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4274" y="0"/>
            <a:ext cx="3043451" cy="877163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kumimoji="0" lang="en-US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764275" y="1271055"/>
            <a:ext cx="5281684" cy="538020"/>
          </a:xfrm>
          <a:prstGeom prst="roundRect">
            <a:avLst/>
          </a:prstGeom>
          <a:solidFill>
            <a:srgbClr val="00FFCC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জন মার্শাল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764274" y="2263874"/>
            <a:ext cx="6318914" cy="562849"/>
          </a:xfrm>
          <a:prstGeom prst="roundRect">
            <a:avLst/>
          </a:prstGeom>
          <a:solidFill>
            <a:srgbClr val="0099FF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১৯২২ সালে । 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764274" y="3232459"/>
            <a:ext cx="7342496" cy="538020"/>
          </a:xfrm>
          <a:prstGeom prst="roundRect">
            <a:avLst/>
          </a:prstGeom>
          <a:solidFill>
            <a:srgbClr val="FFC00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সিন্ধু নদকে।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206" y="4503761"/>
            <a:ext cx="7888406" cy="2480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সিন্ধু সভ্যতায় কয়টি ভাস্কর্য মূর্তি পাওয়া গিয়েছিল ?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( ক) ১৭ টি ( খ) ১৩ টি ( গ) ১৪ টি ( ঘ) ১৫ টি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181832" y="4817660"/>
            <a:ext cx="559559" cy="573205"/>
          </a:xfrm>
          <a:prstGeom prst="ellipse">
            <a:avLst/>
          </a:prstGeom>
          <a:solidFill>
            <a:srgbClr val="FF000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78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-0.66424 0.0199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212" y="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11" grpId="0" animBg="1"/>
      <p:bldP spid="12" grpId="0" animBg="1"/>
      <p:bldP spid="13" grpId="0" animBg="1"/>
      <p:bldP spid="10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603" y="3473515"/>
            <a:ext cx="8570794" cy="904863"/>
          </a:xfrm>
          <a:prstGeom prst="rect">
            <a:avLst/>
          </a:prstGeom>
          <a:solidFill>
            <a:srgbClr val="00FFCC"/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সিন্ধু সভতার নগর পরিকল্পনার সাথে বর্তমান নগর পরিকল্পনার কতটুকু মিল রয়েছে সে সম্পর্কে লিখে আনবে।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28299" y="0"/>
            <a:ext cx="5390865" cy="1828800"/>
            <a:chOff x="1228299" y="-206672"/>
            <a:chExt cx="5390865" cy="18288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8299" y="-206672"/>
              <a:ext cx="1828800" cy="18288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797790" y="218364"/>
              <a:ext cx="3821374" cy="978729"/>
            </a:xfrm>
            <a:prstGeom prst="rect">
              <a:avLst/>
            </a:prstGeom>
            <a:solidFill>
              <a:srgbClr val="00FFCC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 wrap="square" rtlCol="0">
              <a:spAutoFit/>
            </a:bodyPr>
            <a:lstStyle/>
            <a:p>
              <a:r>
                <a:rPr lang="bn-BD" sz="7200" dirty="0">
                  <a:latin typeface="NikoshBAN" panose="02000000000000000000" pitchFamily="2" charset="0"/>
                  <a:cs typeface="NikoshBAN" panose="02000000000000000000" pitchFamily="2" charset="0"/>
                </a:rPr>
                <a:t>বাড়ীর কাজ</a:t>
              </a:r>
              <a:endParaRPr lang="en-US" sz="7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3520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14400" y="609600"/>
            <a:ext cx="7467600" cy="5095875"/>
            <a:chOff x="914400" y="609600"/>
            <a:chExt cx="7467600" cy="5095875"/>
          </a:xfrm>
        </p:grpSpPr>
        <p:sp>
          <p:nvSpPr>
            <p:cNvPr id="2" name="TextBox 1"/>
            <p:cNvSpPr txBox="1"/>
            <p:nvPr/>
          </p:nvSpPr>
          <p:spPr>
            <a:xfrm>
              <a:off x="2514600" y="609600"/>
              <a:ext cx="3581400" cy="646331"/>
            </a:xfrm>
            <a:prstGeom prst="rect">
              <a:avLst/>
            </a:prstGeom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r>
                <a:rPr lang="en-US" sz="3600" dirty="0" err="1"/>
                <a:t>সবাইকে</a:t>
              </a:r>
              <a:r>
                <a:rPr lang="en-US" sz="3600" dirty="0"/>
                <a:t> </a:t>
              </a:r>
              <a:r>
                <a:rPr lang="en-US" sz="3600" dirty="0" err="1"/>
                <a:t>ধন্যবাদ</a:t>
              </a:r>
              <a:endParaRPr lang="en-US" sz="3600" dirty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0" y="1676400"/>
              <a:ext cx="7467600" cy="40290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7241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2575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82" y="76200"/>
            <a:ext cx="9144000" cy="6781800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294" tIns="32148" rIns="64294" bIns="32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/>
          </a:p>
        </p:txBody>
      </p:sp>
      <p:sp>
        <p:nvSpPr>
          <p:cNvPr id="3" name="TextBox 2"/>
          <p:cNvSpPr txBox="1"/>
          <p:nvPr/>
        </p:nvSpPr>
        <p:spPr>
          <a:xfrm>
            <a:off x="965229" y="242318"/>
            <a:ext cx="2587337" cy="438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5381" y="3643197"/>
            <a:ext cx="4971723" cy="1754326"/>
          </a:xfrm>
          <a:prstGeom prst="rect">
            <a:avLst/>
          </a:prstGeom>
          <a:solidFill>
            <a:srgbClr val="92D050"/>
          </a:solidFill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আবদুল মজিদ </a:t>
            </a:r>
            <a:r>
              <a:rPr lang="en-US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endParaRPr lang="bn-IN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en-US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ঈদগাহ্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‌ </a:t>
            </a:r>
            <a:r>
              <a:rPr lang="en-US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bn-IN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উচ্চ বিদ্যালয়</a:t>
            </a:r>
          </a:p>
          <a:p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ঈদগাঁও,কক্‌সবাজার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IN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৮৭২১১২২১১</a:t>
            </a:r>
            <a:endParaRPr lang="bn-IN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ইমেইল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NikoshBAN" panose="02000000000000000000" pitchFamily="2" charset="0"/>
              </a:rPr>
              <a:t>abdulmajid201973@gmail.com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9137" y="982476"/>
            <a:ext cx="3069733" cy="195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8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বিশ্বসভ্যতা</a:t>
            </a:r>
            <a:endParaRPr lang="en-US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bn-BD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bn-IN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২য় ( </a:t>
            </a:r>
            <a:r>
              <a:rPr lang="en-US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সিন্</a:t>
            </a:r>
            <a:r>
              <a:rPr lang="bn-BD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ধু</a:t>
            </a:r>
            <a:r>
              <a:rPr lang="en-US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সভ্যতা</a:t>
            </a:r>
            <a:r>
              <a:rPr lang="en-US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  <a:endParaRPr lang="bn-IN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bn-BD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০৯/০৪/২০২০</a:t>
            </a:r>
            <a:r>
              <a:rPr lang="bn-BD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ইং।</a:t>
            </a:r>
            <a:r>
              <a:rPr lang="bn-IN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2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268" y="1170374"/>
            <a:ext cx="2620200" cy="45793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384" y="1054767"/>
            <a:ext cx="2005028" cy="22141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548" y="3292493"/>
            <a:ext cx="2548991" cy="2644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914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2977" y="3516449"/>
            <a:ext cx="3664425" cy="1080873"/>
          </a:xfrm>
          <a:prstGeom prst="rect">
            <a:avLst/>
          </a:prstGeom>
          <a:solidFill>
            <a:srgbClr val="00FFCC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যাচাই-----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4349" y="5174818"/>
            <a:ext cx="8624820" cy="437043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সিন্ধু নদের তীরে কোন সভ্যতার সন্ধান মিলেছে-----?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4348" y="5151545"/>
            <a:ext cx="8624821" cy="437043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bn-BD" sz="2800" dirty="0">
                <a:latin typeface="NikoshBAN" panose="02000000000000000000"/>
                <a:cs typeface="NikoshBAN" panose="02000000000000000000" pitchFamily="2" charset="0"/>
              </a:rPr>
              <a:t>সিন্ধু সভ্যতার</a:t>
            </a:r>
            <a:endParaRPr lang="en-US" sz="2800" dirty="0">
              <a:latin typeface="NikoshBAN" panose="0200000000000000000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5062" y="96108"/>
            <a:ext cx="8774107" cy="3179928"/>
            <a:chOff x="75062" y="123404"/>
            <a:chExt cx="8774107" cy="3179928"/>
          </a:xfrm>
        </p:grpSpPr>
        <p:pic>
          <p:nvPicPr>
            <p:cNvPr id="5" name="Content Placeholder 4" descr="hoppa.jpe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062" y="123404"/>
              <a:ext cx="4019265" cy="3179928"/>
            </a:xfrm>
            <a:prstGeom prst="rect">
              <a:avLst/>
            </a:prstGeom>
          </p:spPr>
        </p:pic>
        <p:pic>
          <p:nvPicPr>
            <p:cNvPr id="6" name="Content Placeholder 4" descr="Mohengodaro.jpe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35522" y="146677"/>
              <a:ext cx="4413647" cy="3133382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19179" y="1411111"/>
              <a:ext cx="2620370" cy="563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হরপ্পা</a:t>
              </a:r>
              <a:endParaRPr lang="en-US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09230" y="496256"/>
              <a:ext cx="2620370" cy="5109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মহেঞ্জোদারো</a:t>
              </a:r>
              <a:endParaRPr lang="en-US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3574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5093" y="518615"/>
            <a:ext cx="3848668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আজকের পাঠ------</a:t>
            </a:r>
            <a:endParaRPr lang="en-US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1208111" y="1491189"/>
            <a:ext cx="7335388" cy="4217063"/>
            <a:chOff x="1208111" y="1491189"/>
            <a:chExt cx="7335388" cy="4217063"/>
          </a:xfrm>
        </p:grpSpPr>
        <p:sp>
          <p:nvSpPr>
            <p:cNvPr id="3" name="TextBox 2"/>
            <p:cNvSpPr txBox="1"/>
            <p:nvPr/>
          </p:nvSpPr>
          <p:spPr>
            <a:xfrm>
              <a:off x="1208111" y="1491189"/>
              <a:ext cx="7335388" cy="955646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6600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সিন্ধু সভ্যতা</a:t>
              </a:r>
              <a:endParaRPr lang="en-US" sz="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4" name="Picture 3" descr="sindu.jpe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08111" y="2446835"/>
              <a:ext cx="7335388" cy="32614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016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 bwMode="auto">
          <a:xfrm>
            <a:off x="2367886" y="477671"/>
            <a:ext cx="3166280" cy="1061302"/>
          </a:xfrm>
          <a:prstGeom prst="horizontalScroll">
            <a:avLst/>
          </a:prstGeom>
          <a:solidFill>
            <a:srgbClr val="00B05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kumimoji="0" lang="en-US" sz="54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0627" y="2415654"/>
            <a:ext cx="8393373" cy="238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সিন্ধু সভ্যতা আবিস্কা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ভৌগোলিক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বর্ণনা করতে পারবে।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সিন্ধু সভ্যতার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সিন্ধু সভ্যতার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65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7224" y="113935"/>
            <a:ext cx="1856096" cy="58477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98" y="3067719"/>
            <a:ext cx="8679976" cy="358867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পটভূমিঃ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সিন্ধু নদের অববাহিকায় গড়ে উঠেছিল বলে এ সভ্যতার নাম হয় সিন্ধু সভ্যতা। এ সভ্যতার আবিস্কার কাহিনী খুবই চমৎকার।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পাকিস্থানের সিন্ধু প্রদেশের লারকানা জেলার মহেঞ্জোদারো শহরে উঁচু উঁচু মাটির ঢিবি ছিল।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স্থানীয়রা বলত মরা মানুষের ঢিবি ।বাঙালী প্রত্নতত্ত্ববিদ </a:t>
            </a:r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রাখালদাস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বন্দোপধ্যায়ের নেতৃত্বে পুরাতত্ত্ব বিভাগের লোকেরা ঐ স্থানে বৌদ্ধস্তুপের ধ্বংসাবশেষ আছে ভেবে মাটি খুঁড়তে থাক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অপ্রত্যাশিত ভাবে বেরিয়ে আসে তাম্রযুগের নিদর্শন।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১৯২২-২৩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খ্রীঃ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দয়ারাম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সাহানীর</a:t>
            </a:r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প্রচেষ্টায়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পাঞ্জাবের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মন্টোগোমারি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হরপ্পা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স্থানেও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সভ্যতার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আবিস্কৃত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 মার্শালের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নেতৃত্বে পুরাতত্ত্ব বিভাগ অনুসন্ধান চালিয়ে আরো বহু নিদর্শনের মধ্য দিয়ে এ সভ্যতা আবিস্কৃত হয়।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8585" y="113935"/>
            <a:ext cx="8749089" cy="2816192"/>
            <a:chOff x="98585" y="113935"/>
            <a:chExt cx="8743564" cy="2934269"/>
          </a:xfrm>
        </p:grpSpPr>
        <p:grpSp>
          <p:nvGrpSpPr>
            <p:cNvPr id="15" name="Group 14"/>
            <p:cNvGrpSpPr/>
            <p:nvPr/>
          </p:nvGrpSpPr>
          <p:grpSpPr>
            <a:xfrm>
              <a:off x="5323774" y="113935"/>
              <a:ext cx="3518375" cy="2824825"/>
              <a:chOff x="5323774" y="113935"/>
              <a:chExt cx="3518375" cy="2824825"/>
            </a:xfrm>
          </p:grpSpPr>
          <p:pic>
            <p:nvPicPr>
              <p:cNvPr id="8" name="Content Placeholder 6" descr="Bromoputro.jpe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383455" y="113935"/>
                <a:ext cx="3458694" cy="2824825"/>
              </a:xfrm>
              <a:prstGeom prst="rect">
                <a:avLst/>
              </a:prstGeom>
            </p:spPr>
          </p:pic>
          <p:sp>
            <p:nvSpPr>
              <p:cNvPr id="9" name="Rounded Rectangle 8"/>
              <p:cNvSpPr/>
              <p:nvPr/>
            </p:nvSpPr>
            <p:spPr bwMode="auto">
              <a:xfrm>
                <a:off x="5323774" y="1227129"/>
                <a:ext cx="2069822" cy="1099292"/>
              </a:xfrm>
              <a:prstGeom prst="roundRect">
                <a:avLst>
                  <a:gd name="adj" fmla="val 50000"/>
                </a:avLst>
              </a:prstGeom>
              <a:noFill/>
              <a:ln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600" dirty="0" err="1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সিন্ধু</a:t>
                </a:r>
                <a:r>
                  <a:rPr lang="bn-BD" sz="3600" dirty="0">
                    <a:solidFill>
                      <a:srgbClr val="FFFF00"/>
                    </a:solidFill>
                    <a:latin typeface="NikoshBAN" pitchFamily="2" charset="0"/>
                    <a:cs typeface="NikoshBAN" pitchFamily="2" charset="0"/>
                  </a:rPr>
                  <a:t> নদ  </a:t>
                </a:r>
                <a:endParaRPr lang="en-US" sz="3600" dirty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98585" y="113935"/>
              <a:ext cx="2965924" cy="2934269"/>
              <a:chOff x="98585" y="113935"/>
              <a:chExt cx="2965924" cy="2934269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70732" y="113935"/>
                <a:ext cx="2893777" cy="293426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" name="TextBox 12"/>
              <p:cNvSpPr txBox="1"/>
              <p:nvPr/>
            </p:nvSpPr>
            <p:spPr>
              <a:xfrm rot="19154706">
                <a:off x="98585" y="414259"/>
                <a:ext cx="1804624" cy="458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জন মার্শাল</a:t>
                </a:r>
                <a:endParaRPr lang="en-US" sz="2800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0468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1881" y="136478"/>
            <a:ext cx="2197290" cy="68326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949" y="3355361"/>
            <a:ext cx="8857397" cy="220983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ভৌগোলিক</a:t>
            </a:r>
            <a:r>
              <a:rPr lang="en-US" sz="32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অবস্থানঃ</a:t>
            </a:r>
            <a:r>
              <a:rPr lang="en-US" sz="32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মহেঞ্জোদারো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হরপ্পাতে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সভ্যতার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আবিস্কৃর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সত্ত্বেও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সভ্যতা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সিন্ধু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অববাহিকা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সীমাবদ্ধ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পাকিস্থানের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পাঞ্জাব,সিন্ধু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প্রদেশ,ভারতের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পাঞ্জাব,রাজস্থান,গুজরাটের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অংশে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সভ্যতার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ঐতিহাসিকরা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করেন,পাঞ্জাব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সাগর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বিস্তীর্ণ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ভৌগোলিক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এলাকা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জুড়ে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সিন্ধু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সভ্যতা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উঠেছিল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502" y="150125"/>
            <a:ext cx="3220870" cy="298886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272955" y="1415261"/>
            <a:ext cx="4844956" cy="458587"/>
            <a:chOff x="655093" y="1226690"/>
            <a:chExt cx="4844956" cy="458587"/>
          </a:xfrm>
        </p:grpSpPr>
        <p:sp>
          <p:nvSpPr>
            <p:cNvPr id="7" name="TextBox 6"/>
            <p:cNvSpPr txBox="1"/>
            <p:nvPr/>
          </p:nvSpPr>
          <p:spPr>
            <a:xfrm>
              <a:off x="655093" y="1226690"/>
              <a:ext cx="3903259" cy="4585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সিন্ধু সিভ্যতার ভৌগোলিক অবস্থান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Right Arrow 7"/>
            <p:cNvSpPr/>
            <p:nvPr/>
          </p:nvSpPr>
          <p:spPr bwMode="auto">
            <a:xfrm>
              <a:off x="4435523" y="1293014"/>
              <a:ext cx="1064526" cy="218364"/>
            </a:xfrm>
            <a:prstGeom prst="rightArrow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759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476" y="2524837"/>
            <a:ext cx="9007524" cy="25760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32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অবস্থাঃ</a:t>
            </a:r>
            <a:r>
              <a:rPr lang="en-US" sz="28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সিন্ধু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সভ্যতায়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মন্দির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মঠের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সুস্পষ্ট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ধর্মবিশ্বাস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ছিল,সে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সন্দেহ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স্থানে অসংখ্য পোড়ামাটির নারীমূর্তি পাওয়া গেছে।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দেবীমূর্তীর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সিন্ধুবাসীর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মাতৃপূজা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জনপ্রিয়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দেব-দেবী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বৃক্ষ,পাথর,সাপ,এবং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পশু-পাখির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উপাসনাও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পরলোকে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মৃতের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জিনিসপত্র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অলঙ্কার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01753" y="191070"/>
            <a:ext cx="2224587" cy="683264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0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17" y="150125"/>
            <a:ext cx="2565780" cy="683264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711" y="3548418"/>
            <a:ext cx="8966579" cy="30962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সিন্ধু সভ্যতার অবদান----</a:t>
            </a:r>
          </a:p>
          <a:p>
            <a:r>
              <a:rPr lang="bn-BD" sz="32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নগর পরিকল্পনাঃ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সিন্ধু সভ্যতার শহর গুলোর মধ্যে হরপ্পা ও মহেঞ্জোদারো সবচেয়ে বড় শহর। ঘরবাড়ি সবই পোড়ামাটি বা রোদে পোড়ানো ইট দিয়ে তৈরী।সিন্ধুসভ্যতার লোকেরা উন্নত নগরকেন্দ্রিক জীবন যাপনে অভ্যস্ত ছিল। হরপ্পা ও মহেঞ্জোদারো একই পরিকল্পনা মোতাবেক ছিল।নগরীর ভেতর দিয়ে গেছে পাকা রাস্তা।প্রত্যেক বাড়িতে খোলা জায়গা,কূপ ও স্নানাগার ছিল। পয়ঃনিস্কাশনের জন্য ছোট নর্দমাগোলোকে বড় নর্দমার সাথে যুক্ত করা হতো। রাস্তাগোলো ছিল পরিস্কার-পরিচ্ছন্ন।পথের ধারে ছিল সারিবদ্ধ ল্যাম্পপোষ্ট।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804012" y="150125"/>
            <a:ext cx="3978323" cy="3152096"/>
            <a:chOff x="3565150" y="150125"/>
            <a:chExt cx="5217185" cy="3152096"/>
          </a:xfrm>
        </p:grpSpPr>
        <p:pic>
          <p:nvPicPr>
            <p:cNvPr id="4" name="Content Placeholder 6" descr="Nogor.jpe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65150" y="150125"/>
              <a:ext cx="5217185" cy="2695433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3565150" y="2845558"/>
              <a:ext cx="5217184" cy="456663"/>
            </a:xfrm>
            <a:prstGeom prst="rect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bn-BD" sz="2800" u="sng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উন্নত নগর পরিকল্পনা </a:t>
              </a:r>
              <a:endParaRPr lang="en-US" sz="2800" dirty="0">
                <a:solidFill>
                  <a:srgbClr val="FFFF00"/>
                </a:solidFill>
              </a:endParaRPr>
            </a:p>
          </p:txBody>
        </p:sp>
      </p:grpSp>
      <p:sp>
        <p:nvSpPr>
          <p:cNvPr id="7" name="Content Placeholder 3"/>
          <p:cNvSpPr txBox="1">
            <a:spLocks/>
          </p:cNvSpPr>
          <p:nvPr/>
        </p:nvSpPr>
        <p:spPr>
          <a:xfrm>
            <a:off x="88711" y="1252782"/>
            <a:ext cx="4510585" cy="204943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numCol="1">
            <a:noAutofit/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200" i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 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নগরীর ভিতর দিয়ে চলে গেছে পাকা রাস্তা ।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 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 রাস্তা ছিল ৩৫ ফুট প্রশস্ত । 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 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বিশুদ্ধ পানির জন্য ছিল কূপ, ময়লা পানি নিষ্কাশনের জন্য ছিল ড্রেন ।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44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Classroom expectations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749</TotalTime>
  <Words>742</Words>
  <Application>Microsoft Office PowerPoint</Application>
  <PresentationFormat>On-screen Show (4:3)</PresentationFormat>
  <Paragraphs>72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NikoshBAN</vt:lpstr>
      <vt:lpstr>Tahoma</vt:lpstr>
      <vt:lpstr>Wingdings</vt:lpstr>
      <vt:lpstr>Classroom expectations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</dc:title>
  <dc:creator>PALASHIHATA COLLEGE</dc:creator>
  <cp:lastModifiedBy>DELL</cp:lastModifiedBy>
  <cp:revision>99</cp:revision>
  <dcterms:created xsi:type="dcterms:W3CDTF">2013-06-26T12:04:54Z</dcterms:created>
  <dcterms:modified xsi:type="dcterms:W3CDTF">2020-04-13T06:14:01Z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