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9" r:id="rId3"/>
    <p:sldId id="278" r:id="rId4"/>
    <p:sldId id="260" r:id="rId5"/>
    <p:sldId id="261" r:id="rId6"/>
    <p:sldId id="283" r:id="rId7"/>
    <p:sldId id="281" r:id="rId8"/>
    <p:sldId id="280" r:id="rId9"/>
    <p:sldId id="262" r:id="rId10"/>
    <p:sldId id="263" r:id="rId11"/>
    <p:sldId id="264" r:id="rId12"/>
    <p:sldId id="265" r:id="rId13"/>
    <p:sldId id="266" r:id="rId14"/>
    <p:sldId id="274" r:id="rId15"/>
    <p:sldId id="275" r:id="rId16"/>
    <p:sldId id="276" r:id="rId17"/>
    <p:sldId id="28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CFDDB26-353E-487C-8EFA-A73B2A8E53C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749AD-BF5B-464D-A167-988D0AE8C29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FDDB26-353E-487C-8EFA-A73B2A8E53C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749AD-BF5B-464D-A167-988D0AE8C29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FDDB26-353E-487C-8EFA-A73B2A8E53C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749AD-BF5B-464D-A167-988D0AE8C29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FDDB26-353E-487C-8EFA-A73B2A8E53C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749AD-BF5B-464D-A167-988D0AE8C29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FDDB26-353E-487C-8EFA-A73B2A8E53C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749AD-BF5B-464D-A167-988D0AE8C29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CFDDB26-353E-487C-8EFA-A73B2A8E53C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E749AD-BF5B-464D-A167-988D0AE8C29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FDDB26-353E-487C-8EFA-A73B2A8E53C9}" type="datetimeFigureOut">
              <a:rPr lang="en-US" smtClean="0"/>
              <a:pPr/>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E749AD-BF5B-464D-A167-988D0AE8C29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FDDB26-353E-487C-8EFA-A73B2A8E53C9}" type="datetimeFigureOut">
              <a:rPr lang="en-US" smtClean="0"/>
              <a:pPr/>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E749AD-BF5B-464D-A167-988D0AE8C29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FDDB26-353E-487C-8EFA-A73B2A8E53C9}" type="datetimeFigureOut">
              <a:rPr lang="en-US" smtClean="0"/>
              <a:pPr/>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E749AD-BF5B-464D-A167-988D0AE8C29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FDDB26-353E-487C-8EFA-A73B2A8E53C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E749AD-BF5B-464D-A167-988D0AE8C29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FDDB26-353E-487C-8EFA-A73B2A8E53C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E749AD-BF5B-464D-A167-988D0AE8C29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FDDB26-353E-487C-8EFA-A73B2A8E53C9}" type="datetimeFigureOut">
              <a:rPr lang="en-US" smtClean="0"/>
              <a:pPr/>
              <a:t>4/13/2020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E749AD-BF5B-464D-A167-988D0AE8C29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slow">
    <p:pull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9900" y="2755473"/>
            <a:ext cx="8686800" cy="4216539"/>
          </a:xfrm>
          <a:prstGeom prst="rect">
            <a:avLst/>
          </a:prstGeom>
          <a:noFill/>
          <a:ln w="57150">
            <a:solidFill>
              <a:srgbClr val="C00000"/>
            </a:solidFill>
          </a:ln>
        </p:spPr>
        <p:txBody>
          <a:bodyPr wrap="square" rtlCol="0">
            <a:spAutoFit/>
          </a:bodyPr>
          <a:lstStyle/>
          <a:p>
            <a:pPr algn="just"/>
            <a:r>
              <a:rPr lang="en-US" sz="2800" u="sng" dirty="0" err="1">
                <a:solidFill>
                  <a:srgbClr val="FF0000"/>
                </a:solidFill>
                <a:latin typeface="NikoshBAN" panose="02000000000000000000" pitchFamily="2" charset="0"/>
                <a:ea typeface="Verdana" pitchFamily="34" charset="0"/>
                <a:cs typeface="NikoshBAN" panose="02000000000000000000" pitchFamily="2" charset="0"/>
              </a:rPr>
              <a:t>স্থাপত্য,ভাস্কর্য</a:t>
            </a:r>
            <a:r>
              <a:rPr lang="en-US" sz="2800" u="sng" dirty="0">
                <a:solidFill>
                  <a:srgbClr val="FF0000"/>
                </a:solidFill>
                <a:latin typeface="NikoshBAN" panose="02000000000000000000" pitchFamily="2" charset="0"/>
                <a:ea typeface="Verdana" pitchFamily="34" charset="0"/>
                <a:cs typeface="NikoshBAN" panose="02000000000000000000" pitchFamily="2" charset="0"/>
              </a:rPr>
              <a:t> ও </a:t>
            </a:r>
            <a:r>
              <a:rPr lang="en-US" sz="2800" u="sng" dirty="0" err="1">
                <a:solidFill>
                  <a:srgbClr val="FF0000"/>
                </a:solidFill>
                <a:latin typeface="NikoshBAN" panose="02000000000000000000" pitchFamily="2" charset="0"/>
                <a:ea typeface="Verdana" pitchFamily="34" charset="0"/>
                <a:cs typeface="NikoshBAN" panose="02000000000000000000" pitchFamily="2" charset="0"/>
              </a:rPr>
              <a:t>বিজ্ঞানঃ</a:t>
            </a:r>
            <a:r>
              <a:rPr lang="en-US" sz="2800" u="sng" dirty="0">
                <a:solidFill>
                  <a:srgbClr val="FF0000"/>
                </a:solidFill>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রোমান</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স্থাপত্যের</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মধ্যে</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সম্রাট</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হার্ডয়ানের</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তৈরি</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ধর্মমন্দির</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প্যানথিয়ন</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রোমানদের</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স্থাপত্যের</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এক</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অসাধারণ</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নিদর্শন</a:t>
            </a:r>
            <a:r>
              <a:rPr lang="en-US" sz="2400" dirty="0">
                <a:latin typeface="NikoshBAN" panose="02000000000000000000" pitchFamily="2" charset="0"/>
                <a:ea typeface="Verdana" pitchFamily="34" charset="0"/>
                <a:cs typeface="NikoshBAN" panose="02000000000000000000" pitchFamily="2" charset="0"/>
              </a:rPr>
              <a:t>। ৮০ </a:t>
            </a:r>
            <a:r>
              <a:rPr lang="en-US" sz="2400" dirty="0" err="1">
                <a:latin typeface="NikoshBAN" panose="02000000000000000000" pitchFamily="2" charset="0"/>
                <a:ea typeface="Verdana" pitchFamily="34" charset="0"/>
                <a:cs typeface="NikoshBAN" panose="02000000000000000000" pitchFamily="2" charset="0"/>
              </a:rPr>
              <a:t>খ্রিস্টাব্দে</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রোমান</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সম্রাট</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টিটাস</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কর্তৃক</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নির্মিত</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কলোসিয়াম</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নাট্যশালা</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নির্মিত</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হয়</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যেখানে</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একসঙ্গে</a:t>
            </a:r>
            <a:r>
              <a:rPr lang="en-US" sz="2400" dirty="0">
                <a:latin typeface="NikoshBAN" panose="02000000000000000000" pitchFamily="2" charset="0"/>
                <a:ea typeface="Verdana" pitchFamily="34" charset="0"/>
                <a:cs typeface="NikoshBAN" panose="02000000000000000000" pitchFamily="2" charset="0"/>
              </a:rPr>
              <a:t> ৫৬০০ </a:t>
            </a:r>
            <a:r>
              <a:rPr lang="en-US" sz="2400" dirty="0" err="1">
                <a:latin typeface="NikoshBAN" panose="02000000000000000000" pitchFamily="2" charset="0"/>
                <a:ea typeface="Verdana" pitchFamily="34" charset="0"/>
                <a:cs typeface="NikoshBAN" panose="02000000000000000000" pitchFamily="2" charset="0"/>
              </a:rPr>
              <a:t>দর্শক</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বসতে</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পারতো</a:t>
            </a:r>
            <a:r>
              <a:rPr lang="en-US" sz="2400" dirty="0">
                <a:latin typeface="NikoshBAN" panose="02000000000000000000" pitchFamily="2" charset="0"/>
                <a:ea typeface="Verdana" pitchFamily="34" charset="0"/>
                <a:cs typeface="NikoshBAN" panose="02000000000000000000" pitchFamily="2" charset="0"/>
              </a:rPr>
              <a:t>।</a:t>
            </a:r>
          </a:p>
          <a:p>
            <a:pPr algn="just"/>
            <a:endParaRPr lang="en-US" sz="2400" dirty="0">
              <a:latin typeface="NikoshBAN" panose="02000000000000000000" pitchFamily="2" charset="0"/>
              <a:ea typeface="Verdana" pitchFamily="34" charset="0"/>
              <a:cs typeface="NikoshBAN" panose="02000000000000000000" pitchFamily="2" charset="0"/>
            </a:endParaRPr>
          </a:p>
          <a:p>
            <a:pPr algn="just"/>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স্থাপত্যকলার</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পাশাপাশি</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রোমান</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ভাস্কর্যেরও</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উৎকর্ষ</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সাধিত</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হয়েছিল</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রোমান</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ভাস্করগণ</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দেব-দেবী,সম্রাট</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দৈত্য,পুরানের</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বিভিন্ন</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চরিত্রের</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মূর্তি</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তৈরি</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করতেনমার্বেল</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পাথরের</a:t>
            </a:r>
            <a:r>
              <a:rPr lang="en-US" sz="2400" dirty="0">
                <a:latin typeface="NikoshBAN" panose="02000000000000000000" pitchFamily="2" charset="0"/>
                <a:ea typeface="Verdana" pitchFamily="34" charset="0"/>
                <a:cs typeface="NikoshBAN" panose="02000000000000000000" pitchFamily="2" charset="0"/>
              </a:rPr>
              <a:t>। </a:t>
            </a:r>
          </a:p>
          <a:p>
            <a:pPr algn="just"/>
            <a:endParaRPr lang="en-US" sz="2400" dirty="0">
              <a:latin typeface="NikoshBAN" panose="02000000000000000000" pitchFamily="2" charset="0"/>
              <a:ea typeface="Verdana" pitchFamily="34" charset="0"/>
              <a:cs typeface="NikoshBAN" panose="02000000000000000000" pitchFamily="2" charset="0"/>
            </a:endParaRPr>
          </a:p>
          <a:p>
            <a:pPr algn="just"/>
            <a:r>
              <a:rPr lang="en-US" sz="2400" dirty="0" err="1">
                <a:latin typeface="NikoshBAN" panose="02000000000000000000" pitchFamily="2" charset="0"/>
                <a:ea typeface="Verdana" pitchFamily="34" charset="0"/>
                <a:cs typeface="NikoshBAN" panose="02000000000000000000" pitchFamily="2" charset="0"/>
              </a:rPr>
              <a:t>প্লিনি</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বিজ্ঞান</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সম্পর্কে</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বিশ্বকোষ</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প্রণয়ন</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করেন</a:t>
            </a:r>
            <a:r>
              <a:rPr lang="en-US" sz="2400" dirty="0">
                <a:latin typeface="NikoshBAN" panose="02000000000000000000" pitchFamily="2" charset="0"/>
                <a:ea typeface="Verdana" pitchFamily="34" charset="0"/>
                <a:cs typeface="NikoshBAN" panose="02000000000000000000" pitchFamily="2" charset="0"/>
              </a:rPr>
              <a:t>। এ</a:t>
            </a:r>
            <a:r>
              <a:rPr lang="bn-BD" sz="2400" dirty="0">
                <a:latin typeface="NikoshBAN" panose="02000000000000000000" pitchFamily="2" charset="0"/>
                <a:ea typeface="Verdana" pitchFamily="34" charset="0"/>
                <a:cs typeface="NikoshBAN" panose="02000000000000000000" pitchFamily="2" charset="0"/>
              </a:rPr>
              <a:t>তে</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প্রায়</a:t>
            </a:r>
            <a:r>
              <a:rPr lang="en-US" sz="2400" dirty="0">
                <a:latin typeface="NikoshBAN" panose="02000000000000000000" pitchFamily="2" charset="0"/>
                <a:ea typeface="Verdana" pitchFamily="34" charset="0"/>
                <a:cs typeface="NikoshBAN" panose="02000000000000000000" pitchFamily="2" charset="0"/>
              </a:rPr>
              <a:t> ২৫০০ </a:t>
            </a:r>
            <a:r>
              <a:rPr lang="en-US" sz="2400" dirty="0" err="1">
                <a:latin typeface="NikoshBAN" panose="02000000000000000000" pitchFamily="2" charset="0"/>
                <a:ea typeface="Verdana" pitchFamily="34" charset="0"/>
                <a:cs typeface="NikoshBAN" panose="02000000000000000000" pitchFamily="2" charset="0"/>
              </a:rPr>
              <a:t>বিজ্ঞানীর</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গবেষণাকর্ম</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স্থান</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পেয়েছ</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চিকিৎসা</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বিজ্ঞানে</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রোম</a:t>
            </a:r>
            <a:r>
              <a:rPr lang="bn-BD" sz="2400" dirty="0">
                <a:latin typeface="NikoshBAN" panose="02000000000000000000" pitchFamily="2" charset="0"/>
                <a:ea typeface="Verdana" pitchFamily="34" charset="0"/>
                <a:cs typeface="NikoshBAN" panose="02000000000000000000" pitchFamily="2" charset="0"/>
              </a:rPr>
              <a:t>া</a:t>
            </a:r>
            <a:r>
              <a:rPr lang="en-US" sz="2400" dirty="0" err="1">
                <a:latin typeface="NikoshBAN" panose="02000000000000000000" pitchFamily="2" charset="0"/>
                <a:ea typeface="Verdana" pitchFamily="34" charset="0"/>
                <a:cs typeface="NikoshBAN" panose="02000000000000000000" pitchFamily="2" charset="0"/>
              </a:rPr>
              <a:t>নদের</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অবদান</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ছিল</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বিজ্ঞানী</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সেলসাস</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চিকিৎসা</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বিজ্ঞানের</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উপর</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বই</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লেখেন</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চিকিৎসাশাস্ত্রে</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গ্যালেন</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রুফাসে</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অসামান্য</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অবদান</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রেখেছেন</a:t>
            </a:r>
            <a:r>
              <a:rPr lang="en-US" sz="2400" dirty="0">
                <a:latin typeface="NikoshBAN" panose="02000000000000000000" pitchFamily="2" charset="0"/>
                <a:ea typeface="Verdana" pitchFamily="34" charset="0"/>
                <a:cs typeface="NikoshBAN" panose="02000000000000000000" pitchFamily="2" charset="0"/>
              </a:rPr>
              <a:t>। </a:t>
            </a:r>
          </a:p>
        </p:txBody>
      </p:sp>
      <p:grpSp>
        <p:nvGrpSpPr>
          <p:cNvPr id="4" name="Group 3"/>
          <p:cNvGrpSpPr/>
          <p:nvPr/>
        </p:nvGrpSpPr>
        <p:grpSpPr>
          <a:xfrm>
            <a:off x="837948" y="76200"/>
            <a:ext cx="7468103" cy="2564357"/>
            <a:chOff x="837948" y="76200"/>
            <a:chExt cx="7468103" cy="2564357"/>
          </a:xfrm>
        </p:grpSpPr>
        <p:sp>
          <p:nvSpPr>
            <p:cNvPr id="2" name="TextBox 1"/>
            <p:cNvSpPr txBox="1"/>
            <p:nvPr/>
          </p:nvSpPr>
          <p:spPr>
            <a:xfrm>
              <a:off x="3560800" y="154390"/>
              <a:ext cx="1905000" cy="646331"/>
            </a:xfrm>
            <a:prstGeom prst="rect">
              <a:avLst/>
            </a:prstGeom>
            <a:noFill/>
            <a:ln>
              <a:noFill/>
            </a:ln>
          </p:spPr>
          <p:txBody>
            <a:bodyPr wrap="square" rtlCol="0">
              <a:spAutoFit/>
            </a:bodyPr>
            <a:lstStyle/>
            <a:p>
              <a:r>
                <a:rPr lang="en-US" sz="3600" dirty="0" err="1">
                  <a:latin typeface="NikoshBAN" panose="02000000000000000000" pitchFamily="2" charset="0"/>
                  <a:ea typeface="Verdana" pitchFamily="34" charset="0"/>
                  <a:cs typeface="NikoshBAN" panose="02000000000000000000" pitchFamily="2" charset="0"/>
                </a:rPr>
                <a:t>আলোচনা</a:t>
              </a:r>
              <a:endParaRPr lang="en-US" sz="3600" dirty="0">
                <a:latin typeface="NikoshBAN" panose="02000000000000000000" pitchFamily="2" charset="0"/>
                <a:ea typeface="Verdana" pitchFamily="34" charset="0"/>
                <a:cs typeface="NikoshBAN" panose="02000000000000000000" pitchFamily="2" charset="0"/>
              </a:endParaRPr>
            </a:p>
          </p:txBody>
        </p:sp>
        <p:pic>
          <p:nvPicPr>
            <p:cNvPr id="22" name="Picture 21" descr="কলোসিয়াম নাট্যশালা.jpg"/>
            <p:cNvPicPr>
              <a:picLocks noChangeAspect="1"/>
            </p:cNvPicPr>
            <p:nvPr/>
          </p:nvPicPr>
          <p:blipFill>
            <a:blip r:embed="rId2" cstate="print"/>
            <a:stretch>
              <a:fillRect/>
            </a:stretch>
          </p:blipFill>
          <p:spPr>
            <a:xfrm>
              <a:off x="837948" y="106907"/>
              <a:ext cx="2516963" cy="2533650"/>
            </a:xfrm>
            <a:prstGeom prst="rect">
              <a:avLst/>
            </a:prstGeom>
          </p:spPr>
        </p:pic>
        <p:pic>
          <p:nvPicPr>
            <p:cNvPr id="23" name="Picture 22" descr="রোমান স্থাপত্য.jpg"/>
            <p:cNvPicPr>
              <a:picLocks noChangeAspect="1"/>
            </p:cNvPicPr>
            <p:nvPr/>
          </p:nvPicPr>
          <p:blipFill>
            <a:blip r:embed="rId3" cstate="print"/>
            <a:stretch>
              <a:fillRect/>
            </a:stretch>
          </p:blipFill>
          <p:spPr>
            <a:xfrm>
              <a:off x="5715251" y="76200"/>
              <a:ext cx="2590800" cy="2466975"/>
            </a:xfrm>
            <a:prstGeom prst="rect">
              <a:avLst/>
            </a:prstGeom>
          </p:spPr>
        </p:pic>
        <p:sp>
          <p:nvSpPr>
            <p:cNvPr id="24" name="TextBox 23"/>
            <p:cNvSpPr txBox="1"/>
            <p:nvPr/>
          </p:nvSpPr>
          <p:spPr>
            <a:xfrm>
              <a:off x="1625454" y="609600"/>
              <a:ext cx="1524000" cy="461665"/>
            </a:xfrm>
            <a:prstGeom prst="rect">
              <a:avLst/>
            </a:prstGeom>
            <a:noFill/>
          </p:spPr>
          <p:txBody>
            <a:bodyPr wrap="square" rtlCol="0">
              <a:spAutoFit/>
            </a:bodyPr>
            <a:lstStyle/>
            <a:p>
              <a:r>
                <a:rPr lang="en-US" sz="2400" dirty="0" err="1">
                  <a:solidFill>
                    <a:srgbClr val="FFFF00"/>
                  </a:solidFill>
                  <a:latin typeface="NikoshBAN" panose="02000000000000000000" pitchFamily="2" charset="0"/>
                  <a:ea typeface="Verdana" pitchFamily="34" charset="0"/>
                  <a:cs typeface="NikoshBAN" panose="02000000000000000000" pitchFamily="2" charset="0"/>
                </a:rPr>
                <a:t>কলোসিয়াম</a:t>
              </a:r>
              <a:endParaRPr lang="en-US" sz="2400" dirty="0">
                <a:solidFill>
                  <a:srgbClr val="FFFF00"/>
                </a:solidFill>
                <a:latin typeface="NikoshBAN" panose="02000000000000000000" pitchFamily="2" charset="0"/>
                <a:ea typeface="Verdana" pitchFamily="34" charset="0"/>
                <a:cs typeface="NikoshBAN" panose="02000000000000000000" pitchFamily="2" charset="0"/>
              </a:endParaRPr>
            </a:p>
          </p:txBody>
        </p:sp>
        <p:sp>
          <p:nvSpPr>
            <p:cNvPr id="25" name="TextBox 24"/>
            <p:cNvSpPr txBox="1"/>
            <p:nvPr/>
          </p:nvSpPr>
          <p:spPr>
            <a:xfrm>
              <a:off x="6542112" y="106907"/>
              <a:ext cx="1295401" cy="523220"/>
            </a:xfrm>
            <a:prstGeom prst="rect">
              <a:avLst/>
            </a:prstGeom>
            <a:noFill/>
          </p:spPr>
          <p:txBody>
            <a:bodyPr wrap="square" rtlCol="0">
              <a:spAutoFit/>
            </a:bodyPr>
            <a:lstStyle/>
            <a:p>
              <a:r>
                <a:rPr lang="en-US" sz="2800" dirty="0" err="1">
                  <a:latin typeface="NikoshBAN" panose="02000000000000000000" pitchFamily="2" charset="0"/>
                  <a:ea typeface="Verdana" pitchFamily="34" charset="0"/>
                  <a:cs typeface="NikoshBAN" panose="02000000000000000000" pitchFamily="2" charset="0"/>
                </a:rPr>
                <a:t>স্থাপত্য</a:t>
              </a:r>
              <a:endParaRPr lang="en-US" sz="2800" dirty="0">
                <a:latin typeface="NikoshBAN" panose="02000000000000000000" pitchFamily="2" charset="0"/>
                <a:ea typeface="Verdana" pitchFamily="34" charset="0"/>
                <a:cs typeface="NikoshBAN" panose="02000000000000000000" pitchFamily="2" charset="0"/>
              </a:endParaRPr>
            </a:p>
          </p:txBody>
        </p:sp>
      </p:grpSp>
    </p:spTree>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par>
                                <p:cTn id="8" presetID="3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2400" decel="100000"/>
                                        <p:tgtEl>
                                          <p:spTgt spid="3"/>
                                        </p:tgtEl>
                                      </p:cBhvr>
                                    </p:animEffect>
                                    <p:anim calcmode="lin" valueType="num">
                                      <p:cBhvr>
                                        <p:cTn id="11" dur="2400" decel="100000" fill="hold"/>
                                        <p:tgtEl>
                                          <p:spTgt spid="3"/>
                                        </p:tgtEl>
                                        <p:attrNameLst>
                                          <p:attrName>style.rotation</p:attrName>
                                        </p:attrNameLst>
                                      </p:cBhvr>
                                      <p:tavLst>
                                        <p:tav tm="0">
                                          <p:val>
                                            <p:fltVal val="-90"/>
                                          </p:val>
                                        </p:tav>
                                        <p:tav tm="100000">
                                          <p:val>
                                            <p:fltVal val="0"/>
                                          </p:val>
                                        </p:tav>
                                      </p:tavLst>
                                    </p:anim>
                                    <p:anim calcmode="lin" valueType="num">
                                      <p:cBhvr>
                                        <p:cTn id="12" dur="2400" decel="100000" fill="hold"/>
                                        <p:tgtEl>
                                          <p:spTgt spid="3"/>
                                        </p:tgtEl>
                                        <p:attrNameLst>
                                          <p:attrName>ppt_x</p:attrName>
                                        </p:attrNameLst>
                                      </p:cBhvr>
                                      <p:tavLst>
                                        <p:tav tm="0">
                                          <p:val>
                                            <p:strVal val="#ppt_x+0.4"/>
                                          </p:val>
                                        </p:tav>
                                        <p:tav tm="100000">
                                          <p:val>
                                            <p:strVal val="#ppt_x-0.05"/>
                                          </p:val>
                                        </p:tav>
                                      </p:tavLst>
                                    </p:anim>
                                    <p:anim calcmode="lin" valueType="num">
                                      <p:cBhvr>
                                        <p:cTn id="13" dur="2400" decel="100000" fill="hold"/>
                                        <p:tgtEl>
                                          <p:spTgt spid="3"/>
                                        </p:tgtEl>
                                        <p:attrNameLst>
                                          <p:attrName>ppt_y</p:attrName>
                                        </p:attrNameLst>
                                      </p:cBhvr>
                                      <p:tavLst>
                                        <p:tav tm="0">
                                          <p:val>
                                            <p:strVal val="#ppt_y-0.4"/>
                                          </p:val>
                                        </p:tav>
                                        <p:tav tm="100000">
                                          <p:val>
                                            <p:strVal val="#ppt_y+0.1"/>
                                          </p:val>
                                        </p:tav>
                                      </p:tavLst>
                                    </p:anim>
                                    <p:anim calcmode="lin" valueType="num">
                                      <p:cBhvr>
                                        <p:cTn id="14" dur="600" accel="100000" fill="hold">
                                          <p:stCondLst>
                                            <p:cond delay="2400"/>
                                          </p:stCondLst>
                                        </p:cTn>
                                        <p:tgtEl>
                                          <p:spTgt spid="3"/>
                                        </p:tgtEl>
                                        <p:attrNameLst>
                                          <p:attrName>ppt_x</p:attrName>
                                        </p:attrNameLst>
                                      </p:cBhvr>
                                      <p:tavLst>
                                        <p:tav tm="0">
                                          <p:val>
                                            <p:strVal val="#ppt_x-0.05"/>
                                          </p:val>
                                        </p:tav>
                                        <p:tav tm="100000">
                                          <p:val>
                                            <p:strVal val="#ppt_x"/>
                                          </p:val>
                                        </p:tav>
                                      </p:tavLst>
                                    </p:anim>
                                    <p:anim calcmode="lin" valueType="num">
                                      <p:cBhvr>
                                        <p:cTn id="15" dur="600" accel="100000" fill="hold">
                                          <p:stCondLst>
                                            <p:cond delay="24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12671" y="108381"/>
            <a:ext cx="1721330" cy="523220"/>
          </a:xfrm>
          <a:prstGeom prst="rect">
            <a:avLst/>
          </a:prstGeom>
          <a:noFill/>
          <a:ln>
            <a:noFill/>
          </a:ln>
        </p:spPr>
        <p:txBody>
          <a:bodyPr wrap="square" rtlCol="0">
            <a:spAutoFit/>
          </a:bodyPr>
          <a:lstStyle/>
          <a:p>
            <a:r>
              <a:rPr lang="en-US" sz="2800" dirty="0" err="1">
                <a:latin typeface="Verdana" pitchFamily="34" charset="0"/>
                <a:ea typeface="Verdana" pitchFamily="34" charset="0"/>
                <a:cs typeface="Verdana" pitchFamily="34" charset="0"/>
              </a:rPr>
              <a:t>আলোচনা</a:t>
            </a:r>
            <a:endParaRPr lang="en-US" sz="2800" dirty="0">
              <a:latin typeface="Verdana" pitchFamily="34" charset="0"/>
              <a:ea typeface="Verdana" pitchFamily="34" charset="0"/>
              <a:cs typeface="Verdana" pitchFamily="34" charset="0"/>
            </a:endParaRPr>
          </a:p>
        </p:txBody>
      </p:sp>
      <p:sp>
        <p:nvSpPr>
          <p:cNvPr id="3" name="TextBox 2"/>
          <p:cNvSpPr txBox="1"/>
          <p:nvPr/>
        </p:nvSpPr>
        <p:spPr>
          <a:xfrm>
            <a:off x="76200" y="3422512"/>
            <a:ext cx="8915400" cy="3477875"/>
          </a:xfrm>
          <a:prstGeom prst="rect">
            <a:avLst/>
          </a:prstGeom>
          <a:noFill/>
          <a:ln>
            <a:solidFill>
              <a:srgbClr val="C00000"/>
            </a:solidFill>
          </a:ln>
        </p:spPr>
        <p:txBody>
          <a:bodyPr wrap="square" rtlCol="0">
            <a:spAutoFit/>
          </a:bodyPr>
          <a:lstStyle/>
          <a:p>
            <a:pPr algn="just"/>
            <a:r>
              <a:rPr lang="en-US" sz="2800" dirty="0" err="1">
                <a:solidFill>
                  <a:srgbClr val="FF0000"/>
                </a:solidFill>
                <a:latin typeface="NikoshBAN" panose="02000000000000000000" pitchFamily="2" charset="0"/>
                <a:ea typeface="Verdana" pitchFamily="34" charset="0"/>
                <a:cs typeface="NikoshBAN" panose="02000000000000000000" pitchFamily="2" charset="0"/>
              </a:rPr>
              <a:t>ধর্মঃ</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রোমানরা</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ধর্মীয়</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ক্ষেত্রেও</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গ্রিকদের</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দ্বারা</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প্রভাবিত</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ছিল</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রোমানদের</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অ্ন্যতম</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প্রধান</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দেবতার</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নাম</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ছিল</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জুপিটার</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অন্যান্য</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গুরুত্বপূর্ণ</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দেব-দেবী</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হচ্ছে</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জুনো,নেপচুন,মারস্</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ভলকান,ভেনাস,মিনার্ভা</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ব্যাকাস</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ইত্যাদি</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অগাস্টাস</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সিজারের</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সময়</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থেকে</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ঈশ্বর</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হিসেবে</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সম্রাটকে</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পূজা</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করার</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রীতি</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চালু</a:t>
            </a:r>
            <a:r>
              <a:rPr lang="en-US" sz="2400" dirty="0">
                <a:solidFill>
                  <a:srgbClr val="002060"/>
                </a:solidFill>
                <a:latin typeface="NikoshBAN" panose="02000000000000000000" pitchFamily="2" charset="0"/>
                <a:ea typeface="Verdana" pitchFamily="34" charset="0"/>
                <a:cs typeface="NikoshBAN" panose="02000000000000000000" pitchFamily="2" charset="0"/>
              </a:rPr>
              <a:t>। এ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সময়</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খ্রিস্টধর্মের</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প্রবর্তক</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যিশুখ্রিস্টের</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জন্ম</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হয়</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পরবর্তীকালে</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রো</a:t>
            </a:r>
            <a:r>
              <a:rPr lang="bn-BD" sz="2400" dirty="0">
                <a:solidFill>
                  <a:srgbClr val="002060"/>
                </a:solidFill>
                <a:latin typeface="NikoshBAN" panose="02000000000000000000" pitchFamily="2" charset="0"/>
                <a:ea typeface="Verdana" pitchFamily="34" charset="0"/>
                <a:cs typeface="NikoshBAN" panose="02000000000000000000" pitchFamily="2" charset="0"/>
              </a:rPr>
              <a:t>মা</a:t>
            </a:r>
            <a:r>
              <a:rPr lang="en-US" sz="2400" dirty="0">
                <a:solidFill>
                  <a:srgbClr val="002060"/>
                </a:solidFill>
                <a:latin typeface="NikoshBAN" panose="02000000000000000000" pitchFamily="2" charset="0"/>
                <a:ea typeface="Verdana" pitchFamily="34" charset="0"/>
                <a:cs typeface="NikoshBAN" panose="02000000000000000000" pitchFamily="2" charset="0"/>
              </a:rPr>
              <a:t>ন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ধর্মের</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পাশাপাশি</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খ্রিস্টধর্ম</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বিস্তার</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লাভ</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করেত</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থাকে</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অনেক</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রোমান</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এই</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ধর্মে</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দিক্ষা</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গ্রহন</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করে</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এতে</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সম্রাট</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ক্ষুব্দ</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হন</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কারণ</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খ্রিস্টধের্মের</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অনুশাসন</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মেনে</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চলতে</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গেলে</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সম্রাটকে</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আর</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ঈশ্বরের</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মতো</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পূজা</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করা</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যায়</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না</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ফলে</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রোমান</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সম্রাটরা</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খ্রিস্ট</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ধর্ম</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প্রচার</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বন্ধ</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করে</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দেন</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এবং</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খ্রিস্টধর্ম</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গ্রহনকারী</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রোমানদের</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ওপর</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নির্যাতন</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শুরু</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করেন</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কিন্তু</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সম্রাট</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কন্সটানটাইন</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খ্রিস্টধর্ম</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গ্রহন</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করেন</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এবং</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এই</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ধর্মকে</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রোমান</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সরকারি</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ধর্মে</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পরিণত</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r>
              <a:rPr lang="en-US" sz="2400" dirty="0" err="1">
                <a:solidFill>
                  <a:srgbClr val="002060"/>
                </a:solidFill>
                <a:latin typeface="NikoshBAN" panose="02000000000000000000" pitchFamily="2" charset="0"/>
                <a:ea typeface="Verdana" pitchFamily="34" charset="0"/>
                <a:cs typeface="NikoshBAN" panose="02000000000000000000" pitchFamily="2" charset="0"/>
              </a:rPr>
              <a:t>করেন</a:t>
            </a:r>
            <a:r>
              <a:rPr lang="en-US" sz="2400" dirty="0">
                <a:solidFill>
                  <a:srgbClr val="002060"/>
                </a:solidFill>
                <a:latin typeface="NikoshBAN" panose="02000000000000000000" pitchFamily="2" charset="0"/>
                <a:ea typeface="Verdana" pitchFamily="34" charset="0"/>
                <a:cs typeface="NikoshBAN" panose="02000000000000000000" pitchFamily="2" charset="0"/>
              </a:rPr>
              <a:t>। </a:t>
            </a:r>
            <a:endParaRPr lang="en-US" sz="2000" dirty="0">
              <a:solidFill>
                <a:srgbClr val="002060"/>
              </a:solidFill>
              <a:latin typeface="NikoshBAN" panose="02000000000000000000" pitchFamily="2" charset="0"/>
              <a:ea typeface="Verdana" pitchFamily="34" charset="0"/>
              <a:cs typeface="NikoshBAN" panose="02000000000000000000" pitchFamily="2" charset="0"/>
            </a:endParaRPr>
          </a:p>
        </p:txBody>
      </p:sp>
      <p:grpSp>
        <p:nvGrpSpPr>
          <p:cNvPr id="27" name="Group 26"/>
          <p:cNvGrpSpPr/>
          <p:nvPr/>
        </p:nvGrpSpPr>
        <p:grpSpPr>
          <a:xfrm>
            <a:off x="914400" y="369991"/>
            <a:ext cx="7410450" cy="3159064"/>
            <a:chOff x="838200" y="914400"/>
            <a:chExt cx="7410450" cy="3159064"/>
          </a:xfrm>
        </p:grpSpPr>
        <p:pic>
          <p:nvPicPr>
            <p:cNvPr id="21" name="Picture 20" descr="জুপিটার.jpg"/>
            <p:cNvPicPr>
              <a:picLocks noChangeAspect="1"/>
            </p:cNvPicPr>
            <p:nvPr/>
          </p:nvPicPr>
          <p:blipFill>
            <a:blip r:embed="rId2" cstate="print"/>
            <a:stretch>
              <a:fillRect/>
            </a:stretch>
          </p:blipFill>
          <p:spPr>
            <a:xfrm>
              <a:off x="3276600" y="1295400"/>
              <a:ext cx="2133600" cy="2514600"/>
            </a:xfrm>
            <a:prstGeom prst="rect">
              <a:avLst/>
            </a:prstGeom>
          </p:spPr>
        </p:pic>
        <p:pic>
          <p:nvPicPr>
            <p:cNvPr id="22" name="Picture 21" descr="দেবতা জিউস.jpg"/>
            <p:cNvPicPr>
              <a:picLocks noChangeAspect="1"/>
            </p:cNvPicPr>
            <p:nvPr/>
          </p:nvPicPr>
          <p:blipFill>
            <a:blip r:embed="rId3" cstate="print"/>
            <a:stretch>
              <a:fillRect/>
            </a:stretch>
          </p:blipFill>
          <p:spPr>
            <a:xfrm>
              <a:off x="5486400" y="914400"/>
              <a:ext cx="2762250" cy="2895600"/>
            </a:xfrm>
            <a:prstGeom prst="rect">
              <a:avLst/>
            </a:prstGeom>
          </p:spPr>
        </p:pic>
        <p:pic>
          <p:nvPicPr>
            <p:cNvPr id="23" name="Picture 22" descr="নেপচুর দেবতা.jpg"/>
            <p:cNvPicPr>
              <a:picLocks noChangeAspect="1"/>
            </p:cNvPicPr>
            <p:nvPr/>
          </p:nvPicPr>
          <p:blipFill>
            <a:blip r:embed="rId4" cstate="print"/>
            <a:stretch>
              <a:fillRect/>
            </a:stretch>
          </p:blipFill>
          <p:spPr>
            <a:xfrm>
              <a:off x="838200" y="914400"/>
              <a:ext cx="2371725" cy="2895600"/>
            </a:xfrm>
            <a:prstGeom prst="rect">
              <a:avLst/>
            </a:prstGeom>
          </p:spPr>
        </p:pic>
        <p:sp>
          <p:nvSpPr>
            <p:cNvPr id="24" name="TextBox 23"/>
            <p:cNvSpPr txBox="1"/>
            <p:nvPr/>
          </p:nvSpPr>
          <p:spPr>
            <a:xfrm rot="5400000">
              <a:off x="-331" y="2372797"/>
              <a:ext cx="2351193" cy="523220"/>
            </a:xfrm>
            <a:prstGeom prst="rect">
              <a:avLst/>
            </a:prstGeom>
            <a:noFill/>
          </p:spPr>
          <p:txBody>
            <a:bodyPr wrap="square" rtlCol="0">
              <a:spAutoFit/>
            </a:bodyPr>
            <a:lstStyle/>
            <a:p>
              <a:r>
                <a:rPr lang="en-US" sz="2800" dirty="0" err="1">
                  <a:solidFill>
                    <a:srgbClr val="FFFF00"/>
                  </a:solidFill>
                  <a:latin typeface="NikoshBAN" panose="02000000000000000000" pitchFamily="2" charset="0"/>
                  <a:ea typeface="Verdana" pitchFamily="34" charset="0"/>
                  <a:cs typeface="NikoshBAN" panose="02000000000000000000" pitchFamily="2" charset="0"/>
                </a:rPr>
                <a:t>দেবতা</a:t>
              </a:r>
              <a:r>
                <a:rPr lang="en-US" sz="2800" dirty="0">
                  <a:solidFill>
                    <a:srgbClr val="FFFF00"/>
                  </a:solidFill>
                  <a:latin typeface="NikoshBAN" panose="02000000000000000000" pitchFamily="2" charset="0"/>
                  <a:ea typeface="Verdana" pitchFamily="34" charset="0"/>
                  <a:cs typeface="NikoshBAN" panose="02000000000000000000" pitchFamily="2" charset="0"/>
                </a:rPr>
                <a:t> </a:t>
              </a:r>
              <a:r>
                <a:rPr lang="en-US" sz="2800" dirty="0" err="1">
                  <a:solidFill>
                    <a:srgbClr val="FFFF00"/>
                  </a:solidFill>
                  <a:latin typeface="NikoshBAN" panose="02000000000000000000" pitchFamily="2" charset="0"/>
                  <a:ea typeface="Verdana" pitchFamily="34" charset="0"/>
                  <a:cs typeface="NikoshBAN" panose="02000000000000000000" pitchFamily="2" charset="0"/>
                </a:rPr>
                <a:t>নেপচুন</a:t>
              </a:r>
              <a:endParaRPr lang="en-US" sz="2800" dirty="0">
                <a:solidFill>
                  <a:srgbClr val="FFFF00"/>
                </a:solidFill>
                <a:latin typeface="NikoshBAN" panose="02000000000000000000" pitchFamily="2" charset="0"/>
                <a:ea typeface="Verdana" pitchFamily="34" charset="0"/>
                <a:cs typeface="NikoshBAN" panose="02000000000000000000" pitchFamily="2" charset="0"/>
              </a:endParaRPr>
            </a:p>
          </p:txBody>
        </p:sp>
        <p:sp>
          <p:nvSpPr>
            <p:cNvPr id="25" name="TextBox 24"/>
            <p:cNvSpPr txBox="1"/>
            <p:nvPr/>
          </p:nvSpPr>
          <p:spPr>
            <a:xfrm rot="5400000">
              <a:off x="4909065" y="2481591"/>
              <a:ext cx="2133601" cy="523220"/>
            </a:xfrm>
            <a:prstGeom prst="rect">
              <a:avLst/>
            </a:prstGeom>
            <a:noFill/>
          </p:spPr>
          <p:txBody>
            <a:bodyPr wrap="square" rtlCol="0">
              <a:spAutoFit/>
            </a:bodyPr>
            <a:lstStyle/>
            <a:p>
              <a:r>
                <a:rPr lang="en-US" sz="2800" dirty="0" err="1">
                  <a:solidFill>
                    <a:srgbClr val="FFFF00"/>
                  </a:solidFill>
                  <a:latin typeface="NikoshBAN" panose="02000000000000000000" pitchFamily="2" charset="0"/>
                  <a:ea typeface="Verdana" pitchFamily="34" charset="0"/>
                  <a:cs typeface="NikoshBAN" panose="02000000000000000000" pitchFamily="2" charset="0"/>
                </a:rPr>
                <a:t>দেবতা</a:t>
              </a:r>
              <a:r>
                <a:rPr lang="en-US" sz="2800" dirty="0">
                  <a:solidFill>
                    <a:srgbClr val="FFFF00"/>
                  </a:solidFill>
                  <a:latin typeface="NikoshBAN" panose="02000000000000000000" pitchFamily="2" charset="0"/>
                  <a:ea typeface="Verdana" pitchFamily="34" charset="0"/>
                  <a:cs typeface="NikoshBAN" panose="02000000000000000000" pitchFamily="2" charset="0"/>
                </a:rPr>
                <a:t> </a:t>
              </a:r>
              <a:r>
                <a:rPr lang="en-US" sz="2800" dirty="0" err="1">
                  <a:solidFill>
                    <a:srgbClr val="FFFF00"/>
                  </a:solidFill>
                  <a:latin typeface="NikoshBAN" panose="02000000000000000000" pitchFamily="2" charset="0"/>
                  <a:ea typeface="Verdana" pitchFamily="34" charset="0"/>
                  <a:cs typeface="NikoshBAN" panose="02000000000000000000" pitchFamily="2" charset="0"/>
                </a:rPr>
                <a:t>জিউস</a:t>
              </a:r>
              <a:endParaRPr lang="en-US" sz="2800" dirty="0">
                <a:solidFill>
                  <a:srgbClr val="FFFF00"/>
                </a:solidFill>
                <a:latin typeface="NikoshBAN" panose="02000000000000000000" pitchFamily="2" charset="0"/>
                <a:ea typeface="Verdana" pitchFamily="34" charset="0"/>
                <a:cs typeface="NikoshBAN" panose="02000000000000000000" pitchFamily="2" charset="0"/>
              </a:endParaRPr>
            </a:p>
          </p:txBody>
        </p:sp>
        <p:sp>
          <p:nvSpPr>
            <p:cNvPr id="26" name="TextBox 25"/>
            <p:cNvSpPr txBox="1"/>
            <p:nvPr/>
          </p:nvSpPr>
          <p:spPr>
            <a:xfrm rot="5400000">
              <a:off x="2189289" y="2494860"/>
              <a:ext cx="2633989" cy="523220"/>
            </a:xfrm>
            <a:prstGeom prst="rect">
              <a:avLst/>
            </a:prstGeom>
            <a:noFill/>
          </p:spPr>
          <p:txBody>
            <a:bodyPr wrap="square" rtlCol="0">
              <a:spAutoFit/>
            </a:bodyPr>
            <a:lstStyle/>
            <a:p>
              <a:r>
                <a:rPr lang="en-US" sz="2800" dirty="0" err="1">
                  <a:solidFill>
                    <a:srgbClr val="FFFF00"/>
                  </a:solidFill>
                  <a:latin typeface="NikoshBAN" panose="02000000000000000000" pitchFamily="2" charset="0"/>
                  <a:ea typeface="Verdana" pitchFamily="34" charset="0"/>
                  <a:cs typeface="NikoshBAN" panose="02000000000000000000" pitchFamily="2" charset="0"/>
                </a:rPr>
                <a:t>দেবতা</a:t>
              </a:r>
              <a:r>
                <a:rPr lang="en-US" sz="2800" dirty="0">
                  <a:solidFill>
                    <a:srgbClr val="FFFF00"/>
                  </a:solidFill>
                  <a:latin typeface="NikoshBAN" panose="02000000000000000000" pitchFamily="2" charset="0"/>
                  <a:ea typeface="Verdana" pitchFamily="34" charset="0"/>
                  <a:cs typeface="NikoshBAN" panose="02000000000000000000" pitchFamily="2" charset="0"/>
                </a:rPr>
                <a:t> </a:t>
              </a:r>
              <a:r>
                <a:rPr lang="en-US" sz="2800" dirty="0" err="1">
                  <a:solidFill>
                    <a:srgbClr val="FFFF00"/>
                  </a:solidFill>
                  <a:latin typeface="NikoshBAN" panose="02000000000000000000" pitchFamily="2" charset="0"/>
                  <a:ea typeface="Verdana" pitchFamily="34" charset="0"/>
                  <a:cs typeface="NikoshBAN" panose="02000000000000000000" pitchFamily="2" charset="0"/>
                </a:rPr>
                <a:t>জুপিটার</a:t>
              </a:r>
              <a:endParaRPr lang="en-US" sz="2800" dirty="0">
                <a:solidFill>
                  <a:srgbClr val="FFFF00"/>
                </a:solidFill>
                <a:latin typeface="NikoshBAN" panose="02000000000000000000" pitchFamily="2" charset="0"/>
                <a:ea typeface="Verdana" pitchFamily="34" charset="0"/>
                <a:cs typeface="NikoshBAN" panose="02000000000000000000" pitchFamily="2" charset="0"/>
              </a:endParaRPr>
            </a:p>
          </p:txBody>
        </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edge">
                                      <p:cBhvr>
                                        <p:cTn id="7" dur="2000"/>
                                        <p:tgtEl>
                                          <p:spTgt spid="27"/>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edge">
                                      <p:cBhvr>
                                        <p:cTn id="1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9000" y="762000"/>
            <a:ext cx="1905000" cy="707886"/>
          </a:xfrm>
          <a:prstGeom prst="rect">
            <a:avLst/>
          </a:prstGeom>
          <a:noFill/>
          <a:ln>
            <a:noFill/>
          </a:ln>
        </p:spPr>
        <p:txBody>
          <a:bodyPr wrap="square" rtlCol="0">
            <a:spAutoFit/>
          </a:bodyPr>
          <a:lstStyle/>
          <a:p>
            <a:r>
              <a:rPr lang="en-US" sz="4000" dirty="0" err="1">
                <a:latin typeface="NikoshBAN" panose="02000000000000000000" pitchFamily="2" charset="0"/>
                <a:ea typeface="Verdana" pitchFamily="34" charset="0"/>
                <a:cs typeface="NikoshBAN" panose="02000000000000000000" pitchFamily="2" charset="0"/>
              </a:rPr>
              <a:t>আলোচনা</a:t>
            </a:r>
            <a:endParaRPr lang="en-US" sz="4000" dirty="0">
              <a:latin typeface="NikoshBAN" panose="02000000000000000000" pitchFamily="2" charset="0"/>
              <a:ea typeface="Verdana" pitchFamily="34" charset="0"/>
              <a:cs typeface="NikoshBAN" panose="02000000000000000000" pitchFamily="2" charset="0"/>
            </a:endParaRPr>
          </a:p>
        </p:txBody>
      </p:sp>
      <p:sp>
        <p:nvSpPr>
          <p:cNvPr id="3" name="TextBox 2"/>
          <p:cNvSpPr txBox="1"/>
          <p:nvPr/>
        </p:nvSpPr>
        <p:spPr>
          <a:xfrm>
            <a:off x="1143000" y="2286000"/>
            <a:ext cx="7239000" cy="2308324"/>
          </a:xfrm>
          <a:prstGeom prst="rect">
            <a:avLst/>
          </a:prstGeom>
          <a:noFill/>
          <a:ln>
            <a:solidFill>
              <a:srgbClr val="C00000"/>
            </a:solidFill>
          </a:ln>
        </p:spPr>
        <p:txBody>
          <a:bodyPr wrap="square" rtlCol="0">
            <a:spAutoFit/>
          </a:bodyPr>
          <a:lstStyle/>
          <a:p>
            <a:pPr algn="just"/>
            <a:r>
              <a:rPr lang="en-US" sz="3200" dirty="0" err="1">
                <a:solidFill>
                  <a:srgbClr val="FF3300"/>
                </a:solidFill>
                <a:latin typeface="NikoshBAN" panose="02000000000000000000" pitchFamily="2" charset="0"/>
                <a:ea typeface="Verdana" pitchFamily="34" charset="0"/>
                <a:cs typeface="NikoshBAN" panose="02000000000000000000" pitchFamily="2" charset="0"/>
              </a:rPr>
              <a:t>দর্শনঃ</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রোমীয়</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দর্শন</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গ্রিক</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দর্শনের</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ওপর</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ভিত্তি</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করে</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গড়ে</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উঠেছিল</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তবুও</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রোমান</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দর্শনে</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সিসেরো,লুক্রেটিয়াস</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তাঁদের</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সুচিন্তিত</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মতবাদ</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দ্বারা</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অবদান</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রাখতে</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সক্ষম</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হয়েছিলেন</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রোমে</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স্টোইকবাদী</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দর্শন</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যথেষ্ট</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জনপ্রিয়</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ছিল</a:t>
            </a:r>
            <a:r>
              <a:rPr lang="en-US" sz="2800" dirty="0">
                <a:latin typeface="NikoshBAN" panose="02000000000000000000" pitchFamily="2" charset="0"/>
                <a:ea typeface="Verdana" pitchFamily="34" charset="0"/>
                <a:cs typeface="NikoshBAN" panose="02000000000000000000" pitchFamily="2" charset="0"/>
              </a:rPr>
              <a:t>। ১৪০ </a:t>
            </a:r>
            <a:r>
              <a:rPr lang="en-US" sz="2800" dirty="0" err="1">
                <a:latin typeface="NikoshBAN" panose="02000000000000000000" pitchFamily="2" charset="0"/>
                <a:ea typeface="Verdana" pitchFamily="34" charset="0"/>
                <a:cs typeface="NikoshBAN" panose="02000000000000000000" pitchFamily="2" charset="0"/>
              </a:rPr>
              <a:t>খ্রিস্টপূর্বাব্দ</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রোডস</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দ্বীপের</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প্যানেটিয়াস</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এই</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মতবাদ</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রোমে</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প্রথম</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প্রচার</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করেন</a:t>
            </a:r>
            <a:r>
              <a:rPr lang="en-US" sz="2800" dirty="0">
                <a:latin typeface="NikoshBAN" panose="02000000000000000000" pitchFamily="2" charset="0"/>
                <a:ea typeface="Verdana" pitchFamily="34" charset="0"/>
                <a:cs typeface="NikoshBAN" panose="02000000000000000000" pitchFamily="2" charset="0"/>
              </a:rPr>
              <a:t>। </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400" decel="100000"/>
                                        <p:tgtEl>
                                          <p:spTgt spid="3"/>
                                        </p:tgtEl>
                                      </p:cBhvr>
                                    </p:animEffect>
                                    <p:anim calcmode="lin" valueType="num">
                                      <p:cBhvr>
                                        <p:cTn id="8" dur="2400" decel="100000" fill="hold"/>
                                        <p:tgtEl>
                                          <p:spTgt spid="3"/>
                                        </p:tgtEl>
                                        <p:attrNameLst>
                                          <p:attrName>style.rotation</p:attrName>
                                        </p:attrNameLst>
                                      </p:cBhvr>
                                      <p:tavLst>
                                        <p:tav tm="0">
                                          <p:val>
                                            <p:fltVal val="-90"/>
                                          </p:val>
                                        </p:tav>
                                        <p:tav tm="100000">
                                          <p:val>
                                            <p:fltVal val="0"/>
                                          </p:val>
                                        </p:tav>
                                      </p:tavLst>
                                    </p:anim>
                                    <p:anim calcmode="lin" valueType="num">
                                      <p:cBhvr>
                                        <p:cTn id="9" dur="2400" decel="100000" fill="hold"/>
                                        <p:tgtEl>
                                          <p:spTgt spid="3"/>
                                        </p:tgtEl>
                                        <p:attrNameLst>
                                          <p:attrName>ppt_x</p:attrName>
                                        </p:attrNameLst>
                                      </p:cBhvr>
                                      <p:tavLst>
                                        <p:tav tm="0">
                                          <p:val>
                                            <p:strVal val="#ppt_x+0.4"/>
                                          </p:val>
                                        </p:tav>
                                        <p:tav tm="100000">
                                          <p:val>
                                            <p:strVal val="#ppt_x-0.05"/>
                                          </p:val>
                                        </p:tav>
                                      </p:tavLst>
                                    </p:anim>
                                    <p:anim calcmode="lin" valueType="num">
                                      <p:cBhvr>
                                        <p:cTn id="10" dur="2400" decel="100000" fill="hold"/>
                                        <p:tgtEl>
                                          <p:spTgt spid="3"/>
                                        </p:tgtEl>
                                        <p:attrNameLst>
                                          <p:attrName>ppt_y</p:attrName>
                                        </p:attrNameLst>
                                      </p:cBhvr>
                                      <p:tavLst>
                                        <p:tav tm="0">
                                          <p:val>
                                            <p:strVal val="#ppt_y-0.4"/>
                                          </p:val>
                                        </p:tav>
                                        <p:tav tm="100000">
                                          <p:val>
                                            <p:strVal val="#ppt_y+0.1"/>
                                          </p:val>
                                        </p:tav>
                                      </p:tavLst>
                                    </p:anim>
                                    <p:anim calcmode="lin" valueType="num">
                                      <p:cBhvr>
                                        <p:cTn id="11" dur="600" accel="100000" fill="hold">
                                          <p:stCondLst>
                                            <p:cond delay="2400"/>
                                          </p:stCondLst>
                                        </p:cTn>
                                        <p:tgtEl>
                                          <p:spTgt spid="3"/>
                                        </p:tgtEl>
                                        <p:attrNameLst>
                                          <p:attrName>ppt_x</p:attrName>
                                        </p:attrNameLst>
                                      </p:cBhvr>
                                      <p:tavLst>
                                        <p:tav tm="0">
                                          <p:val>
                                            <p:strVal val="#ppt_x-0.05"/>
                                          </p:val>
                                        </p:tav>
                                        <p:tav tm="100000">
                                          <p:val>
                                            <p:strVal val="#ppt_x"/>
                                          </p:val>
                                        </p:tav>
                                      </p:tavLst>
                                    </p:anim>
                                    <p:anim calcmode="lin" valueType="num">
                                      <p:cBhvr>
                                        <p:cTn id="12" dur="600" accel="100000" fill="hold">
                                          <p:stCondLst>
                                            <p:cond delay="24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52800" y="6626"/>
            <a:ext cx="1905000" cy="707886"/>
          </a:xfrm>
          <a:prstGeom prst="rect">
            <a:avLst/>
          </a:prstGeom>
          <a:noFill/>
          <a:ln>
            <a:noFill/>
          </a:ln>
        </p:spPr>
        <p:txBody>
          <a:bodyPr wrap="square" rtlCol="0">
            <a:spAutoFit/>
          </a:bodyPr>
          <a:lstStyle/>
          <a:p>
            <a:r>
              <a:rPr lang="en-US" sz="4000" dirty="0" err="1">
                <a:latin typeface="NikoshBAN" panose="02000000000000000000" pitchFamily="2" charset="0"/>
                <a:ea typeface="Verdana" pitchFamily="34" charset="0"/>
                <a:cs typeface="NikoshBAN" panose="02000000000000000000" pitchFamily="2" charset="0"/>
              </a:rPr>
              <a:t>আলোচনা</a:t>
            </a:r>
            <a:endParaRPr lang="en-US" sz="4000" dirty="0">
              <a:latin typeface="NikoshBAN" panose="02000000000000000000" pitchFamily="2" charset="0"/>
              <a:ea typeface="Verdana" pitchFamily="34" charset="0"/>
              <a:cs typeface="NikoshBAN" panose="02000000000000000000" pitchFamily="2" charset="0"/>
            </a:endParaRPr>
          </a:p>
        </p:txBody>
      </p:sp>
      <p:sp>
        <p:nvSpPr>
          <p:cNvPr id="3" name="TextBox 2"/>
          <p:cNvSpPr txBox="1"/>
          <p:nvPr/>
        </p:nvSpPr>
        <p:spPr>
          <a:xfrm>
            <a:off x="603913" y="684695"/>
            <a:ext cx="7239000" cy="2062103"/>
          </a:xfrm>
          <a:prstGeom prst="rect">
            <a:avLst/>
          </a:prstGeom>
          <a:noFill/>
          <a:ln>
            <a:solidFill>
              <a:srgbClr val="C00000"/>
            </a:solidFill>
          </a:ln>
        </p:spPr>
        <p:txBody>
          <a:bodyPr wrap="square" rtlCol="0">
            <a:spAutoFit/>
          </a:bodyPr>
          <a:lstStyle/>
          <a:p>
            <a:pPr algn="just"/>
            <a:r>
              <a:rPr lang="en-US" sz="2800" dirty="0" err="1">
                <a:solidFill>
                  <a:srgbClr val="FF3300"/>
                </a:solidFill>
                <a:latin typeface="NikoshBAN" panose="02000000000000000000" pitchFamily="2" charset="0"/>
                <a:ea typeface="Verdana" pitchFamily="34" charset="0"/>
                <a:cs typeface="NikoshBAN" panose="02000000000000000000" pitchFamily="2" charset="0"/>
              </a:rPr>
              <a:t>আইনঃ</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বিশ্বসভ্যতার</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ইতিহাসে</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রোমানদের</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সর্বশ্রেষ্ঠ</a:t>
            </a:r>
            <a:r>
              <a:rPr lang="en-US" sz="2000" dirty="0">
                <a:latin typeface="NikoshBAN" panose="02000000000000000000" pitchFamily="2" charset="0"/>
                <a:ea typeface="Verdana" pitchFamily="34" charset="0"/>
                <a:cs typeface="NikoshBAN" panose="02000000000000000000" pitchFamily="2" charset="0"/>
              </a:rPr>
              <a:t> ও </a:t>
            </a:r>
            <a:r>
              <a:rPr lang="en-US" sz="2000" dirty="0" err="1">
                <a:latin typeface="NikoshBAN" panose="02000000000000000000" pitchFamily="2" charset="0"/>
                <a:ea typeface="Verdana" pitchFamily="34" charset="0"/>
                <a:cs typeface="NikoshBAN" panose="02000000000000000000" pitchFamily="2" charset="0"/>
              </a:rPr>
              <a:t>গুরুত্বপূর্ণ</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অবদান</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হচ্ছে</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আইন</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প্রণয়ন</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খ্রিস্টপূর্ব</a:t>
            </a:r>
            <a:r>
              <a:rPr lang="en-US" sz="2000" dirty="0">
                <a:latin typeface="NikoshBAN" panose="02000000000000000000" pitchFamily="2" charset="0"/>
                <a:ea typeface="Verdana" pitchFamily="34" charset="0"/>
                <a:cs typeface="NikoshBAN" panose="02000000000000000000" pitchFamily="2" charset="0"/>
              </a:rPr>
              <a:t> ৫ </a:t>
            </a:r>
            <a:r>
              <a:rPr lang="en-US" sz="2000" dirty="0" err="1">
                <a:latin typeface="NikoshBAN" panose="02000000000000000000" pitchFamily="2" charset="0"/>
                <a:ea typeface="Verdana" pitchFamily="34" charset="0"/>
                <a:cs typeface="NikoshBAN" panose="02000000000000000000" pitchFamily="2" charset="0"/>
              </a:rPr>
              <a:t>শতকের</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মাঝামাঝি</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সময়ে</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রোমানরা</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ফৌজদারি</a:t>
            </a:r>
            <a:r>
              <a:rPr lang="en-US" sz="2000" dirty="0">
                <a:latin typeface="NikoshBAN" panose="02000000000000000000" pitchFamily="2" charset="0"/>
                <a:ea typeface="Verdana" pitchFamily="34" charset="0"/>
                <a:cs typeface="NikoshBAN" panose="02000000000000000000" pitchFamily="2" charset="0"/>
              </a:rPr>
              <a:t> ও </a:t>
            </a:r>
            <a:r>
              <a:rPr lang="en-US" sz="2000" dirty="0" err="1">
                <a:latin typeface="NikoshBAN" panose="02000000000000000000" pitchFamily="2" charset="0"/>
                <a:ea typeface="Verdana" pitchFamily="34" charset="0"/>
                <a:cs typeface="NikoshBAN" panose="02000000000000000000" pitchFamily="2" charset="0"/>
              </a:rPr>
              <a:t>দেওয়ানী</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আইনগুলো</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সুষ্টুভাবে</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একসঙ্গে</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সাজাতে</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সক্ষম</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হন</a:t>
            </a:r>
            <a:r>
              <a:rPr lang="en-US" sz="2000" dirty="0">
                <a:latin typeface="NikoshBAN" panose="02000000000000000000" pitchFamily="2" charset="0"/>
                <a:ea typeface="Verdana" pitchFamily="34" charset="0"/>
                <a:cs typeface="NikoshBAN" panose="02000000000000000000" pitchFamily="2" charset="0"/>
              </a:rPr>
              <a:t>। ৫৪০ </a:t>
            </a:r>
            <a:r>
              <a:rPr lang="en-US" sz="2000" dirty="0" err="1">
                <a:latin typeface="NikoshBAN" panose="02000000000000000000" pitchFamily="2" charset="0"/>
                <a:ea typeface="Verdana" pitchFamily="34" charset="0"/>
                <a:cs typeface="NikoshBAN" panose="02000000000000000000" pitchFamily="2" charset="0"/>
              </a:rPr>
              <a:t>খ্রিস্টপূর্বাব্দে</a:t>
            </a:r>
            <a:r>
              <a:rPr lang="en-US" sz="2000" dirty="0">
                <a:latin typeface="NikoshBAN" panose="02000000000000000000" pitchFamily="2" charset="0"/>
                <a:ea typeface="Verdana" pitchFamily="34" charset="0"/>
                <a:cs typeface="NikoshBAN" panose="02000000000000000000" pitchFamily="2" charset="0"/>
              </a:rPr>
              <a:t> ১২টি </a:t>
            </a:r>
            <a:r>
              <a:rPr lang="en-US" sz="2000" dirty="0" err="1">
                <a:latin typeface="NikoshBAN" panose="02000000000000000000" pitchFamily="2" charset="0"/>
                <a:ea typeface="Verdana" pitchFamily="34" charset="0"/>
                <a:cs typeface="NikoshBAN" panose="02000000000000000000" pitchFamily="2" charset="0"/>
              </a:rPr>
              <a:t>ব্রোঞ্জ</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পাতে</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সর্বপ্রথম</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আইনগুলো</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খোদাই</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করে</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লিখিত</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হয়</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এবং</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জনগণকে</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দেখাবার</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জন্য</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প্রকাশ্যে</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ঝুলিয়ে</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রাখা</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হয়</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রোমান</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আইনের</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দৃষ্টিতে</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সকল</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মানুষ</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সমান</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রোমান</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আইনকে</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তিনটি</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শাখায়</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ভাগ</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করা</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হয়েছে</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যথা</a:t>
            </a:r>
            <a:r>
              <a:rPr lang="en-US" sz="2000" dirty="0">
                <a:latin typeface="NikoshBAN" panose="02000000000000000000" pitchFamily="2" charset="0"/>
                <a:ea typeface="Verdana" pitchFamily="34" charset="0"/>
                <a:cs typeface="NikoshBAN" panose="02000000000000000000" pitchFamily="2" charset="0"/>
              </a:rPr>
              <a:t>-</a:t>
            </a:r>
          </a:p>
        </p:txBody>
      </p:sp>
      <p:sp>
        <p:nvSpPr>
          <p:cNvPr id="21" name="TextBox 20"/>
          <p:cNvSpPr txBox="1"/>
          <p:nvPr/>
        </p:nvSpPr>
        <p:spPr>
          <a:xfrm>
            <a:off x="603913" y="3280826"/>
            <a:ext cx="7010400" cy="769441"/>
          </a:xfrm>
          <a:prstGeom prst="rect">
            <a:avLst/>
          </a:prstGeom>
          <a:noFill/>
          <a:ln>
            <a:solidFill>
              <a:srgbClr val="00B0F0"/>
            </a:solidFill>
          </a:ln>
        </p:spPr>
        <p:txBody>
          <a:bodyPr wrap="square" rtlCol="0">
            <a:spAutoFit/>
          </a:bodyPr>
          <a:lstStyle/>
          <a:p>
            <a:r>
              <a:rPr lang="en-US" sz="2000" dirty="0">
                <a:latin typeface="NikoshBAN" panose="02000000000000000000" pitchFamily="2" charset="0"/>
                <a:ea typeface="Verdana" pitchFamily="34" charset="0"/>
                <a:cs typeface="NikoshBAN" panose="02000000000000000000" pitchFamily="2" charset="0"/>
              </a:rPr>
              <a:t>১। </a:t>
            </a:r>
            <a:r>
              <a:rPr lang="en-US" sz="2400" dirty="0" err="1">
                <a:solidFill>
                  <a:srgbClr val="FF3300"/>
                </a:solidFill>
                <a:latin typeface="NikoshBAN" panose="02000000000000000000" pitchFamily="2" charset="0"/>
                <a:ea typeface="Verdana" pitchFamily="34" charset="0"/>
                <a:cs typeface="NikoshBAN" panose="02000000000000000000" pitchFamily="2" charset="0"/>
              </a:rPr>
              <a:t>বেসামরিক</a:t>
            </a:r>
            <a:r>
              <a:rPr lang="en-US" sz="2400" dirty="0">
                <a:solidFill>
                  <a:srgbClr val="FF3300"/>
                </a:solidFill>
                <a:latin typeface="NikoshBAN" panose="02000000000000000000" pitchFamily="2" charset="0"/>
                <a:ea typeface="Verdana" pitchFamily="34" charset="0"/>
                <a:cs typeface="NikoshBAN" panose="02000000000000000000" pitchFamily="2" charset="0"/>
              </a:rPr>
              <a:t> </a:t>
            </a:r>
            <a:r>
              <a:rPr lang="en-US" sz="2400" dirty="0" err="1">
                <a:solidFill>
                  <a:srgbClr val="FF3300"/>
                </a:solidFill>
                <a:latin typeface="NikoshBAN" panose="02000000000000000000" pitchFamily="2" charset="0"/>
                <a:ea typeface="Verdana" pitchFamily="34" charset="0"/>
                <a:cs typeface="NikoshBAN" panose="02000000000000000000" pitchFamily="2" charset="0"/>
              </a:rPr>
              <a:t>আইনঃ</a:t>
            </a:r>
            <a:r>
              <a:rPr lang="en-US" sz="2400" dirty="0">
                <a:solidFill>
                  <a:srgbClr val="FF3300"/>
                </a:solidFill>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এই</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আইন</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পালন</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করা</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রোমান</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নাগরিকদের</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জন্য</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বাধ্যতামূলকি</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ছিল</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এই</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আইন</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লিখিত</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অলিখিত</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দুই</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রকম</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ছিল</a:t>
            </a:r>
            <a:r>
              <a:rPr lang="en-US" sz="2000" dirty="0">
                <a:latin typeface="NikoshBAN" panose="02000000000000000000" pitchFamily="2" charset="0"/>
                <a:ea typeface="Verdana" pitchFamily="34" charset="0"/>
                <a:cs typeface="NikoshBAN" panose="02000000000000000000" pitchFamily="2" charset="0"/>
              </a:rPr>
              <a:t>।</a:t>
            </a:r>
          </a:p>
        </p:txBody>
      </p:sp>
      <p:sp>
        <p:nvSpPr>
          <p:cNvPr id="22" name="TextBox 21"/>
          <p:cNvSpPr txBox="1"/>
          <p:nvPr/>
        </p:nvSpPr>
        <p:spPr>
          <a:xfrm>
            <a:off x="603913" y="4254376"/>
            <a:ext cx="7010400" cy="1077218"/>
          </a:xfrm>
          <a:prstGeom prst="rect">
            <a:avLst/>
          </a:prstGeom>
          <a:noFill/>
          <a:ln>
            <a:solidFill>
              <a:srgbClr val="00B0F0"/>
            </a:solidFill>
          </a:ln>
        </p:spPr>
        <p:txBody>
          <a:bodyPr wrap="square" rtlCol="0">
            <a:spAutoFit/>
          </a:bodyPr>
          <a:lstStyle/>
          <a:p>
            <a:r>
              <a:rPr lang="en-US" sz="2000" dirty="0">
                <a:latin typeface="NikoshBAN" panose="02000000000000000000" pitchFamily="2" charset="0"/>
                <a:ea typeface="Verdana" pitchFamily="34" charset="0"/>
                <a:cs typeface="NikoshBAN" panose="02000000000000000000" pitchFamily="2" charset="0"/>
              </a:rPr>
              <a:t>২</a:t>
            </a:r>
            <a:r>
              <a:rPr lang="en-US" sz="2400" dirty="0">
                <a:latin typeface="NikoshBAN" panose="02000000000000000000" pitchFamily="2" charset="0"/>
                <a:ea typeface="Verdana" pitchFamily="34" charset="0"/>
                <a:cs typeface="NikoshBAN" panose="02000000000000000000" pitchFamily="2" charset="0"/>
              </a:rPr>
              <a:t>। </a:t>
            </a:r>
            <a:r>
              <a:rPr lang="en-US" sz="2400" dirty="0" err="1">
                <a:solidFill>
                  <a:srgbClr val="FF0000"/>
                </a:solidFill>
                <a:latin typeface="NikoshBAN" panose="02000000000000000000" pitchFamily="2" charset="0"/>
                <a:ea typeface="Verdana" pitchFamily="34" charset="0"/>
                <a:cs typeface="NikoshBAN" panose="02000000000000000000" pitchFamily="2" charset="0"/>
              </a:rPr>
              <a:t>জনগণের</a:t>
            </a:r>
            <a:r>
              <a:rPr lang="en-US" sz="2400" dirty="0">
                <a:solidFill>
                  <a:srgbClr val="FF0000"/>
                </a:solidFill>
                <a:latin typeface="NikoshBAN" panose="02000000000000000000" pitchFamily="2" charset="0"/>
                <a:ea typeface="Verdana" pitchFamily="34" charset="0"/>
                <a:cs typeface="NikoshBAN" panose="02000000000000000000" pitchFamily="2" charset="0"/>
              </a:rPr>
              <a:t> </a:t>
            </a:r>
            <a:r>
              <a:rPr lang="en-US" sz="2400" dirty="0" err="1">
                <a:solidFill>
                  <a:srgbClr val="FF0000"/>
                </a:solidFill>
                <a:latin typeface="NikoshBAN" panose="02000000000000000000" pitchFamily="2" charset="0"/>
                <a:ea typeface="Verdana" pitchFamily="34" charset="0"/>
                <a:cs typeface="NikoshBAN" panose="02000000000000000000" pitchFamily="2" charset="0"/>
              </a:rPr>
              <a:t>আইনঃ</a:t>
            </a:r>
            <a:r>
              <a:rPr lang="en-US" sz="2400" dirty="0">
                <a:solidFill>
                  <a:srgbClr val="FF0000"/>
                </a:solidFill>
                <a:latin typeface="NikoshBAN" panose="02000000000000000000" pitchFamily="2" charset="0"/>
                <a:ea typeface="Verdana" pitchFamily="34" charset="0"/>
                <a:cs typeface="NikoshBAN" panose="02000000000000000000" pitchFamily="2" charset="0"/>
              </a:rPr>
              <a:t> </a:t>
            </a:r>
            <a:r>
              <a:rPr lang="en-US" sz="2000" dirty="0">
                <a:latin typeface="NikoshBAN" panose="02000000000000000000" pitchFamily="2" charset="0"/>
                <a:ea typeface="Verdana" pitchFamily="34" charset="0"/>
                <a:cs typeface="NikoshBAN" panose="02000000000000000000" pitchFamily="2" charset="0"/>
              </a:rPr>
              <a:t>এ </a:t>
            </a:r>
            <a:r>
              <a:rPr lang="en-US" sz="2000" dirty="0" err="1">
                <a:latin typeface="NikoshBAN" panose="02000000000000000000" pitchFamily="2" charset="0"/>
                <a:ea typeface="Verdana" pitchFamily="34" charset="0"/>
                <a:cs typeface="NikoshBAN" panose="02000000000000000000" pitchFamily="2" charset="0"/>
              </a:rPr>
              <a:t>আইন</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সকল</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নাগরিকের</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জন্য</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প্রযোজ্য</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ছিল</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তাছাড়া</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ব্যক্তিগত</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অধিকার</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রক্ষার</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বিষয়টি</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এই</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আইনে</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ছিল</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তবে</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এর</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মাধ্যমে</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দাসপ্রথাও</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স্বীকৃতি</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লাভ</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করে</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সিসেরো</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এই</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আইনের</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প্রণেতা</a:t>
            </a:r>
            <a:r>
              <a:rPr lang="en-US" sz="2000" dirty="0">
                <a:latin typeface="NikoshBAN" panose="02000000000000000000" pitchFamily="2" charset="0"/>
                <a:ea typeface="Verdana" pitchFamily="34" charset="0"/>
                <a:cs typeface="NikoshBAN" panose="02000000000000000000" pitchFamily="2" charset="0"/>
              </a:rPr>
              <a:t>। </a:t>
            </a:r>
          </a:p>
        </p:txBody>
      </p:sp>
      <p:sp>
        <p:nvSpPr>
          <p:cNvPr id="23" name="TextBox 22"/>
          <p:cNvSpPr txBox="1"/>
          <p:nvPr/>
        </p:nvSpPr>
        <p:spPr>
          <a:xfrm>
            <a:off x="603913" y="5638800"/>
            <a:ext cx="7010400" cy="1077218"/>
          </a:xfrm>
          <a:prstGeom prst="rect">
            <a:avLst/>
          </a:prstGeom>
          <a:noFill/>
          <a:ln>
            <a:solidFill>
              <a:srgbClr val="00B0F0"/>
            </a:solidFill>
          </a:ln>
        </p:spPr>
        <p:txBody>
          <a:bodyPr wrap="square" rtlCol="0">
            <a:spAutoFit/>
          </a:bodyPr>
          <a:lstStyle/>
          <a:p>
            <a:r>
              <a:rPr lang="en-US" sz="2000" dirty="0">
                <a:latin typeface="NikoshBAN" panose="02000000000000000000" pitchFamily="2" charset="0"/>
                <a:ea typeface="Verdana" pitchFamily="34" charset="0"/>
                <a:cs typeface="NikoshBAN" panose="02000000000000000000" pitchFamily="2" charset="0"/>
              </a:rPr>
              <a:t>৩।</a:t>
            </a:r>
            <a:r>
              <a:rPr lang="en-US" sz="2400" dirty="0">
                <a:latin typeface="NikoshBAN" panose="02000000000000000000" pitchFamily="2" charset="0"/>
                <a:ea typeface="Verdana" pitchFamily="34" charset="0"/>
                <a:cs typeface="NikoshBAN" panose="02000000000000000000" pitchFamily="2" charset="0"/>
              </a:rPr>
              <a:t> </a:t>
            </a:r>
            <a:r>
              <a:rPr lang="en-US" sz="2400" dirty="0" err="1">
                <a:solidFill>
                  <a:srgbClr val="FF3300"/>
                </a:solidFill>
                <a:latin typeface="NikoshBAN" panose="02000000000000000000" pitchFamily="2" charset="0"/>
                <a:ea typeface="Verdana" pitchFamily="34" charset="0"/>
                <a:cs typeface="NikoshBAN" panose="02000000000000000000" pitchFamily="2" charset="0"/>
              </a:rPr>
              <a:t>প্রাকৃতিক</a:t>
            </a:r>
            <a:r>
              <a:rPr lang="en-US" sz="2400" dirty="0">
                <a:solidFill>
                  <a:srgbClr val="FF3300"/>
                </a:solidFill>
                <a:latin typeface="NikoshBAN" panose="02000000000000000000" pitchFamily="2" charset="0"/>
                <a:ea typeface="Verdana" pitchFamily="34" charset="0"/>
                <a:cs typeface="NikoshBAN" panose="02000000000000000000" pitchFamily="2" charset="0"/>
              </a:rPr>
              <a:t> </a:t>
            </a:r>
            <a:r>
              <a:rPr lang="en-US" sz="2400" dirty="0" err="1">
                <a:solidFill>
                  <a:srgbClr val="FF3300"/>
                </a:solidFill>
                <a:latin typeface="NikoshBAN" panose="02000000000000000000" pitchFamily="2" charset="0"/>
                <a:ea typeface="Verdana" pitchFamily="34" charset="0"/>
                <a:cs typeface="NikoshBAN" panose="02000000000000000000" pitchFamily="2" charset="0"/>
              </a:rPr>
              <a:t>আইনঃ</a:t>
            </a:r>
            <a:r>
              <a:rPr lang="en-US" sz="2400" dirty="0">
                <a:solidFill>
                  <a:srgbClr val="FF3300"/>
                </a:solidFill>
                <a:latin typeface="NikoshBAN" panose="02000000000000000000" pitchFamily="2" charset="0"/>
                <a:ea typeface="Verdana" pitchFamily="34" charset="0"/>
                <a:cs typeface="NikoshBAN" panose="02000000000000000000" pitchFamily="2" charset="0"/>
              </a:rPr>
              <a:t> </a:t>
            </a:r>
            <a:r>
              <a:rPr lang="en-US" sz="2000" dirty="0">
                <a:latin typeface="NikoshBAN" panose="02000000000000000000" pitchFamily="2" charset="0"/>
                <a:ea typeface="Verdana" pitchFamily="34" charset="0"/>
                <a:cs typeface="NikoshBAN" panose="02000000000000000000" pitchFamily="2" charset="0"/>
              </a:rPr>
              <a:t>এ </a:t>
            </a:r>
            <a:r>
              <a:rPr lang="en-US" sz="2000" dirty="0" err="1">
                <a:latin typeface="NikoshBAN" panose="02000000000000000000" pitchFamily="2" charset="0"/>
                <a:ea typeface="Verdana" pitchFamily="34" charset="0"/>
                <a:cs typeface="NikoshBAN" panose="02000000000000000000" pitchFamily="2" charset="0"/>
              </a:rPr>
              <a:t>আইনে</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মূলত</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নাগরিকদের</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মৌলিক</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অধিকার</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রক্ষার</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কথা</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বলা</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হয়েছে</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খ্রিস্টীয়</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ষষ্ঠ</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শতকে</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সম্রাট</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জাস্টিনিয়ান</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প্রথম</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সমস্ত</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রোমান</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আইনের</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সংগ্রহ</a:t>
            </a:r>
            <a:r>
              <a:rPr lang="en-US" sz="2000" dirty="0">
                <a:latin typeface="NikoshBAN" panose="02000000000000000000" pitchFamily="2" charset="0"/>
                <a:ea typeface="Verdana" pitchFamily="34" charset="0"/>
                <a:cs typeface="NikoshBAN" panose="02000000000000000000" pitchFamily="2" charset="0"/>
              </a:rPr>
              <a:t> ও </a:t>
            </a:r>
            <a:r>
              <a:rPr lang="en-US" sz="2000" dirty="0" err="1">
                <a:latin typeface="NikoshBAN" panose="02000000000000000000" pitchFamily="2" charset="0"/>
                <a:ea typeface="Verdana" pitchFamily="34" charset="0"/>
                <a:cs typeface="NikoshBAN" panose="02000000000000000000" pitchFamily="2" charset="0"/>
              </a:rPr>
              <a:t>সংকলন</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প্রকাশ</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করেন</a:t>
            </a:r>
            <a:r>
              <a:rPr lang="en-US" sz="2000" dirty="0">
                <a:latin typeface="NikoshBAN" panose="02000000000000000000" pitchFamily="2" charset="0"/>
                <a:ea typeface="Verdana" pitchFamily="34" charset="0"/>
                <a:cs typeface="NikoshBAN" panose="02000000000000000000" pitchFamily="2" charset="0"/>
              </a:rPr>
              <a:t>। </a:t>
            </a:r>
          </a:p>
        </p:txBody>
      </p:sp>
    </p:spTree>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3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4" presetClass="entr" presetSubtype="0" accel="10000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p:cTn id="12" dur="3000" fill="hold"/>
                                        <p:tgtEl>
                                          <p:spTgt spid="21"/>
                                        </p:tgtEl>
                                        <p:attrNameLst>
                                          <p:attrName>ppt_w</p:attrName>
                                        </p:attrNameLst>
                                      </p:cBhvr>
                                      <p:tavLst>
                                        <p:tav tm="0">
                                          <p:val>
                                            <p:strVal val="#ppt_w*0.05"/>
                                          </p:val>
                                        </p:tav>
                                        <p:tav tm="100000">
                                          <p:val>
                                            <p:strVal val="#ppt_w"/>
                                          </p:val>
                                        </p:tav>
                                      </p:tavLst>
                                    </p:anim>
                                    <p:anim calcmode="lin" valueType="num">
                                      <p:cBhvr>
                                        <p:cTn id="13" dur="3000" fill="hold"/>
                                        <p:tgtEl>
                                          <p:spTgt spid="21"/>
                                        </p:tgtEl>
                                        <p:attrNameLst>
                                          <p:attrName>ppt_h</p:attrName>
                                        </p:attrNameLst>
                                      </p:cBhvr>
                                      <p:tavLst>
                                        <p:tav tm="0">
                                          <p:val>
                                            <p:strVal val="#ppt_h"/>
                                          </p:val>
                                        </p:tav>
                                        <p:tav tm="100000">
                                          <p:val>
                                            <p:strVal val="#ppt_h"/>
                                          </p:val>
                                        </p:tav>
                                      </p:tavLst>
                                    </p:anim>
                                    <p:anim calcmode="lin" valueType="num">
                                      <p:cBhvr>
                                        <p:cTn id="14" dur="3000" fill="hold"/>
                                        <p:tgtEl>
                                          <p:spTgt spid="21"/>
                                        </p:tgtEl>
                                        <p:attrNameLst>
                                          <p:attrName>ppt_x</p:attrName>
                                        </p:attrNameLst>
                                      </p:cBhvr>
                                      <p:tavLst>
                                        <p:tav tm="0">
                                          <p:val>
                                            <p:strVal val="#ppt_x-.2"/>
                                          </p:val>
                                        </p:tav>
                                        <p:tav tm="100000">
                                          <p:val>
                                            <p:strVal val="#ppt_x"/>
                                          </p:val>
                                        </p:tav>
                                      </p:tavLst>
                                    </p:anim>
                                    <p:anim calcmode="lin" valueType="num">
                                      <p:cBhvr>
                                        <p:cTn id="15" dur="3000" fill="hold"/>
                                        <p:tgtEl>
                                          <p:spTgt spid="21"/>
                                        </p:tgtEl>
                                        <p:attrNameLst>
                                          <p:attrName>ppt_y</p:attrName>
                                        </p:attrNameLst>
                                      </p:cBhvr>
                                      <p:tavLst>
                                        <p:tav tm="0">
                                          <p:val>
                                            <p:strVal val="#ppt_y"/>
                                          </p:val>
                                        </p:tav>
                                        <p:tav tm="100000">
                                          <p:val>
                                            <p:strVal val="#ppt_y"/>
                                          </p:val>
                                        </p:tav>
                                      </p:tavLst>
                                    </p:anim>
                                    <p:animEffect transition="in" filter="fade">
                                      <p:cBhvr>
                                        <p:cTn id="16" dur="3000"/>
                                        <p:tgtEl>
                                          <p:spTgt spid="21"/>
                                        </p:tgtEl>
                                      </p:cBhvr>
                                    </p:animEffect>
                                  </p:childTnLst>
                                </p:cTn>
                              </p:par>
                            </p:childTnLst>
                          </p:cTn>
                        </p:par>
                      </p:childTnLst>
                    </p:cTn>
                  </p:par>
                  <p:par>
                    <p:cTn id="17" fill="hold">
                      <p:stCondLst>
                        <p:cond delay="indefinite"/>
                      </p:stCondLst>
                      <p:childTnLst>
                        <p:par>
                          <p:cTn id="18" fill="hold">
                            <p:stCondLst>
                              <p:cond delay="0"/>
                            </p:stCondLst>
                            <p:childTnLst>
                              <p:par>
                                <p:cTn id="19" presetID="54" presetClass="entr" presetSubtype="0" accel="100000"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p:cTn id="21" dur="3000" fill="hold"/>
                                        <p:tgtEl>
                                          <p:spTgt spid="22"/>
                                        </p:tgtEl>
                                        <p:attrNameLst>
                                          <p:attrName>ppt_w</p:attrName>
                                        </p:attrNameLst>
                                      </p:cBhvr>
                                      <p:tavLst>
                                        <p:tav tm="0">
                                          <p:val>
                                            <p:strVal val="#ppt_w*0.05"/>
                                          </p:val>
                                        </p:tav>
                                        <p:tav tm="100000">
                                          <p:val>
                                            <p:strVal val="#ppt_w"/>
                                          </p:val>
                                        </p:tav>
                                      </p:tavLst>
                                    </p:anim>
                                    <p:anim calcmode="lin" valueType="num">
                                      <p:cBhvr>
                                        <p:cTn id="22" dur="3000" fill="hold"/>
                                        <p:tgtEl>
                                          <p:spTgt spid="22"/>
                                        </p:tgtEl>
                                        <p:attrNameLst>
                                          <p:attrName>ppt_h</p:attrName>
                                        </p:attrNameLst>
                                      </p:cBhvr>
                                      <p:tavLst>
                                        <p:tav tm="0">
                                          <p:val>
                                            <p:strVal val="#ppt_h"/>
                                          </p:val>
                                        </p:tav>
                                        <p:tav tm="100000">
                                          <p:val>
                                            <p:strVal val="#ppt_h"/>
                                          </p:val>
                                        </p:tav>
                                      </p:tavLst>
                                    </p:anim>
                                    <p:anim calcmode="lin" valueType="num">
                                      <p:cBhvr>
                                        <p:cTn id="23" dur="3000" fill="hold"/>
                                        <p:tgtEl>
                                          <p:spTgt spid="22"/>
                                        </p:tgtEl>
                                        <p:attrNameLst>
                                          <p:attrName>ppt_x</p:attrName>
                                        </p:attrNameLst>
                                      </p:cBhvr>
                                      <p:tavLst>
                                        <p:tav tm="0">
                                          <p:val>
                                            <p:strVal val="#ppt_x-.2"/>
                                          </p:val>
                                        </p:tav>
                                        <p:tav tm="100000">
                                          <p:val>
                                            <p:strVal val="#ppt_x"/>
                                          </p:val>
                                        </p:tav>
                                      </p:tavLst>
                                    </p:anim>
                                    <p:anim calcmode="lin" valueType="num">
                                      <p:cBhvr>
                                        <p:cTn id="24" dur="3000" fill="hold"/>
                                        <p:tgtEl>
                                          <p:spTgt spid="22"/>
                                        </p:tgtEl>
                                        <p:attrNameLst>
                                          <p:attrName>ppt_y</p:attrName>
                                        </p:attrNameLst>
                                      </p:cBhvr>
                                      <p:tavLst>
                                        <p:tav tm="0">
                                          <p:val>
                                            <p:strVal val="#ppt_y"/>
                                          </p:val>
                                        </p:tav>
                                        <p:tav tm="100000">
                                          <p:val>
                                            <p:strVal val="#ppt_y"/>
                                          </p:val>
                                        </p:tav>
                                      </p:tavLst>
                                    </p:anim>
                                    <p:animEffect transition="in" filter="fade">
                                      <p:cBhvr>
                                        <p:cTn id="25" dur="3000"/>
                                        <p:tgtEl>
                                          <p:spTgt spid="22"/>
                                        </p:tgtEl>
                                      </p:cBhvr>
                                    </p:animEffect>
                                  </p:childTnLst>
                                </p:cTn>
                              </p:par>
                            </p:childTnLst>
                          </p:cTn>
                        </p:par>
                      </p:childTnLst>
                    </p:cTn>
                  </p:par>
                  <p:par>
                    <p:cTn id="26" fill="hold">
                      <p:stCondLst>
                        <p:cond delay="indefinite"/>
                      </p:stCondLst>
                      <p:childTnLst>
                        <p:par>
                          <p:cTn id="27" fill="hold">
                            <p:stCondLst>
                              <p:cond delay="0"/>
                            </p:stCondLst>
                            <p:childTnLst>
                              <p:par>
                                <p:cTn id="28" presetID="17" presetClass="entr" presetSubtype="10" fill="hold" grpId="0" nodeType="clickEffect">
                                  <p:stCondLst>
                                    <p:cond delay="0"/>
                                  </p:stCondLst>
                                  <p:childTnLst>
                                    <p:set>
                                      <p:cBhvr>
                                        <p:cTn id="29" dur="1" fill="hold">
                                          <p:stCondLst>
                                            <p:cond delay="0"/>
                                          </p:stCondLst>
                                        </p:cTn>
                                        <p:tgtEl>
                                          <p:spTgt spid="23"/>
                                        </p:tgtEl>
                                        <p:attrNameLst>
                                          <p:attrName>style.visibility</p:attrName>
                                        </p:attrNameLst>
                                      </p:cBhvr>
                                      <p:to>
                                        <p:strVal val="visible"/>
                                      </p:to>
                                    </p:set>
                                    <p:anim calcmode="lin" valueType="num">
                                      <p:cBhvr>
                                        <p:cTn id="30" dur="3000" fill="hold"/>
                                        <p:tgtEl>
                                          <p:spTgt spid="23"/>
                                        </p:tgtEl>
                                        <p:attrNameLst>
                                          <p:attrName>ppt_w</p:attrName>
                                        </p:attrNameLst>
                                      </p:cBhvr>
                                      <p:tavLst>
                                        <p:tav tm="0">
                                          <p:val>
                                            <p:fltVal val="0"/>
                                          </p:val>
                                        </p:tav>
                                        <p:tav tm="100000">
                                          <p:val>
                                            <p:strVal val="#ppt_w"/>
                                          </p:val>
                                        </p:tav>
                                      </p:tavLst>
                                    </p:anim>
                                    <p:anim calcmode="lin" valueType="num">
                                      <p:cBhvr>
                                        <p:cTn id="31" dur="3000" fill="hold"/>
                                        <p:tgtEl>
                                          <p:spTgt spid="2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1" grpId="0" animBg="1"/>
      <p:bldP spid="22" grpId="0" animBg="1"/>
      <p:bldP spid="2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52800" y="228600"/>
            <a:ext cx="2133600" cy="769441"/>
          </a:xfrm>
          <a:prstGeom prst="rect">
            <a:avLst/>
          </a:prstGeom>
          <a:solidFill>
            <a:schemeClr val="bg2">
              <a:lumMod val="90000"/>
            </a:schemeClr>
          </a:solidFill>
          <a:ln>
            <a:solidFill>
              <a:srgbClr val="C00000"/>
            </a:solidFill>
          </a:ln>
          <a:scene3d>
            <a:camera prst="orthographicFront"/>
            <a:lightRig rig="threePt" dir="t"/>
          </a:scene3d>
          <a:sp3d>
            <a:bevelT w="152400" h="50800" prst="softRound"/>
          </a:sp3d>
        </p:spPr>
        <p:txBody>
          <a:bodyPr wrap="square" rtlCol="0">
            <a:spAutoFit/>
          </a:bodyPr>
          <a:lstStyle/>
          <a:p>
            <a:r>
              <a:rPr lang="en-US" sz="4400" dirty="0" err="1">
                <a:latin typeface="NikoshBAN" panose="02000000000000000000" pitchFamily="2" charset="0"/>
                <a:ea typeface="Verdana" pitchFamily="34" charset="0"/>
                <a:cs typeface="NikoshBAN" panose="02000000000000000000" pitchFamily="2" charset="0"/>
              </a:rPr>
              <a:t>মূল্যায়ন</a:t>
            </a:r>
            <a:endParaRPr lang="en-US" sz="4400" dirty="0">
              <a:latin typeface="NikoshBAN" panose="02000000000000000000" pitchFamily="2" charset="0"/>
              <a:ea typeface="Verdana" pitchFamily="34" charset="0"/>
              <a:cs typeface="NikoshBAN" panose="02000000000000000000" pitchFamily="2" charset="0"/>
            </a:endParaRPr>
          </a:p>
        </p:txBody>
      </p:sp>
      <p:sp>
        <p:nvSpPr>
          <p:cNvPr id="20" name="TextBox 19"/>
          <p:cNvSpPr txBox="1"/>
          <p:nvPr/>
        </p:nvSpPr>
        <p:spPr>
          <a:xfrm>
            <a:off x="37531" y="2438871"/>
            <a:ext cx="9106469" cy="3477875"/>
          </a:xfrm>
          <a:prstGeom prst="rect">
            <a:avLst/>
          </a:prstGeom>
          <a:noFill/>
          <a:ln>
            <a:solidFill>
              <a:srgbClr val="00B0F0"/>
            </a:solidFill>
          </a:ln>
        </p:spPr>
        <p:txBody>
          <a:bodyPr wrap="square" rtlCol="0">
            <a:spAutoFit/>
          </a:bodyPr>
          <a:lstStyle/>
          <a:p>
            <a:r>
              <a:rPr lang="en-US" sz="2000" dirty="0">
                <a:latin typeface="NikoshBAN" panose="02000000000000000000" pitchFamily="2" charset="0"/>
                <a:ea typeface="Verdana" pitchFamily="34" charset="0"/>
                <a:cs typeface="NikoshBAN" panose="02000000000000000000" pitchFamily="2" charset="0"/>
              </a:rPr>
              <a:t>১। </a:t>
            </a:r>
            <a:r>
              <a:rPr lang="en-US" sz="2000" dirty="0" err="1">
                <a:latin typeface="NikoshBAN" panose="02000000000000000000" pitchFamily="2" charset="0"/>
                <a:ea typeface="Verdana" pitchFamily="34" charset="0"/>
                <a:cs typeface="NikoshBAN" panose="02000000000000000000" pitchFamily="2" charset="0"/>
              </a:rPr>
              <a:t>কলোসিয়াম</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কি</a:t>
            </a:r>
            <a:r>
              <a:rPr lang="en-US" sz="2000" dirty="0">
                <a:latin typeface="NikoshBAN" panose="02000000000000000000" pitchFamily="2" charset="0"/>
                <a:ea typeface="Verdana" pitchFamily="34" charset="0"/>
                <a:cs typeface="NikoshBAN" panose="02000000000000000000" pitchFamily="2" charset="0"/>
              </a:rPr>
              <a:t> ?</a:t>
            </a:r>
            <a:endParaRPr lang="bn-BD" sz="2000" dirty="0">
              <a:latin typeface="NikoshBAN" panose="02000000000000000000" pitchFamily="2" charset="0"/>
              <a:ea typeface="Verdana" pitchFamily="34" charset="0"/>
              <a:cs typeface="NikoshBAN" panose="02000000000000000000" pitchFamily="2" charset="0"/>
            </a:endParaRPr>
          </a:p>
          <a:p>
            <a:r>
              <a:rPr lang="en-US" sz="2000" dirty="0">
                <a:latin typeface="NikoshBAN" panose="02000000000000000000" pitchFamily="2" charset="0"/>
                <a:ea typeface="Verdana" pitchFamily="34" charset="0"/>
                <a:cs typeface="NikoshBAN" panose="02000000000000000000" pitchFamily="2" charset="0"/>
              </a:rPr>
              <a:t> </a:t>
            </a:r>
          </a:p>
          <a:p>
            <a:r>
              <a:rPr lang="en-US" sz="2000" dirty="0">
                <a:latin typeface="NikoshBAN" panose="02000000000000000000" pitchFamily="2" charset="0"/>
                <a:ea typeface="Verdana" pitchFamily="34" charset="0"/>
                <a:cs typeface="NikoshBAN" panose="02000000000000000000" pitchFamily="2" charset="0"/>
              </a:rPr>
              <a:t>২। </a:t>
            </a:r>
            <a:r>
              <a:rPr lang="en-US" sz="2000" dirty="0" err="1">
                <a:latin typeface="NikoshBAN" panose="02000000000000000000" pitchFamily="2" charset="0"/>
                <a:ea typeface="Verdana" pitchFamily="34" charset="0"/>
                <a:cs typeface="NikoshBAN" panose="02000000000000000000" pitchFamily="2" charset="0"/>
              </a:rPr>
              <a:t>কোন</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সম্রাটে</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সময়ে</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যিশুখ্রিস্টের</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জন্ম</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হয়</a:t>
            </a:r>
            <a:r>
              <a:rPr lang="en-US" sz="2000" dirty="0">
                <a:latin typeface="NikoshBAN" panose="02000000000000000000" pitchFamily="2" charset="0"/>
                <a:ea typeface="Verdana" pitchFamily="34" charset="0"/>
                <a:cs typeface="NikoshBAN" panose="02000000000000000000" pitchFamily="2" charset="0"/>
              </a:rPr>
              <a:t> ?</a:t>
            </a:r>
            <a:endParaRPr lang="bn-BD" sz="2000" dirty="0">
              <a:latin typeface="NikoshBAN" panose="02000000000000000000" pitchFamily="2" charset="0"/>
              <a:ea typeface="Verdana" pitchFamily="34" charset="0"/>
              <a:cs typeface="NikoshBAN" panose="02000000000000000000" pitchFamily="2" charset="0"/>
            </a:endParaRPr>
          </a:p>
          <a:p>
            <a:r>
              <a:rPr lang="en-US" sz="2000" dirty="0">
                <a:latin typeface="NikoshBAN" panose="02000000000000000000" pitchFamily="2" charset="0"/>
                <a:ea typeface="Verdana" pitchFamily="34" charset="0"/>
                <a:cs typeface="NikoshBAN" panose="02000000000000000000" pitchFamily="2" charset="0"/>
              </a:rPr>
              <a:t> </a:t>
            </a:r>
          </a:p>
          <a:p>
            <a:r>
              <a:rPr lang="en-US" sz="2000" dirty="0">
                <a:latin typeface="NikoshBAN" panose="02000000000000000000" pitchFamily="2" charset="0"/>
                <a:ea typeface="Verdana" pitchFamily="34" charset="0"/>
                <a:cs typeface="NikoshBAN" panose="02000000000000000000" pitchFamily="2" charset="0"/>
              </a:rPr>
              <a:t>৩। </a:t>
            </a:r>
            <a:r>
              <a:rPr lang="en-US" sz="2000" dirty="0" err="1">
                <a:latin typeface="NikoshBAN" panose="02000000000000000000" pitchFamily="2" charset="0"/>
                <a:ea typeface="Verdana" pitchFamily="34" charset="0"/>
                <a:cs typeface="NikoshBAN" panose="02000000000000000000" pitchFamily="2" charset="0"/>
              </a:rPr>
              <a:t>কলোসিয়াম</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নাট্যশালা</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কত</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খ্রিস্টাব্দে</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নির্মিত</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হয়</a:t>
            </a:r>
            <a:r>
              <a:rPr lang="en-US" sz="2000" dirty="0">
                <a:latin typeface="NikoshBAN" panose="02000000000000000000" pitchFamily="2" charset="0"/>
                <a:ea typeface="Verdana" pitchFamily="34" charset="0"/>
                <a:cs typeface="NikoshBAN" panose="02000000000000000000" pitchFamily="2" charset="0"/>
              </a:rPr>
              <a:t> ? </a:t>
            </a:r>
            <a:endParaRPr lang="bn-BD" sz="2000" dirty="0">
              <a:latin typeface="NikoshBAN" panose="02000000000000000000" pitchFamily="2" charset="0"/>
              <a:ea typeface="Verdana" pitchFamily="34" charset="0"/>
              <a:cs typeface="NikoshBAN" panose="02000000000000000000" pitchFamily="2" charset="0"/>
            </a:endParaRPr>
          </a:p>
          <a:p>
            <a:endParaRPr lang="en-US" sz="2000" dirty="0">
              <a:latin typeface="NikoshBAN" panose="02000000000000000000" pitchFamily="2" charset="0"/>
              <a:ea typeface="Verdana" pitchFamily="34" charset="0"/>
              <a:cs typeface="NikoshBAN" panose="02000000000000000000" pitchFamily="2" charset="0"/>
            </a:endParaRPr>
          </a:p>
          <a:p>
            <a:r>
              <a:rPr lang="en-US" sz="2000" dirty="0">
                <a:latin typeface="NikoshBAN" panose="02000000000000000000" pitchFamily="2" charset="0"/>
                <a:ea typeface="Verdana" pitchFamily="34" charset="0"/>
                <a:cs typeface="NikoshBAN" panose="02000000000000000000" pitchFamily="2" charset="0"/>
              </a:rPr>
              <a:t>৪। </a:t>
            </a:r>
            <a:r>
              <a:rPr lang="en-US" sz="2000" dirty="0" err="1">
                <a:latin typeface="NikoshBAN" panose="02000000000000000000" pitchFamily="2" charset="0"/>
                <a:ea typeface="Verdana" pitchFamily="34" charset="0"/>
                <a:cs typeface="NikoshBAN" panose="02000000000000000000" pitchFamily="2" charset="0"/>
              </a:rPr>
              <a:t>রোমের</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কোন</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সম্রাট</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খ্রিস্টধর্ম</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গ্রহন</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করেন</a:t>
            </a:r>
            <a:r>
              <a:rPr lang="en-US" sz="2000" dirty="0">
                <a:latin typeface="NikoshBAN" panose="02000000000000000000" pitchFamily="2" charset="0"/>
                <a:ea typeface="Verdana" pitchFamily="34" charset="0"/>
                <a:cs typeface="NikoshBAN" panose="02000000000000000000" pitchFamily="2" charset="0"/>
              </a:rPr>
              <a:t> ?</a:t>
            </a:r>
            <a:r>
              <a:rPr lang="bn-BD" sz="2000" dirty="0">
                <a:latin typeface="NikoshBAN" panose="02000000000000000000" pitchFamily="2" charset="0"/>
                <a:ea typeface="Verdana" pitchFamily="34" charset="0"/>
                <a:cs typeface="NikoshBAN" panose="02000000000000000000" pitchFamily="2" charset="0"/>
              </a:rPr>
              <a:t>              </a:t>
            </a:r>
          </a:p>
          <a:p>
            <a:endParaRPr lang="en-US" sz="2000" dirty="0">
              <a:latin typeface="NikoshBAN" panose="02000000000000000000" pitchFamily="2" charset="0"/>
              <a:ea typeface="Verdana" pitchFamily="34" charset="0"/>
              <a:cs typeface="NikoshBAN" panose="02000000000000000000" pitchFamily="2" charset="0"/>
            </a:endParaRPr>
          </a:p>
          <a:p>
            <a:r>
              <a:rPr lang="en-US" sz="2000" dirty="0">
                <a:latin typeface="NikoshBAN" panose="02000000000000000000" pitchFamily="2" charset="0"/>
                <a:ea typeface="Verdana" pitchFamily="34" charset="0"/>
                <a:cs typeface="NikoshBAN" panose="02000000000000000000" pitchFamily="2" charset="0"/>
              </a:rPr>
              <a:t>৫। </a:t>
            </a:r>
            <a:r>
              <a:rPr lang="en-US" sz="2000" dirty="0" err="1">
                <a:latin typeface="NikoshBAN" panose="02000000000000000000" pitchFamily="2" charset="0"/>
                <a:ea typeface="Verdana" pitchFamily="34" charset="0"/>
                <a:cs typeface="NikoshBAN" panose="02000000000000000000" pitchFamily="2" charset="0"/>
              </a:rPr>
              <a:t>রোমনদের</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প্রধান</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দেবতার</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নাম</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কি</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ছিল</a:t>
            </a:r>
            <a:r>
              <a:rPr lang="en-US" sz="2000" dirty="0">
                <a:latin typeface="NikoshBAN" panose="02000000000000000000" pitchFamily="2" charset="0"/>
                <a:ea typeface="Verdana" pitchFamily="34" charset="0"/>
                <a:cs typeface="NikoshBAN" panose="02000000000000000000" pitchFamily="2" charset="0"/>
              </a:rPr>
              <a:t> ? </a:t>
            </a:r>
            <a:endParaRPr lang="bn-BD" sz="2000" dirty="0">
              <a:latin typeface="NikoshBAN" panose="02000000000000000000" pitchFamily="2" charset="0"/>
              <a:ea typeface="Verdana" pitchFamily="34" charset="0"/>
              <a:cs typeface="NikoshBAN" panose="02000000000000000000" pitchFamily="2" charset="0"/>
            </a:endParaRPr>
          </a:p>
          <a:p>
            <a:endParaRPr lang="en-US" sz="2000" dirty="0">
              <a:latin typeface="NikoshBAN" panose="02000000000000000000" pitchFamily="2" charset="0"/>
              <a:ea typeface="Verdana" pitchFamily="34" charset="0"/>
              <a:cs typeface="NikoshBAN" panose="02000000000000000000" pitchFamily="2" charset="0"/>
            </a:endParaRPr>
          </a:p>
          <a:p>
            <a:r>
              <a:rPr lang="en-US" sz="2000" dirty="0">
                <a:latin typeface="NikoshBAN" panose="02000000000000000000" pitchFamily="2" charset="0"/>
                <a:ea typeface="Verdana" pitchFamily="34" charset="0"/>
                <a:cs typeface="NikoshBAN" panose="02000000000000000000" pitchFamily="2" charset="0"/>
              </a:rPr>
              <a:t>৬। </a:t>
            </a:r>
            <a:r>
              <a:rPr lang="en-US" sz="2000" dirty="0" err="1">
                <a:latin typeface="NikoshBAN" panose="02000000000000000000" pitchFamily="2" charset="0"/>
                <a:ea typeface="Verdana" pitchFamily="34" charset="0"/>
                <a:cs typeface="NikoshBAN" panose="02000000000000000000" pitchFamily="2" charset="0"/>
              </a:rPr>
              <a:t>কলোসিয়াম</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নাট্যশালা</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কে</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নির্মাণ</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করেন</a:t>
            </a:r>
            <a:r>
              <a:rPr lang="en-US" sz="2000" dirty="0">
                <a:latin typeface="NikoshBAN" panose="02000000000000000000" pitchFamily="2" charset="0"/>
                <a:ea typeface="Verdana" pitchFamily="34" charset="0"/>
                <a:cs typeface="NikoshBAN" panose="02000000000000000000" pitchFamily="2" charset="0"/>
              </a:rPr>
              <a:t> ? </a:t>
            </a:r>
          </a:p>
        </p:txBody>
      </p:sp>
      <p:sp>
        <p:nvSpPr>
          <p:cNvPr id="3" name="TextBox 2"/>
          <p:cNvSpPr txBox="1"/>
          <p:nvPr/>
        </p:nvSpPr>
        <p:spPr>
          <a:xfrm>
            <a:off x="7010400" y="2541875"/>
            <a:ext cx="1371600" cy="400110"/>
          </a:xfrm>
          <a:prstGeom prst="rect">
            <a:avLst/>
          </a:prstGeom>
          <a:solidFill>
            <a:srgbClr val="FFC000"/>
          </a:solidFill>
        </p:spPr>
        <p:txBody>
          <a:bodyPr wrap="square" rtlCol="0">
            <a:spAutoFit/>
          </a:bodyPr>
          <a:lstStyle/>
          <a:p>
            <a:r>
              <a:rPr lang="en-US" sz="2000" dirty="0" err="1">
                <a:latin typeface="NikoshBAN" panose="02000000000000000000" pitchFamily="2" charset="0"/>
                <a:ea typeface="Verdana" pitchFamily="34" charset="0"/>
                <a:cs typeface="NikoshBAN" panose="02000000000000000000" pitchFamily="2" charset="0"/>
              </a:rPr>
              <a:t>নাট্যশা</a:t>
            </a:r>
            <a:r>
              <a:rPr lang="bn-BD" sz="2000" dirty="0">
                <a:latin typeface="NikoshBAN" panose="02000000000000000000" pitchFamily="2" charset="0"/>
                <a:ea typeface="Verdana" pitchFamily="34" charset="0"/>
                <a:cs typeface="NikoshBAN" panose="02000000000000000000" pitchFamily="2" charset="0"/>
              </a:rPr>
              <a:t>লা</a:t>
            </a:r>
            <a:endParaRPr lang="en-US" sz="2000" dirty="0">
              <a:latin typeface="NikoshBAN" panose="02000000000000000000" pitchFamily="2" charset="0"/>
              <a:cs typeface="NikoshBAN" panose="02000000000000000000" pitchFamily="2" charset="0"/>
            </a:endParaRPr>
          </a:p>
        </p:txBody>
      </p:sp>
      <p:sp>
        <p:nvSpPr>
          <p:cNvPr id="4" name="TextBox 3"/>
          <p:cNvSpPr txBox="1"/>
          <p:nvPr/>
        </p:nvSpPr>
        <p:spPr>
          <a:xfrm>
            <a:off x="6400800" y="3607841"/>
            <a:ext cx="2133600" cy="400110"/>
          </a:xfrm>
          <a:prstGeom prst="rect">
            <a:avLst/>
          </a:prstGeom>
          <a:solidFill>
            <a:srgbClr val="92D050"/>
          </a:solidFill>
        </p:spPr>
        <p:txBody>
          <a:bodyPr wrap="square" rtlCol="0">
            <a:spAutoFit/>
          </a:bodyPr>
          <a:lstStyle/>
          <a:p>
            <a:r>
              <a:rPr lang="en-US" sz="2000" dirty="0">
                <a:latin typeface="NikoshBAN" panose="02000000000000000000" pitchFamily="2" charset="0"/>
                <a:ea typeface="Verdana" pitchFamily="34" charset="0"/>
                <a:cs typeface="NikoshBAN" panose="02000000000000000000" pitchFamily="2" charset="0"/>
              </a:rPr>
              <a:t> ৮০ </a:t>
            </a:r>
            <a:r>
              <a:rPr lang="en-US" sz="2000" dirty="0" err="1">
                <a:latin typeface="NikoshBAN" panose="02000000000000000000" pitchFamily="2" charset="0"/>
                <a:ea typeface="Verdana" pitchFamily="34" charset="0"/>
                <a:cs typeface="NikoshBAN" panose="02000000000000000000" pitchFamily="2" charset="0"/>
              </a:rPr>
              <a:t>খ্রিস্টাব্দে</a:t>
            </a:r>
            <a:endParaRPr lang="bn-BD" sz="2000" dirty="0">
              <a:latin typeface="NikoshBAN" panose="02000000000000000000" pitchFamily="2" charset="0"/>
              <a:ea typeface="Verdana" pitchFamily="34" charset="0"/>
              <a:cs typeface="NikoshBAN" panose="02000000000000000000" pitchFamily="2" charset="0"/>
            </a:endParaRPr>
          </a:p>
        </p:txBody>
      </p:sp>
      <p:sp>
        <p:nvSpPr>
          <p:cNvPr id="6" name="TextBox 5"/>
          <p:cNvSpPr txBox="1"/>
          <p:nvPr/>
        </p:nvSpPr>
        <p:spPr>
          <a:xfrm>
            <a:off x="6057900" y="3086636"/>
            <a:ext cx="2819400" cy="400110"/>
          </a:xfrm>
          <a:prstGeom prst="rect">
            <a:avLst/>
          </a:prstGeom>
          <a:solidFill>
            <a:srgbClr val="FFFF00"/>
          </a:solidFill>
        </p:spPr>
        <p:txBody>
          <a:bodyPr wrap="square" rtlCol="0">
            <a:spAutoFit/>
          </a:bodyPr>
          <a:lstStyle/>
          <a:p>
            <a:r>
              <a:rPr lang="en-US" sz="2000" dirty="0" err="1">
                <a:latin typeface="NikoshBAN" panose="02000000000000000000" pitchFamily="2" charset="0"/>
                <a:ea typeface="Verdana" pitchFamily="34" charset="0"/>
                <a:cs typeface="NikoshBAN" panose="02000000000000000000" pitchFamily="2" charset="0"/>
              </a:rPr>
              <a:t>সম্রাট</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অগাস্টাস</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সিজার</a:t>
            </a:r>
            <a:endParaRPr lang="bn-BD" sz="2000" dirty="0">
              <a:latin typeface="NikoshBAN" panose="02000000000000000000" pitchFamily="2" charset="0"/>
              <a:ea typeface="Verdana" pitchFamily="34" charset="0"/>
              <a:cs typeface="NikoshBAN" panose="02000000000000000000" pitchFamily="2" charset="0"/>
            </a:endParaRPr>
          </a:p>
        </p:txBody>
      </p:sp>
      <p:sp>
        <p:nvSpPr>
          <p:cNvPr id="9" name="TextBox 8"/>
          <p:cNvSpPr txBox="1"/>
          <p:nvPr/>
        </p:nvSpPr>
        <p:spPr>
          <a:xfrm>
            <a:off x="6096000" y="4243694"/>
            <a:ext cx="2438400" cy="400110"/>
          </a:xfrm>
          <a:prstGeom prst="rect">
            <a:avLst/>
          </a:prstGeom>
          <a:solidFill>
            <a:srgbClr val="0070C0"/>
          </a:solidFill>
        </p:spPr>
        <p:txBody>
          <a:bodyPr wrap="square" rtlCol="0">
            <a:spAutoFit/>
          </a:bodyPr>
          <a:lstStyle/>
          <a:p>
            <a:r>
              <a:rPr lang="en-US" sz="2000" dirty="0" err="1">
                <a:solidFill>
                  <a:schemeClr val="bg1"/>
                </a:solidFill>
                <a:latin typeface="NikoshBAN" panose="02000000000000000000" pitchFamily="2" charset="0"/>
                <a:ea typeface="Verdana" pitchFamily="34" charset="0"/>
                <a:cs typeface="NikoshBAN" panose="02000000000000000000" pitchFamily="2" charset="0"/>
              </a:rPr>
              <a:t>সম্রাট</a:t>
            </a:r>
            <a:r>
              <a:rPr lang="en-US" sz="2000" dirty="0">
                <a:solidFill>
                  <a:schemeClr val="bg1"/>
                </a:solidFill>
                <a:latin typeface="NikoshBAN" panose="02000000000000000000" pitchFamily="2" charset="0"/>
                <a:ea typeface="Verdana" pitchFamily="34" charset="0"/>
                <a:cs typeface="NikoshBAN" panose="02000000000000000000" pitchFamily="2" charset="0"/>
              </a:rPr>
              <a:t> </a:t>
            </a:r>
            <a:r>
              <a:rPr lang="en-US" sz="2000" dirty="0" err="1">
                <a:solidFill>
                  <a:schemeClr val="bg1"/>
                </a:solidFill>
                <a:latin typeface="NikoshBAN" panose="02000000000000000000" pitchFamily="2" charset="0"/>
                <a:ea typeface="Verdana" pitchFamily="34" charset="0"/>
                <a:cs typeface="NikoshBAN" panose="02000000000000000000" pitchFamily="2" charset="0"/>
              </a:rPr>
              <a:t>কন্সটানটাইন</a:t>
            </a:r>
            <a:endParaRPr lang="en-US" sz="2000" dirty="0">
              <a:solidFill>
                <a:schemeClr val="bg1"/>
              </a:solidFill>
              <a:latin typeface="NikoshBAN" panose="02000000000000000000" pitchFamily="2" charset="0"/>
              <a:cs typeface="NikoshBAN" panose="02000000000000000000" pitchFamily="2" charset="0"/>
            </a:endParaRPr>
          </a:p>
        </p:txBody>
      </p:sp>
      <p:sp>
        <p:nvSpPr>
          <p:cNvPr id="11" name="TextBox 10"/>
          <p:cNvSpPr txBox="1"/>
          <p:nvPr/>
        </p:nvSpPr>
        <p:spPr>
          <a:xfrm>
            <a:off x="6400800" y="5347659"/>
            <a:ext cx="2055125" cy="400110"/>
          </a:xfrm>
          <a:prstGeom prst="rect">
            <a:avLst/>
          </a:prstGeom>
          <a:solidFill>
            <a:srgbClr val="C00000"/>
          </a:solidFill>
        </p:spPr>
        <p:txBody>
          <a:bodyPr wrap="square" rtlCol="0">
            <a:spAutoFit/>
          </a:bodyPr>
          <a:lstStyle/>
          <a:p>
            <a:r>
              <a:rPr lang="en-US" sz="2000" dirty="0" err="1">
                <a:solidFill>
                  <a:schemeClr val="bg1"/>
                </a:solidFill>
                <a:latin typeface="NikoshBAN" panose="02000000000000000000" pitchFamily="2" charset="0"/>
                <a:ea typeface="Verdana" pitchFamily="34" charset="0"/>
                <a:cs typeface="NikoshBAN" panose="02000000000000000000" pitchFamily="2" charset="0"/>
              </a:rPr>
              <a:t>সম্রাট</a:t>
            </a:r>
            <a:r>
              <a:rPr lang="en-US" sz="2000" dirty="0">
                <a:solidFill>
                  <a:schemeClr val="bg1"/>
                </a:solidFill>
                <a:latin typeface="NikoshBAN" panose="02000000000000000000" pitchFamily="2" charset="0"/>
                <a:ea typeface="Verdana" pitchFamily="34" charset="0"/>
                <a:cs typeface="NikoshBAN" panose="02000000000000000000" pitchFamily="2" charset="0"/>
              </a:rPr>
              <a:t> </a:t>
            </a:r>
            <a:r>
              <a:rPr lang="en-US" sz="2000" dirty="0" err="1">
                <a:solidFill>
                  <a:schemeClr val="bg1"/>
                </a:solidFill>
                <a:latin typeface="NikoshBAN" panose="02000000000000000000" pitchFamily="2" charset="0"/>
                <a:ea typeface="Verdana" pitchFamily="34" charset="0"/>
                <a:cs typeface="NikoshBAN" panose="02000000000000000000" pitchFamily="2" charset="0"/>
              </a:rPr>
              <a:t>টিটাস</a:t>
            </a:r>
            <a:endParaRPr lang="bn-BD" sz="2000" dirty="0">
              <a:solidFill>
                <a:schemeClr val="bg1"/>
              </a:solidFill>
              <a:latin typeface="NikoshBAN" panose="02000000000000000000" pitchFamily="2" charset="0"/>
              <a:ea typeface="Verdana" pitchFamily="34" charset="0"/>
              <a:cs typeface="NikoshBAN" panose="02000000000000000000" pitchFamily="2" charset="0"/>
            </a:endParaRPr>
          </a:p>
        </p:txBody>
      </p:sp>
      <p:sp>
        <p:nvSpPr>
          <p:cNvPr id="12" name="TextBox 11"/>
          <p:cNvSpPr txBox="1"/>
          <p:nvPr/>
        </p:nvSpPr>
        <p:spPr>
          <a:xfrm>
            <a:off x="6630537" y="4764899"/>
            <a:ext cx="1369325" cy="461665"/>
          </a:xfrm>
          <a:prstGeom prst="rect">
            <a:avLst/>
          </a:prstGeom>
          <a:solidFill>
            <a:srgbClr val="FF0000"/>
          </a:solidFill>
        </p:spPr>
        <p:txBody>
          <a:bodyPr wrap="square" rtlCol="0">
            <a:spAutoFit/>
          </a:bodyPr>
          <a:lstStyle/>
          <a:p>
            <a:r>
              <a:rPr lang="en-US" sz="2400" dirty="0" err="1">
                <a:latin typeface="NikoshBAN" panose="02000000000000000000" pitchFamily="2" charset="0"/>
                <a:ea typeface="Verdana" pitchFamily="34" charset="0"/>
                <a:cs typeface="NikoshBAN" panose="02000000000000000000" pitchFamily="2" charset="0"/>
              </a:rPr>
              <a:t>জুপিটার</a:t>
            </a:r>
            <a:endParaRPr lang="bn-BD" sz="2400" dirty="0">
              <a:latin typeface="NikoshBAN" panose="02000000000000000000" pitchFamily="2" charset="0"/>
              <a:ea typeface="Verdana" pitchFamily="34" charset="0"/>
              <a:cs typeface="NikoshBAN" panose="02000000000000000000" pitchFamily="2"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ppt_w</p:attrName>
                                        </p:attrNameLst>
                                      </p:cBhvr>
                                      <p:tavLst>
                                        <p:tav tm="0">
                                          <p:val>
                                            <p:fltVal val="0"/>
                                          </p:val>
                                        </p:tav>
                                        <p:tav tm="100000">
                                          <p:val>
                                            <p:strVal val="#ppt_w"/>
                                          </p:val>
                                        </p:tav>
                                      </p:tavLst>
                                    </p:anim>
                                    <p:anim calcmode="lin" valueType="num">
                                      <p:cBhvr>
                                        <p:cTn id="8" dur="1000" fill="hold"/>
                                        <p:tgtEl>
                                          <p:spTgt spid="20"/>
                                        </p:tgtEl>
                                        <p:attrNameLst>
                                          <p:attrName>ppt_h</p:attrName>
                                        </p:attrNameLst>
                                      </p:cBhvr>
                                      <p:tavLst>
                                        <p:tav tm="0">
                                          <p:val>
                                            <p:fltVal val="0"/>
                                          </p:val>
                                        </p:tav>
                                        <p:tav tm="100000">
                                          <p:val>
                                            <p:strVal val="#ppt_h"/>
                                          </p:val>
                                        </p:tav>
                                      </p:tavLst>
                                    </p:anim>
                                    <p:anim calcmode="lin" valueType="num">
                                      <p:cBhvr>
                                        <p:cTn id="9" dur="1000" fill="hold"/>
                                        <p:tgtEl>
                                          <p:spTgt spid="20"/>
                                        </p:tgtEl>
                                        <p:attrNameLst>
                                          <p:attrName>style.rotation</p:attrName>
                                        </p:attrNameLst>
                                      </p:cBhvr>
                                      <p:tavLst>
                                        <p:tav tm="0">
                                          <p:val>
                                            <p:fltVal val="90"/>
                                          </p:val>
                                        </p:tav>
                                        <p:tav tm="100000">
                                          <p:val>
                                            <p:fltVal val="0"/>
                                          </p:val>
                                        </p:tav>
                                      </p:tavLst>
                                    </p:anim>
                                    <p:animEffect transition="in" filter="fade">
                                      <p:cBhvr>
                                        <p:cTn id="10" dur="1000"/>
                                        <p:tgtEl>
                                          <p:spTgt spid="20"/>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down)">
                                      <p:cBhvr>
                                        <p:cTn id="33" dur="580">
                                          <p:stCondLst>
                                            <p:cond delay="0"/>
                                          </p:stCondLst>
                                        </p:cTn>
                                        <p:tgtEl>
                                          <p:spTgt spid="9"/>
                                        </p:tgtEl>
                                      </p:cBhvr>
                                    </p:animEffect>
                                    <p:anim calcmode="lin" valueType="num">
                                      <p:cBhvr>
                                        <p:cTn id="34"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9" dur="26">
                                          <p:stCondLst>
                                            <p:cond delay="650"/>
                                          </p:stCondLst>
                                        </p:cTn>
                                        <p:tgtEl>
                                          <p:spTgt spid="9"/>
                                        </p:tgtEl>
                                      </p:cBhvr>
                                      <p:to x="100000" y="60000"/>
                                    </p:animScale>
                                    <p:animScale>
                                      <p:cBhvr>
                                        <p:cTn id="40" dur="166" decel="50000">
                                          <p:stCondLst>
                                            <p:cond delay="676"/>
                                          </p:stCondLst>
                                        </p:cTn>
                                        <p:tgtEl>
                                          <p:spTgt spid="9"/>
                                        </p:tgtEl>
                                      </p:cBhvr>
                                      <p:to x="100000" y="100000"/>
                                    </p:animScale>
                                    <p:animScale>
                                      <p:cBhvr>
                                        <p:cTn id="41" dur="26">
                                          <p:stCondLst>
                                            <p:cond delay="1312"/>
                                          </p:stCondLst>
                                        </p:cTn>
                                        <p:tgtEl>
                                          <p:spTgt spid="9"/>
                                        </p:tgtEl>
                                      </p:cBhvr>
                                      <p:to x="100000" y="80000"/>
                                    </p:animScale>
                                    <p:animScale>
                                      <p:cBhvr>
                                        <p:cTn id="42" dur="166" decel="50000">
                                          <p:stCondLst>
                                            <p:cond delay="1338"/>
                                          </p:stCondLst>
                                        </p:cTn>
                                        <p:tgtEl>
                                          <p:spTgt spid="9"/>
                                        </p:tgtEl>
                                      </p:cBhvr>
                                      <p:to x="100000" y="100000"/>
                                    </p:animScale>
                                    <p:animScale>
                                      <p:cBhvr>
                                        <p:cTn id="43" dur="26">
                                          <p:stCondLst>
                                            <p:cond delay="1642"/>
                                          </p:stCondLst>
                                        </p:cTn>
                                        <p:tgtEl>
                                          <p:spTgt spid="9"/>
                                        </p:tgtEl>
                                      </p:cBhvr>
                                      <p:to x="100000" y="90000"/>
                                    </p:animScale>
                                    <p:animScale>
                                      <p:cBhvr>
                                        <p:cTn id="44" dur="166" decel="50000">
                                          <p:stCondLst>
                                            <p:cond delay="1668"/>
                                          </p:stCondLst>
                                        </p:cTn>
                                        <p:tgtEl>
                                          <p:spTgt spid="9"/>
                                        </p:tgtEl>
                                      </p:cBhvr>
                                      <p:to x="100000" y="100000"/>
                                    </p:animScale>
                                    <p:animScale>
                                      <p:cBhvr>
                                        <p:cTn id="45" dur="26">
                                          <p:stCondLst>
                                            <p:cond delay="1808"/>
                                          </p:stCondLst>
                                        </p:cTn>
                                        <p:tgtEl>
                                          <p:spTgt spid="9"/>
                                        </p:tgtEl>
                                      </p:cBhvr>
                                      <p:to x="100000" y="95000"/>
                                    </p:animScale>
                                    <p:animScale>
                                      <p:cBhvr>
                                        <p:cTn id="46" dur="166" decel="50000">
                                          <p:stCondLst>
                                            <p:cond delay="1834"/>
                                          </p:stCondLst>
                                        </p:cTn>
                                        <p:tgtEl>
                                          <p:spTgt spid="9"/>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45" presetClass="entr" presetSubtype="0"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fade">
                                      <p:cBhvr>
                                        <p:cTn id="51" dur="2000"/>
                                        <p:tgtEl>
                                          <p:spTgt spid="12"/>
                                        </p:tgtEl>
                                      </p:cBhvr>
                                    </p:animEffect>
                                    <p:anim calcmode="lin" valueType="num">
                                      <p:cBhvr>
                                        <p:cTn id="52" dur="2000" fill="hold"/>
                                        <p:tgtEl>
                                          <p:spTgt spid="12"/>
                                        </p:tgtEl>
                                        <p:attrNameLst>
                                          <p:attrName>ppt_w</p:attrName>
                                        </p:attrNameLst>
                                      </p:cBhvr>
                                      <p:tavLst>
                                        <p:tav tm="0" fmla="#ppt_w*sin(2.5*pi*$)">
                                          <p:val>
                                            <p:fltVal val="0"/>
                                          </p:val>
                                        </p:tav>
                                        <p:tav tm="100000">
                                          <p:val>
                                            <p:fltVal val="1"/>
                                          </p:val>
                                        </p:tav>
                                      </p:tavLst>
                                    </p:anim>
                                    <p:anim calcmode="lin" valueType="num">
                                      <p:cBhvr>
                                        <p:cTn id="53" dur="20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54" fill="hold">
                      <p:stCondLst>
                        <p:cond delay="indefinite"/>
                      </p:stCondLst>
                      <p:childTnLst>
                        <p:par>
                          <p:cTn id="55" fill="hold">
                            <p:stCondLst>
                              <p:cond delay="0"/>
                            </p:stCondLst>
                            <p:childTnLst>
                              <p:par>
                                <p:cTn id="56" presetID="26" presetClass="entr" presetSubtype="0" fill="hold" grpId="0" nodeType="click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wipe(down)">
                                      <p:cBhvr>
                                        <p:cTn id="58" dur="580">
                                          <p:stCondLst>
                                            <p:cond delay="0"/>
                                          </p:stCondLst>
                                        </p:cTn>
                                        <p:tgtEl>
                                          <p:spTgt spid="11"/>
                                        </p:tgtEl>
                                      </p:cBhvr>
                                    </p:animEffect>
                                    <p:anim calcmode="lin" valueType="num">
                                      <p:cBhvr>
                                        <p:cTn id="59"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60"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61"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62"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63"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64" dur="26">
                                          <p:stCondLst>
                                            <p:cond delay="650"/>
                                          </p:stCondLst>
                                        </p:cTn>
                                        <p:tgtEl>
                                          <p:spTgt spid="11"/>
                                        </p:tgtEl>
                                      </p:cBhvr>
                                      <p:to x="100000" y="60000"/>
                                    </p:animScale>
                                    <p:animScale>
                                      <p:cBhvr>
                                        <p:cTn id="65" dur="166" decel="50000">
                                          <p:stCondLst>
                                            <p:cond delay="676"/>
                                          </p:stCondLst>
                                        </p:cTn>
                                        <p:tgtEl>
                                          <p:spTgt spid="11"/>
                                        </p:tgtEl>
                                      </p:cBhvr>
                                      <p:to x="100000" y="100000"/>
                                    </p:animScale>
                                    <p:animScale>
                                      <p:cBhvr>
                                        <p:cTn id="66" dur="26">
                                          <p:stCondLst>
                                            <p:cond delay="1312"/>
                                          </p:stCondLst>
                                        </p:cTn>
                                        <p:tgtEl>
                                          <p:spTgt spid="11"/>
                                        </p:tgtEl>
                                      </p:cBhvr>
                                      <p:to x="100000" y="80000"/>
                                    </p:animScale>
                                    <p:animScale>
                                      <p:cBhvr>
                                        <p:cTn id="67" dur="166" decel="50000">
                                          <p:stCondLst>
                                            <p:cond delay="1338"/>
                                          </p:stCondLst>
                                        </p:cTn>
                                        <p:tgtEl>
                                          <p:spTgt spid="11"/>
                                        </p:tgtEl>
                                      </p:cBhvr>
                                      <p:to x="100000" y="100000"/>
                                    </p:animScale>
                                    <p:animScale>
                                      <p:cBhvr>
                                        <p:cTn id="68" dur="26">
                                          <p:stCondLst>
                                            <p:cond delay="1642"/>
                                          </p:stCondLst>
                                        </p:cTn>
                                        <p:tgtEl>
                                          <p:spTgt spid="11"/>
                                        </p:tgtEl>
                                      </p:cBhvr>
                                      <p:to x="100000" y="90000"/>
                                    </p:animScale>
                                    <p:animScale>
                                      <p:cBhvr>
                                        <p:cTn id="69" dur="166" decel="50000">
                                          <p:stCondLst>
                                            <p:cond delay="1668"/>
                                          </p:stCondLst>
                                        </p:cTn>
                                        <p:tgtEl>
                                          <p:spTgt spid="11"/>
                                        </p:tgtEl>
                                      </p:cBhvr>
                                      <p:to x="100000" y="100000"/>
                                    </p:animScale>
                                    <p:animScale>
                                      <p:cBhvr>
                                        <p:cTn id="70" dur="26">
                                          <p:stCondLst>
                                            <p:cond delay="1808"/>
                                          </p:stCondLst>
                                        </p:cTn>
                                        <p:tgtEl>
                                          <p:spTgt spid="11"/>
                                        </p:tgtEl>
                                      </p:cBhvr>
                                      <p:to x="100000" y="95000"/>
                                    </p:animScale>
                                    <p:animScale>
                                      <p:cBhvr>
                                        <p:cTn id="71"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3" grpId="0" animBg="1"/>
      <p:bldP spid="4" grpId="0" animBg="1"/>
      <p:bldP spid="6" grpId="0" animBg="1"/>
      <p:bldP spid="9" grpId="0" animBg="1"/>
      <p:bldP spid="11"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86100" y="609600"/>
            <a:ext cx="2895600" cy="707886"/>
          </a:xfrm>
          <a:prstGeom prst="rect">
            <a:avLst/>
          </a:prstGeom>
          <a:noFill/>
          <a:ln>
            <a:noFill/>
          </a:ln>
        </p:spPr>
        <p:txBody>
          <a:bodyPr wrap="square" rtlCol="0">
            <a:spAutoFit/>
          </a:bodyPr>
          <a:lstStyle/>
          <a:p>
            <a:r>
              <a:rPr lang="en-US" sz="4000" dirty="0" err="1">
                <a:latin typeface="NikoshBAN" panose="02000000000000000000" pitchFamily="2" charset="0"/>
                <a:ea typeface="Verdana" pitchFamily="34" charset="0"/>
                <a:cs typeface="NikoshBAN" panose="02000000000000000000" pitchFamily="2" charset="0"/>
              </a:rPr>
              <a:t>বাড়ির</a:t>
            </a:r>
            <a:r>
              <a:rPr lang="en-US" sz="4000" dirty="0">
                <a:latin typeface="NikoshBAN" panose="02000000000000000000" pitchFamily="2" charset="0"/>
                <a:ea typeface="Verdana" pitchFamily="34" charset="0"/>
                <a:cs typeface="NikoshBAN" panose="02000000000000000000" pitchFamily="2" charset="0"/>
              </a:rPr>
              <a:t> </a:t>
            </a:r>
            <a:r>
              <a:rPr lang="en-US" sz="4000" dirty="0" err="1">
                <a:latin typeface="NikoshBAN" panose="02000000000000000000" pitchFamily="2" charset="0"/>
                <a:ea typeface="Verdana" pitchFamily="34" charset="0"/>
                <a:cs typeface="NikoshBAN" panose="02000000000000000000" pitchFamily="2" charset="0"/>
              </a:rPr>
              <a:t>কাজ</a:t>
            </a:r>
            <a:endParaRPr lang="en-US" sz="4000" dirty="0">
              <a:latin typeface="NikoshBAN" panose="02000000000000000000" pitchFamily="2" charset="0"/>
              <a:ea typeface="Verdana" pitchFamily="34" charset="0"/>
              <a:cs typeface="NikoshBAN" panose="02000000000000000000" pitchFamily="2" charset="0"/>
            </a:endParaRPr>
          </a:p>
        </p:txBody>
      </p:sp>
      <p:sp>
        <p:nvSpPr>
          <p:cNvPr id="20" name="TextBox 19"/>
          <p:cNvSpPr txBox="1"/>
          <p:nvPr/>
        </p:nvSpPr>
        <p:spPr>
          <a:xfrm>
            <a:off x="1905000" y="3124200"/>
            <a:ext cx="5257800" cy="461665"/>
          </a:xfrm>
          <a:prstGeom prst="rect">
            <a:avLst/>
          </a:prstGeom>
          <a:noFill/>
          <a:ln w="19050">
            <a:solidFill>
              <a:schemeClr val="accent1"/>
            </a:solidFill>
          </a:ln>
        </p:spPr>
        <p:txBody>
          <a:bodyPr wrap="square" rtlCol="0">
            <a:spAutoFit/>
          </a:bodyPr>
          <a:lstStyle/>
          <a:p>
            <a:r>
              <a:rPr lang="en-US" sz="2400" dirty="0" err="1">
                <a:latin typeface="NikoshBAN" panose="02000000000000000000" pitchFamily="2" charset="0"/>
                <a:cs typeface="NikoshBAN" panose="02000000000000000000" pitchFamily="2" charset="0"/>
              </a:rPr>
              <a:t>সভ্যতায়</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রোমানদের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অবদান</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ব্যাখ্যা</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কর</a:t>
            </a:r>
            <a:r>
              <a:rPr lang="en-US" sz="2400" dirty="0">
                <a:latin typeface="NikoshBAN" panose="02000000000000000000" pitchFamily="2" charset="0"/>
                <a:cs typeface="NikoshBAN" panose="02000000000000000000" pitchFamily="2" charset="0"/>
              </a:rPr>
              <a:t>।</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3000" fill="hold"/>
                                        <p:tgtEl>
                                          <p:spTgt spid="20"/>
                                        </p:tgtEl>
                                        <p:attrNameLst>
                                          <p:attrName>ppt_w</p:attrName>
                                        </p:attrNameLst>
                                      </p:cBhvr>
                                      <p:tavLst>
                                        <p:tav tm="0">
                                          <p:val>
                                            <p:strVal val="#ppt_w*0.05"/>
                                          </p:val>
                                        </p:tav>
                                        <p:tav tm="100000">
                                          <p:val>
                                            <p:strVal val="#ppt_w"/>
                                          </p:val>
                                        </p:tav>
                                      </p:tavLst>
                                    </p:anim>
                                    <p:anim calcmode="lin" valueType="num">
                                      <p:cBhvr>
                                        <p:cTn id="8" dur="3000" fill="hold"/>
                                        <p:tgtEl>
                                          <p:spTgt spid="20"/>
                                        </p:tgtEl>
                                        <p:attrNameLst>
                                          <p:attrName>ppt_h</p:attrName>
                                        </p:attrNameLst>
                                      </p:cBhvr>
                                      <p:tavLst>
                                        <p:tav tm="0">
                                          <p:val>
                                            <p:strVal val="#ppt_h"/>
                                          </p:val>
                                        </p:tav>
                                        <p:tav tm="100000">
                                          <p:val>
                                            <p:strVal val="#ppt_h"/>
                                          </p:val>
                                        </p:tav>
                                      </p:tavLst>
                                    </p:anim>
                                    <p:anim calcmode="lin" valueType="num">
                                      <p:cBhvr>
                                        <p:cTn id="9" dur="3000" fill="hold"/>
                                        <p:tgtEl>
                                          <p:spTgt spid="20"/>
                                        </p:tgtEl>
                                        <p:attrNameLst>
                                          <p:attrName>ppt_x</p:attrName>
                                        </p:attrNameLst>
                                      </p:cBhvr>
                                      <p:tavLst>
                                        <p:tav tm="0">
                                          <p:val>
                                            <p:strVal val="#ppt_x-.2"/>
                                          </p:val>
                                        </p:tav>
                                        <p:tav tm="100000">
                                          <p:val>
                                            <p:strVal val="#ppt_x"/>
                                          </p:val>
                                        </p:tav>
                                      </p:tavLst>
                                    </p:anim>
                                    <p:anim calcmode="lin" valueType="num">
                                      <p:cBhvr>
                                        <p:cTn id="10" dur="3000" fill="hold"/>
                                        <p:tgtEl>
                                          <p:spTgt spid="20"/>
                                        </p:tgtEl>
                                        <p:attrNameLst>
                                          <p:attrName>ppt_y</p:attrName>
                                        </p:attrNameLst>
                                      </p:cBhvr>
                                      <p:tavLst>
                                        <p:tav tm="0">
                                          <p:val>
                                            <p:strVal val="#ppt_y"/>
                                          </p:val>
                                        </p:tav>
                                        <p:tav tm="100000">
                                          <p:val>
                                            <p:strVal val="#ppt_y"/>
                                          </p:val>
                                        </p:tav>
                                      </p:tavLst>
                                    </p:anim>
                                    <p:animEffect transition="in" filter="fade">
                                      <p:cBhvr>
                                        <p:cTn id="11" dur="3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0" y="152400"/>
            <a:ext cx="4038600" cy="769441"/>
          </a:xfrm>
          <a:prstGeom prst="rect">
            <a:avLst/>
          </a:prstGeom>
          <a:noFill/>
          <a:ln>
            <a:solidFill>
              <a:srgbClr val="C00000"/>
            </a:solidFill>
          </a:ln>
        </p:spPr>
        <p:txBody>
          <a:bodyPr wrap="square" rtlCol="0">
            <a:spAutoFit/>
          </a:bodyPr>
          <a:lstStyle/>
          <a:p>
            <a:r>
              <a:rPr lang="en-US" sz="4400" dirty="0" err="1">
                <a:latin typeface="NikoshBAN" panose="02000000000000000000" pitchFamily="2" charset="0"/>
                <a:ea typeface="Verdana" pitchFamily="34" charset="0"/>
                <a:cs typeface="NikoshBAN" panose="02000000000000000000" pitchFamily="2" charset="0"/>
              </a:rPr>
              <a:t>ধন্যবাদ</a:t>
            </a:r>
            <a:r>
              <a:rPr lang="en-US" sz="4400" dirty="0">
                <a:latin typeface="NikoshBAN" panose="02000000000000000000" pitchFamily="2" charset="0"/>
                <a:ea typeface="Verdana" pitchFamily="34" charset="0"/>
                <a:cs typeface="NikoshBAN" panose="02000000000000000000" pitchFamily="2" charset="0"/>
              </a:rPr>
              <a:t> </a:t>
            </a:r>
            <a:r>
              <a:rPr lang="en-US" sz="4400" dirty="0" err="1">
                <a:latin typeface="NikoshBAN" panose="02000000000000000000" pitchFamily="2" charset="0"/>
                <a:ea typeface="Verdana" pitchFamily="34" charset="0"/>
                <a:cs typeface="NikoshBAN" panose="02000000000000000000" pitchFamily="2" charset="0"/>
              </a:rPr>
              <a:t>সবাইকে</a:t>
            </a:r>
            <a:endParaRPr lang="en-US" sz="4400" dirty="0">
              <a:latin typeface="NikoshBAN" panose="02000000000000000000" pitchFamily="2" charset="0"/>
              <a:ea typeface="Verdana" pitchFamily="34" charset="0"/>
              <a:cs typeface="NikoshBAN" panose="02000000000000000000"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278" y="990600"/>
            <a:ext cx="9067800" cy="6019800"/>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203392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640960" cy="5184576"/>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40"/>
          </a:p>
        </p:txBody>
      </p:sp>
      <p:sp>
        <p:nvSpPr>
          <p:cNvPr id="3" name="Rectangle 2"/>
          <p:cNvSpPr/>
          <p:nvPr/>
        </p:nvSpPr>
        <p:spPr>
          <a:xfrm>
            <a:off x="1591090" y="909432"/>
            <a:ext cx="5961825" cy="664797"/>
          </a:xfrm>
          <a:prstGeom prst="rect">
            <a:avLst/>
          </a:prstGeom>
          <a:noFill/>
        </p:spPr>
        <p:txBody>
          <a:bodyPr wrap="none" lIns="73152" tIns="36576" rIns="73152" bIns="36576">
            <a:spAutoFit/>
          </a:bodyPr>
          <a:lstStyle/>
          <a:p>
            <a:pPr algn="ctr"/>
            <a:r>
              <a:rPr lang="bn-IN" sz="384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আজকের শ্রেণি কক্ষে  সবাইকে স্বাগতম</a:t>
            </a:r>
            <a:endParaRPr lang="en-US" sz="384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1905000"/>
            <a:ext cx="5876515" cy="3819525"/>
          </a:xfrm>
          <a:prstGeom prst="rect">
            <a:avLst/>
          </a:prstGeom>
        </p:spPr>
      </p:pic>
    </p:spTree>
    <p:extLst>
      <p:ext uri="{BB962C8B-B14F-4D97-AF65-F5344CB8AC3E}">
        <p14:creationId xmlns:p14="http://schemas.microsoft.com/office/powerpoint/2010/main" val="36883432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982" y="76200"/>
            <a:ext cx="9144000" cy="678180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4294" tIns="32148" rIns="64294" bIns="32148" numCol="1" spcCol="0" rtlCol="0" fromWordArt="0" anchor="ctr" anchorCtr="0" forceAA="0" compatLnSpc="1">
            <a:prstTxWarp prst="textNoShape">
              <a:avLst/>
            </a:prstTxWarp>
            <a:noAutofit/>
          </a:bodyPr>
          <a:lstStyle/>
          <a:p>
            <a:pPr algn="ctr"/>
            <a:endParaRPr lang="en-US" sz="1266"/>
          </a:p>
        </p:txBody>
      </p:sp>
      <p:sp>
        <p:nvSpPr>
          <p:cNvPr id="3" name="TextBox 2"/>
          <p:cNvSpPr txBox="1"/>
          <p:nvPr/>
        </p:nvSpPr>
        <p:spPr>
          <a:xfrm>
            <a:off x="965229" y="242318"/>
            <a:ext cx="2587337" cy="646331"/>
          </a:xfrm>
          <a:prstGeom prst="rect">
            <a:avLst/>
          </a:prstGeom>
          <a:noFill/>
        </p:spPr>
        <p:txBody>
          <a:bodyPr wrap="square" rtlCol="0">
            <a:spAutoFit/>
          </a:bodyPr>
          <a:lstStyle/>
          <a:p>
            <a:r>
              <a:rPr lang="en-US" sz="3600" dirty="0" err="1">
                <a:latin typeface="NikoshBAN" panose="02000000000000000000" pitchFamily="2" charset="0"/>
                <a:cs typeface="NikoshBAN" panose="02000000000000000000" pitchFamily="2" charset="0"/>
              </a:rPr>
              <a:t>শিক্ষক</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পরিচিতি</a:t>
            </a:r>
            <a:r>
              <a:rPr lang="en-US" sz="3600" dirty="0">
                <a:latin typeface="NikoshBAN" panose="02000000000000000000" pitchFamily="2" charset="0"/>
                <a:cs typeface="NikoshBAN" panose="02000000000000000000" pitchFamily="2" charset="0"/>
              </a:rPr>
              <a:t>  </a:t>
            </a:r>
          </a:p>
        </p:txBody>
      </p:sp>
      <p:sp>
        <p:nvSpPr>
          <p:cNvPr id="6" name="TextBox 5"/>
          <p:cNvSpPr txBox="1"/>
          <p:nvPr/>
        </p:nvSpPr>
        <p:spPr>
          <a:xfrm>
            <a:off x="457200" y="3434310"/>
            <a:ext cx="4973869" cy="2431435"/>
          </a:xfrm>
          <a:prstGeom prst="rect">
            <a:avLst/>
          </a:prstGeom>
          <a:noFill/>
          <a:ln w="28575">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800" dirty="0">
                <a:latin typeface="NikoshBAN" panose="02000000000000000000" pitchFamily="2" charset="0"/>
                <a:cs typeface="NikoshBAN" panose="02000000000000000000" pitchFamily="2" charset="0"/>
              </a:rPr>
              <a:t>আবদুল মজিদ </a:t>
            </a:r>
            <a:r>
              <a:rPr lang="en-US" sz="2800" dirty="0" err="1">
                <a:latin typeface="NikoshBAN" panose="02000000000000000000" pitchFamily="2" charset="0"/>
                <a:cs typeface="NikoshBAN" panose="02000000000000000000" pitchFamily="2" charset="0"/>
              </a:rPr>
              <a:t>খান</a:t>
            </a:r>
            <a:endParaRPr lang="bn-IN" sz="2800" dirty="0">
              <a:latin typeface="NikoshBAN" panose="02000000000000000000" pitchFamily="2" charset="0"/>
              <a:cs typeface="NikoshBAN" panose="02000000000000000000" pitchFamily="2" charset="0"/>
            </a:endParaRPr>
          </a:p>
          <a:p>
            <a:r>
              <a:rPr lang="bn-IN" sz="2400" dirty="0">
                <a:latin typeface="NikoshBAN" panose="02000000000000000000" pitchFamily="2" charset="0"/>
                <a:cs typeface="NikoshBAN" panose="02000000000000000000" pitchFamily="2" charset="0"/>
              </a:rPr>
              <a:t>সহকারী শিক্ষক</a:t>
            </a:r>
          </a:p>
          <a:p>
            <a:r>
              <a:rPr lang="en-US" sz="2800" dirty="0" err="1">
                <a:latin typeface="NikoshBAN" panose="02000000000000000000" pitchFamily="2" charset="0"/>
                <a:cs typeface="NikoshBAN" panose="02000000000000000000" pitchFamily="2" charset="0"/>
              </a:rPr>
              <a:t>ঈদগাহ্</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আদর্শ</a:t>
            </a:r>
            <a:r>
              <a:rPr lang="bn-IN" sz="2800" dirty="0">
                <a:latin typeface="NikoshBAN" panose="02000000000000000000" pitchFamily="2" charset="0"/>
                <a:cs typeface="NikoshBAN" panose="02000000000000000000" pitchFamily="2" charset="0"/>
              </a:rPr>
              <a:t> উচ্চ বিদ্যালয়</a:t>
            </a:r>
          </a:p>
          <a:p>
            <a:r>
              <a:rPr lang="en-US" sz="2400" dirty="0" err="1">
                <a:latin typeface="NikoshBAN" panose="02000000000000000000" pitchFamily="2" charset="0"/>
                <a:cs typeface="NikoshBAN" panose="02000000000000000000" pitchFamily="2" charset="0"/>
              </a:rPr>
              <a:t>ঈদগাঁও,কক্‌সবাজার</a:t>
            </a:r>
            <a:r>
              <a:rPr lang="en-US" sz="2400" dirty="0">
                <a:latin typeface="NikoshBAN" panose="02000000000000000000" pitchFamily="2" charset="0"/>
                <a:cs typeface="NikoshBAN" panose="02000000000000000000" pitchFamily="2" charset="0"/>
              </a:rPr>
              <a:t>।</a:t>
            </a:r>
            <a:endParaRPr lang="bn-IN" sz="2400" dirty="0">
              <a:latin typeface="NikoshBAN" panose="02000000000000000000" pitchFamily="2" charset="0"/>
              <a:cs typeface="NikoshBAN" panose="02000000000000000000" pitchFamily="2" charset="0"/>
            </a:endParaRPr>
          </a:p>
          <a:p>
            <a:r>
              <a:rPr lang="bn-IN" sz="2400" dirty="0">
                <a:latin typeface="NikoshBAN" panose="02000000000000000000" pitchFamily="2" charset="0"/>
                <a:cs typeface="NikoshBAN" panose="02000000000000000000" pitchFamily="2" charset="0"/>
              </a:rPr>
              <a:t>মোবাইল</a:t>
            </a:r>
            <a:r>
              <a:rPr lang="en-US" sz="2400" dirty="0">
                <a:latin typeface="NikoshBAN" panose="02000000000000000000" pitchFamily="2" charset="0"/>
                <a:cs typeface="NikoshBAN" panose="02000000000000000000" pitchFamily="2" charset="0"/>
              </a:rPr>
              <a:t> : </a:t>
            </a:r>
            <a:r>
              <a:rPr lang="bn-IN" sz="2400" dirty="0">
                <a:latin typeface="NikoshBAN" panose="02000000000000000000" pitchFamily="2" charset="0"/>
                <a:cs typeface="NikoshBAN" panose="02000000000000000000" pitchFamily="2" charset="0"/>
              </a:rPr>
              <a:t>০১</a:t>
            </a:r>
            <a:r>
              <a:rPr lang="en-US" sz="2400" dirty="0">
                <a:latin typeface="NikoshBAN" panose="02000000000000000000" pitchFamily="2" charset="0"/>
                <a:cs typeface="NikoshBAN" panose="02000000000000000000" pitchFamily="2" charset="0"/>
              </a:rPr>
              <a:t>৮৭২১১২২১১</a:t>
            </a:r>
            <a:endParaRPr lang="bn-IN" sz="2400" dirty="0">
              <a:latin typeface="NikoshBAN" panose="02000000000000000000" pitchFamily="2" charset="0"/>
              <a:cs typeface="NikoshBAN" panose="02000000000000000000" pitchFamily="2" charset="0"/>
            </a:endParaRPr>
          </a:p>
          <a:p>
            <a:r>
              <a:rPr lang="bn-IN" sz="2400" dirty="0">
                <a:latin typeface="NikoshBAN" panose="02000000000000000000" pitchFamily="2" charset="0"/>
                <a:cs typeface="NikoshBAN" panose="02000000000000000000" pitchFamily="2" charset="0"/>
              </a:rPr>
              <a:t>ইমেইল</a:t>
            </a:r>
            <a:r>
              <a:rPr lang="en-US" sz="2400" dirty="0">
                <a:latin typeface="NikoshBAN" panose="02000000000000000000" pitchFamily="2" charset="0"/>
                <a:cs typeface="NikoshBAN" panose="02000000000000000000" pitchFamily="2" charset="0"/>
              </a:rPr>
              <a:t> : </a:t>
            </a:r>
            <a:r>
              <a:rPr lang="en-US" sz="1600" dirty="0">
                <a:solidFill>
                  <a:srgbClr val="002060"/>
                </a:solidFill>
                <a:effectLst>
                  <a:outerShdw blurRad="38100" dist="38100" dir="2700000" algn="tl">
                    <a:srgbClr val="000000">
                      <a:alpha val="43137"/>
                    </a:srgbClr>
                  </a:outerShdw>
                </a:effectLst>
                <a:latin typeface="Arial Black" panose="020B0A04020102020204" pitchFamily="34" charset="0"/>
                <a:cs typeface="NikoshBAN" panose="02000000000000000000" pitchFamily="2" charset="0"/>
              </a:rPr>
              <a:t>abdulmajid201973@gmail.com</a:t>
            </a:r>
          </a:p>
        </p:txBody>
      </p:sp>
      <p:sp>
        <p:nvSpPr>
          <p:cNvPr id="4" name="TextBox 3"/>
          <p:cNvSpPr txBox="1"/>
          <p:nvPr/>
        </p:nvSpPr>
        <p:spPr>
          <a:xfrm>
            <a:off x="6074267" y="3189628"/>
            <a:ext cx="3069733" cy="2676117"/>
          </a:xfrm>
          <a:prstGeom prst="rect">
            <a:avLst/>
          </a:prstGeom>
          <a:noFill/>
        </p:spPr>
        <p:txBody>
          <a:bodyPr wrap="square" rtlCol="0">
            <a:spAutoFit/>
          </a:bodyPr>
          <a:lstStyle/>
          <a:p>
            <a:r>
              <a:rPr lang="en-US" sz="3300" dirty="0" err="1">
                <a:latin typeface="NikoshBAN" panose="02000000000000000000" pitchFamily="2" charset="0"/>
                <a:cs typeface="NikoshBAN" panose="02000000000000000000" pitchFamily="2" charset="0"/>
              </a:rPr>
              <a:t>পাঠ</a:t>
            </a:r>
            <a:r>
              <a:rPr lang="en-US" sz="3300" dirty="0">
                <a:latin typeface="NikoshBAN" panose="02000000000000000000" pitchFamily="2" charset="0"/>
                <a:cs typeface="NikoshBAN" panose="02000000000000000000" pitchFamily="2" charset="0"/>
              </a:rPr>
              <a:t> </a:t>
            </a:r>
            <a:r>
              <a:rPr lang="en-US" sz="3300" dirty="0" err="1">
                <a:latin typeface="NikoshBAN" panose="02000000000000000000" pitchFamily="2" charset="0"/>
                <a:cs typeface="NikoshBAN" panose="02000000000000000000" pitchFamily="2" charset="0"/>
              </a:rPr>
              <a:t>পরিচিতি</a:t>
            </a:r>
            <a:endParaRPr lang="en-US" sz="3300" dirty="0">
              <a:latin typeface="NikoshBAN" panose="02000000000000000000" pitchFamily="2" charset="0"/>
              <a:cs typeface="NikoshBAN" panose="02000000000000000000" pitchFamily="2" charset="0"/>
            </a:endParaRPr>
          </a:p>
          <a:p>
            <a:r>
              <a:rPr lang="en-US" sz="2400" dirty="0" err="1">
                <a:latin typeface="NikoshBAN" panose="02000000000000000000" pitchFamily="2" charset="0"/>
                <a:cs typeface="NikoshBAN" panose="02000000000000000000" pitchFamily="2" charset="0"/>
              </a:rPr>
              <a:t>বিষয়ঃ</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বাংলাদেশের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ইতিহাস</a:t>
            </a:r>
            <a:r>
              <a:rPr lang="en-US" sz="2400" dirty="0">
                <a:latin typeface="NikoshBAN" panose="02000000000000000000" pitchFamily="2" charset="0"/>
                <a:cs typeface="NikoshBAN" panose="02000000000000000000" pitchFamily="2" charset="0"/>
              </a:rPr>
              <a:t> ও </a:t>
            </a:r>
            <a:r>
              <a:rPr lang="en-US" sz="2400" dirty="0" err="1">
                <a:latin typeface="NikoshBAN" panose="02000000000000000000" pitchFamily="2" charset="0"/>
                <a:cs typeface="NikoshBAN" panose="02000000000000000000" pitchFamily="2" charset="0"/>
              </a:rPr>
              <a:t>বিশ্বসভ্যতা</a:t>
            </a:r>
            <a:endParaRPr lang="en-US" sz="2400" dirty="0">
              <a:latin typeface="NikoshBAN" panose="02000000000000000000" pitchFamily="2" charset="0"/>
              <a:cs typeface="NikoshBAN" panose="02000000000000000000" pitchFamily="2" charset="0"/>
            </a:endParaRPr>
          </a:p>
          <a:p>
            <a:r>
              <a:rPr lang="en-US" sz="2400" dirty="0" err="1">
                <a:latin typeface="NikoshBAN" panose="02000000000000000000" pitchFamily="2" charset="0"/>
                <a:cs typeface="NikoshBAN" panose="02000000000000000000" pitchFamily="2" charset="0"/>
              </a:rPr>
              <a:t>শ্রেণীঃ</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নবম</a:t>
            </a:r>
            <a:r>
              <a:rPr lang="bn-BD" sz="2400" dirty="0">
                <a:latin typeface="NikoshBAN" panose="02000000000000000000" pitchFamily="2" charset="0"/>
                <a:cs typeface="NikoshBAN" panose="02000000000000000000" pitchFamily="2" charset="0"/>
              </a:rPr>
              <a:t>-</a:t>
            </a:r>
            <a:r>
              <a:rPr lang="en-US" sz="2400" dirty="0" err="1">
                <a:latin typeface="NikoshBAN" panose="02000000000000000000" pitchFamily="2" charset="0"/>
                <a:cs typeface="NikoshBAN" panose="02000000000000000000" pitchFamily="2" charset="0"/>
              </a:rPr>
              <a:t>দশম</a:t>
            </a:r>
            <a:endParaRPr lang="bn-IN" sz="2400" dirty="0">
              <a:latin typeface="NikoshBAN" panose="02000000000000000000" pitchFamily="2" charset="0"/>
              <a:cs typeface="NikoshBAN" panose="02000000000000000000" pitchFamily="2" charset="0"/>
            </a:endParaRPr>
          </a:p>
          <a:p>
            <a:r>
              <a:rPr lang="bn-IN" sz="2400" dirty="0">
                <a:latin typeface="NikoshBAN" panose="02000000000000000000" pitchFamily="2" charset="0"/>
                <a:cs typeface="NikoshBAN" panose="02000000000000000000" pitchFamily="2" charset="0"/>
              </a:rPr>
              <a:t>অধ্যায়ঃ </a:t>
            </a:r>
            <a:r>
              <a:rPr lang="en-US" sz="2400" dirty="0" err="1">
                <a:latin typeface="NikoshBAN" panose="02000000000000000000" pitchFamily="2" charset="0"/>
                <a:cs typeface="NikoshBAN" panose="02000000000000000000" pitchFamily="2" charset="0"/>
              </a:rPr>
              <a:t>২য়</a:t>
            </a:r>
            <a:r>
              <a:rPr lang="en-US" sz="2400" dirty="0">
                <a:latin typeface="NikoshBAN" panose="02000000000000000000" pitchFamily="2" charset="0"/>
                <a:cs typeface="NikoshBAN" panose="02000000000000000000" pitchFamily="2" charset="0"/>
              </a:rPr>
              <a:t> </a:t>
            </a:r>
            <a:r>
              <a:rPr lang="en-US" sz="2400" dirty="0">
                <a:solidFill>
                  <a:srgbClr val="FF0000"/>
                </a:solidFill>
                <a:latin typeface="NikoshBAN" panose="02000000000000000000" pitchFamily="2" charset="0"/>
                <a:cs typeface="NikoshBAN" panose="02000000000000000000" pitchFamily="2" charset="0"/>
              </a:rPr>
              <a:t>( </a:t>
            </a:r>
            <a:r>
              <a:rPr lang="en-US" sz="2400" dirty="0" err="1">
                <a:solidFill>
                  <a:srgbClr val="FF0000"/>
                </a:solidFill>
                <a:latin typeface="NikoshBAN" panose="02000000000000000000" pitchFamily="2" charset="0"/>
                <a:cs typeface="NikoshBAN" panose="02000000000000000000" pitchFamily="2" charset="0"/>
              </a:rPr>
              <a:t>রোমান</a:t>
            </a:r>
            <a:r>
              <a:rPr lang="en-US" sz="2400" dirty="0">
                <a:solidFill>
                  <a:srgbClr val="FF0000"/>
                </a:solidFill>
                <a:latin typeface="NikoshBAN" panose="02000000000000000000" pitchFamily="2" charset="0"/>
                <a:cs typeface="NikoshBAN" panose="02000000000000000000" pitchFamily="2" charset="0"/>
              </a:rPr>
              <a:t> </a:t>
            </a:r>
            <a:r>
              <a:rPr lang="en-US" sz="2400" dirty="0" err="1">
                <a:solidFill>
                  <a:srgbClr val="FF0000"/>
                </a:solidFill>
                <a:latin typeface="NikoshBAN" panose="02000000000000000000" pitchFamily="2" charset="0"/>
                <a:cs typeface="NikoshBAN" panose="02000000000000000000" pitchFamily="2" charset="0"/>
              </a:rPr>
              <a:t>সভ্যতা</a:t>
            </a:r>
            <a:r>
              <a:rPr lang="en-US" sz="2400" dirty="0">
                <a:solidFill>
                  <a:srgbClr val="FF0000"/>
                </a:solidFill>
                <a:latin typeface="NikoshBAN" panose="02000000000000000000" pitchFamily="2" charset="0"/>
                <a:cs typeface="NikoshBAN" panose="02000000000000000000" pitchFamily="2" charset="0"/>
              </a:rPr>
              <a:t> ) </a:t>
            </a:r>
            <a:endParaRPr lang="bn-IN" sz="2400" dirty="0">
              <a:solidFill>
                <a:srgbClr val="FF0000"/>
              </a:solidFill>
              <a:latin typeface="NikoshBAN" panose="02000000000000000000" pitchFamily="2" charset="0"/>
              <a:cs typeface="NikoshBAN" panose="02000000000000000000" pitchFamily="2" charset="0"/>
            </a:endParaRPr>
          </a:p>
          <a:p>
            <a:r>
              <a:rPr lang="bn-IN" sz="2400" dirty="0">
                <a:latin typeface="NikoshBAN" panose="02000000000000000000" pitchFamily="2" charset="0"/>
                <a:cs typeface="NikoshBAN" panose="02000000000000000000" pitchFamily="2" charset="0"/>
              </a:rPr>
              <a:t>তারিখঃ</a:t>
            </a:r>
            <a:r>
              <a:rPr lang="bn-BD" sz="2400" dirty="0">
                <a:latin typeface="NikoshBAN" panose="02000000000000000000" pitchFamily="2" charset="0"/>
                <a:cs typeface="NikoshBAN" panose="02000000000000000000" pitchFamily="2" charset="0"/>
              </a:rPr>
              <a:t> </a:t>
            </a:r>
            <a:r>
              <a:rPr lang="en-US" sz="2400" dirty="0">
                <a:latin typeface="NikoshBAN" panose="02000000000000000000" pitchFamily="2" charset="0"/>
                <a:cs typeface="NikoshBAN" panose="02000000000000000000" pitchFamily="2" charset="0"/>
              </a:rPr>
              <a:t>০৯/০৪/২০২০</a:t>
            </a:r>
            <a:r>
              <a:rPr lang="bn-BD" sz="2400" dirty="0">
                <a:latin typeface="NikoshBAN" panose="02000000000000000000" pitchFamily="2" charset="0"/>
                <a:cs typeface="NikoshBAN" panose="02000000000000000000" pitchFamily="2" charset="0"/>
              </a:rPr>
              <a:t> ইং</a:t>
            </a:r>
            <a:r>
              <a:rPr lang="bn-BD" sz="2100" dirty="0">
                <a:latin typeface="NikoshBAN" panose="02000000000000000000" pitchFamily="2" charset="0"/>
                <a:cs typeface="NikoshBAN" panose="02000000000000000000" pitchFamily="2" charset="0"/>
              </a:rPr>
              <a:t>।</a:t>
            </a:r>
            <a:r>
              <a:rPr lang="bn-IN" sz="2100" dirty="0">
                <a:latin typeface="NikoshBAN" panose="02000000000000000000" pitchFamily="2" charset="0"/>
                <a:cs typeface="NikoshBAN" panose="02000000000000000000" pitchFamily="2" charset="0"/>
              </a:rPr>
              <a:t> </a:t>
            </a:r>
            <a:endParaRPr lang="en-US" sz="2100" dirty="0">
              <a:latin typeface="NikoshBAN" panose="02000000000000000000" pitchFamily="2" charset="0"/>
              <a:cs typeface="NikoshBAN" panose="02000000000000000000" pitchFamily="2" charset="0"/>
            </a:endParaRPr>
          </a:p>
          <a:p>
            <a:endParaRPr lang="en-US" sz="1490" dirty="0">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56384" y="1054767"/>
            <a:ext cx="2005028" cy="221411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34637" y="234357"/>
            <a:ext cx="2548991" cy="2644554"/>
          </a:xfrm>
          <a:prstGeom prst="rect">
            <a:avLst/>
          </a:prstGeom>
        </p:spPr>
      </p:pic>
    </p:spTree>
    <p:extLst>
      <p:ext uri="{BB962C8B-B14F-4D97-AF65-F5344CB8AC3E}">
        <p14:creationId xmlns:p14="http://schemas.microsoft.com/office/powerpoint/2010/main" val="19670783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95600" y="838200"/>
            <a:ext cx="3276600" cy="646331"/>
          </a:xfrm>
          <a:prstGeom prst="rect">
            <a:avLst/>
          </a:prstGeom>
          <a:noFill/>
          <a:ln w="28575">
            <a:noFill/>
          </a:ln>
        </p:spPr>
        <p:txBody>
          <a:bodyPr wrap="square" rtlCol="0">
            <a:spAutoFit/>
          </a:bodyPr>
          <a:lstStyle/>
          <a:p>
            <a:r>
              <a:rPr lang="en-US" sz="3600" dirty="0" err="1">
                <a:latin typeface="NikoshBAN" panose="02000000000000000000" pitchFamily="2" charset="0"/>
                <a:ea typeface="Verdana" pitchFamily="34" charset="0"/>
                <a:cs typeface="NikoshBAN" panose="02000000000000000000" pitchFamily="2" charset="0"/>
              </a:rPr>
              <a:t>পূর্বজ্ঞান</a:t>
            </a:r>
            <a:r>
              <a:rPr lang="en-US" sz="3600" dirty="0">
                <a:latin typeface="NikoshBAN" panose="02000000000000000000" pitchFamily="2" charset="0"/>
                <a:ea typeface="Verdana" pitchFamily="34" charset="0"/>
                <a:cs typeface="NikoshBAN" panose="02000000000000000000" pitchFamily="2" charset="0"/>
              </a:rPr>
              <a:t> </a:t>
            </a:r>
            <a:r>
              <a:rPr lang="en-US" sz="3600" dirty="0" err="1">
                <a:latin typeface="NikoshBAN" panose="02000000000000000000" pitchFamily="2" charset="0"/>
                <a:ea typeface="Verdana" pitchFamily="34" charset="0"/>
                <a:cs typeface="NikoshBAN" panose="02000000000000000000" pitchFamily="2" charset="0"/>
              </a:rPr>
              <a:t>যাচাই</a:t>
            </a:r>
            <a:endParaRPr lang="en-US" sz="3600" dirty="0">
              <a:latin typeface="NikoshBAN" panose="02000000000000000000" pitchFamily="2" charset="0"/>
              <a:ea typeface="Verdana" pitchFamily="34" charset="0"/>
              <a:cs typeface="NikoshBAN" panose="02000000000000000000" pitchFamily="2" charset="0"/>
            </a:endParaRPr>
          </a:p>
        </p:txBody>
      </p:sp>
      <p:sp>
        <p:nvSpPr>
          <p:cNvPr id="3" name="TextBox 2"/>
          <p:cNvSpPr txBox="1"/>
          <p:nvPr/>
        </p:nvSpPr>
        <p:spPr>
          <a:xfrm>
            <a:off x="1295400" y="1828800"/>
            <a:ext cx="7543800" cy="523220"/>
          </a:xfrm>
          <a:prstGeom prst="rect">
            <a:avLst/>
          </a:prstGeom>
          <a:noFill/>
          <a:ln>
            <a:solidFill>
              <a:srgbClr val="C00000"/>
            </a:solidFill>
          </a:ln>
        </p:spPr>
        <p:txBody>
          <a:bodyPr wrap="square" rtlCol="0">
            <a:spAutoFit/>
          </a:bodyPr>
          <a:lstStyle/>
          <a:p>
            <a:r>
              <a:rPr lang="en-US" sz="2800" dirty="0" err="1">
                <a:latin typeface="NikoshBAN" panose="02000000000000000000" pitchFamily="2" charset="0"/>
                <a:ea typeface="Verdana" pitchFamily="34" charset="0"/>
                <a:cs typeface="NikoshBAN" panose="02000000000000000000" pitchFamily="2" charset="0"/>
              </a:rPr>
              <a:t>কলোসিয়াম</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নাট্যশালার</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কথা</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শুনলে</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কোন</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সভ্যতার</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কথা</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মনে</a:t>
            </a:r>
            <a:r>
              <a:rPr lang="en-US" sz="2800" dirty="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পড়ে</a:t>
            </a:r>
            <a:r>
              <a:rPr lang="en-US" sz="2800" dirty="0">
                <a:latin typeface="NikoshBAN" panose="02000000000000000000" pitchFamily="2" charset="0"/>
                <a:ea typeface="Verdana" pitchFamily="34" charset="0"/>
                <a:cs typeface="NikoshBAN" panose="02000000000000000000" pitchFamily="2" charset="0"/>
              </a:rPr>
              <a:t> ? </a:t>
            </a:r>
          </a:p>
        </p:txBody>
      </p:sp>
      <p:sp>
        <p:nvSpPr>
          <p:cNvPr id="4" name="TextBox 3"/>
          <p:cNvSpPr txBox="1"/>
          <p:nvPr/>
        </p:nvSpPr>
        <p:spPr>
          <a:xfrm>
            <a:off x="3124200" y="3276600"/>
            <a:ext cx="2590800" cy="646331"/>
          </a:xfrm>
          <a:prstGeom prst="rect">
            <a:avLst/>
          </a:prstGeom>
          <a:solidFill>
            <a:srgbClr val="FFC000"/>
          </a:solidFill>
          <a:ln>
            <a:solidFill>
              <a:srgbClr val="C00000"/>
            </a:solidFill>
          </a:ln>
          <a:scene3d>
            <a:camera prst="orthographicFront"/>
            <a:lightRig rig="threePt" dir="t"/>
          </a:scene3d>
          <a:sp3d>
            <a:bevelT prst="angle"/>
          </a:sp3d>
        </p:spPr>
        <p:txBody>
          <a:bodyPr wrap="square" rtlCol="0">
            <a:spAutoFit/>
          </a:bodyPr>
          <a:lstStyle/>
          <a:p>
            <a:r>
              <a:rPr lang="en-US" sz="3600" dirty="0" err="1">
                <a:latin typeface="NikoshBAN" panose="02000000000000000000" pitchFamily="2" charset="0"/>
                <a:ea typeface="Verdana" pitchFamily="34" charset="0"/>
                <a:cs typeface="NikoshBAN" panose="02000000000000000000" pitchFamily="2" charset="0"/>
              </a:rPr>
              <a:t>রোমান</a:t>
            </a:r>
            <a:r>
              <a:rPr lang="en-US" sz="3600" dirty="0">
                <a:latin typeface="NikoshBAN" panose="02000000000000000000" pitchFamily="2" charset="0"/>
                <a:ea typeface="Verdana" pitchFamily="34" charset="0"/>
                <a:cs typeface="NikoshBAN" panose="02000000000000000000" pitchFamily="2" charset="0"/>
              </a:rPr>
              <a:t> </a:t>
            </a:r>
            <a:r>
              <a:rPr lang="en-US" sz="3600" dirty="0" err="1">
                <a:latin typeface="NikoshBAN" panose="02000000000000000000" pitchFamily="2" charset="0"/>
                <a:ea typeface="Verdana" pitchFamily="34" charset="0"/>
                <a:cs typeface="NikoshBAN" panose="02000000000000000000" pitchFamily="2" charset="0"/>
              </a:rPr>
              <a:t>সভ্যতা</a:t>
            </a:r>
            <a:endParaRPr lang="en-US" sz="3600" dirty="0">
              <a:latin typeface="NikoshBAN" panose="02000000000000000000" pitchFamily="2" charset="0"/>
              <a:ea typeface="Verdana" pitchFamily="34" charset="0"/>
              <a:cs typeface="NikoshBAN" panose="02000000000000000000" pitchFamily="2" charset="0"/>
            </a:endParaRP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3000" fill="hold"/>
                                        <p:tgtEl>
                                          <p:spTgt spid="3"/>
                                        </p:tgtEl>
                                        <p:attrNameLst>
                                          <p:attrName>ppt_w</p:attrName>
                                        </p:attrNameLst>
                                      </p:cBhvr>
                                      <p:tavLst>
                                        <p:tav tm="0">
                                          <p:val>
                                            <p:fltVal val="0"/>
                                          </p:val>
                                        </p:tav>
                                        <p:tav tm="100000">
                                          <p:val>
                                            <p:strVal val="#ppt_w"/>
                                          </p:val>
                                        </p:tav>
                                      </p:tavLst>
                                    </p:anim>
                                    <p:anim calcmode="lin" valueType="num">
                                      <p:cBhvr>
                                        <p:cTn id="8" dur="3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6" presetClass="entr" presetSubtype="0" fill="hold" grpId="0" nodeType="clickEffect">
                                  <p:stCondLst>
                                    <p:cond delay="0"/>
                                  </p:stCondLst>
                                  <p:iterate type="lt">
                                    <p:tmPct val="10000"/>
                                  </p:iterate>
                                  <p:childTnLst>
                                    <p:set>
                                      <p:cBhvr>
                                        <p:cTn id="12" dur="1" fill="hold">
                                          <p:stCondLst>
                                            <p:cond delay="0"/>
                                          </p:stCondLst>
                                        </p:cTn>
                                        <p:tgtEl>
                                          <p:spTgt spid="4"/>
                                        </p:tgtEl>
                                        <p:attrNameLst>
                                          <p:attrName>style.visibility</p:attrName>
                                        </p:attrNameLst>
                                      </p:cBhvr>
                                      <p:to>
                                        <p:strVal val="visible"/>
                                      </p:to>
                                    </p:set>
                                    <p:anim by="(-#ppt_w*2)" calcmode="lin" valueType="num">
                                      <p:cBhvr rctx="PPT">
                                        <p:cTn id="13" dur="500" autoRev="1" fill="hold">
                                          <p:stCondLst>
                                            <p:cond delay="0"/>
                                          </p:stCondLst>
                                        </p:cTn>
                                        <p:tgtEl>
                                          <p:spTgt spid="4"/>
                                        </p:tgtEl>
                                        <p:attrNameLst>
                                          <p:attrName>ppt_w</p:attrName>
                                        </p:attrNameLst>
                                      </p:cBhvr>
                                    </p:anim>
                                    <p:anim by="(#ppt_w*0.50)" calcmode="lin" valueType="num">
                                      <p:cBhvr>
                                        <p:cTn id="14" dur="500" decel="50000" autoRev="1" fill="hold">
                                          <p:stCondLst>
                                            <p:cond delay="0"/>
                                          </p:stCondLst>
                                        </p:cTn>
                                        <p:tgtEl>
                                          <p:spTgt spid="4"/>
                                        </p:tgtEl>
                                        <p:attrNameLst>
                                          <p:attrName>ppt_x</p:attrName>
                                        </p:attrNameLst>
                                      </p:cBhvr>
                                    </p:anim>
                                    <p:anim from="(-#ppt_h/2)" to="(#ppt_y)" calcmode="lin" valueType="num">
                                      <p:cBhvr>
                                        <p:cTn id="15" dur="1000" fill="hold">
                                          <p:stCondLst>
                                            <p:cond delay="0"/>
                                          </p:stCondLst>
                                        </p:cTn>
                                        <p:tgtEl>
                                          <p:spTgt spid="4"/>
                                        </p:tgtEl>
                                        <p:attrNameLst>
                                          <p:attrName>ppt_y</p:attrName>
                                        </p:attrNameLst>
                                      </p:cBhvr>
                                    </p:anim>
                                    <p:animRot by="21600000">
                                      <p:cBhvr>
                                        <p:cTn id="16" dur="1000"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460513" y="457200"/>
            <a:ext cx="7010400" cy="769441"/>
          </a:xfrm>
          <a:prstGeom prst="rect">
            <a:avLst/>
          </a:prstGeom>
          <a:noFill/>
        </p:spPr>
        <p:txBody>
          <a:bodyPr wrap="square" rtlCol="0">
            <a:spAutoFit/>
          </a:bodyPr>
          <a:lstStyle/>
          <a:p>
            <a:r>
              <a:rPr lang="bn-BD" sz="4400" dirty="0">
                <a:latin typeface="NikoshBAN" panose="02000000000000000000" pitchFamily="2" charset="0"/>
                <a:cs typeface="NikoshBAN" panose="02000000000000000000" pitchFamily="2" charset="0"/>
              </a:rPr>
              <a:t>আজকের পাঠ</a:t>
            </a:r>
            <a:r>
              <a:rPr lang="en-US" sz="4400" dirty="0">
                <a:latin typeface="NikoshBAN" panose="02000000000000000000" pitchFamily="2" charset="0"/>
                <a:cs typeface="NikoshBAN" panose="02000000000000000000" pitchFamily="2" charset="0"/>
              </a:rPr>
              <a:t>-----</a:t>
            </a:r>
          </a:p>
        </p:txBody>
      </p:sp>
      <p:sp>
        <p:nvSpPr>
          <p:cNvPr id="4" name="TextBox 3"/>
          <p:cNvSpPr txBox="1"/>
          <p:nvPr/>
        </p:nvSpPr>
        <p:spPr>
          <a:xfrm>
            <a:off x="2670312" y="2362200"/>
            <a:ext cx="3806687" cy="769441"/>
          </a:xfrm>
          <a:prstGeom prst="rect">
            <a:avLst/>
          </a:prstGeom>
          <a:solidFill>
            <a:srgbClr val="FFC000"/>
          </a:solidFill>
          <a:ln>
            <a:solidFill>
              <a:srgbClr val="C00000"/>
            </a:solidFill>
          </a:ln>
          <a:scene3d>
            <a:camera prst="orthographicFront"/>
            <a:lightRig rig="threePt" dir="t"/>
          </a:scene3d>
          <a:sp3d>
            <a:bevelT prst="angle"/>
          </a:sp3d>
        </p:spPr>
        <p:txBody>
          <a:bodyPr wrap="square" rtlCol="0">
            <a:spAutoFit/>
          </a:bodyPr>
          <a:lstStyle/>
          <a:p>
            <a:r>
              <a:rPr lang="en-US" sz="4400" dirty="0" err="1">
                <a:latin typeface="NikoshBAN" panose="02000000000000000000" pitchFamily="2" charset="0"/>
                <a:ea typeface="Verdana" pitchFamily="34" charset="0"/>
                <a:cs typeface="NikoshBAN" panose="02000000000000000000" pitchFamily="2" charset="0"/>
              </a:rPr>
              <a:t>রোমান</a:t>
            </a:r>
            <a:r>
              <a:rPr lang="en-US" sz="4400" dirty="0">
                <a:latin typeface="NikoshBAN" panose="02000000000000000000" pitchFamily="2" charset="0"/>
                <a:ea typeface="Verdana" pitchFamily="34" charset="0"/>
                <a:cs typeface="NikoshBAN" panose="02000000000000000000" pitchFamily="2" charset="0"/>
              </a:rPr>
              <a:t> </a:t>
            </a:r>
            <a:r>
              <a:rPr lang="en-US" sz="4400" dirty="0" err="1">
                <a:latin typeface="NikoshBAN" panose="02000000000000000000" pitchFamily="2" charset="0"/>
                <a:ea typeface="Verdana" pitchFamily="34" charset="0"/>
                <a:cs typeface="NikoshBAN" panose="02000000000000000000" pitchFamily="2" charset="0"/>
              </a:rPr>
              <a:t>সভ্যতা</a:t>
            </a:r>
            <a:endParaRPr lang="en-US" sz="4400" dirty="0">
              <a:latin typeface="NikoshBAN" panose="02000000000000000000" pitchFamily="2" charset="0"/>
              <a:ea typeface="Verdana" pitchFamily="34" charset="0"/>
              <a:cs typeface="NikoshBAN" panose="02000000000000000000" pitchFamily="2" charset="0"/>
            </a:endParaRP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438400"/>
            <a:ext cx="8534400" cy="1384995"/>
          </a:xfrm>
          <a:prstGeom prst="rect">
            <a:avLst/>
          </a:prstGeom>
          <a:noFill/>
          <a:ln>
            <a:noFill/>
          </a:ln>
          <a:scene3d>
            <a:camera prst="orthographicFront"/>
            <a:lightRig rig="threePt" dir="t"/>
          </a:scene3d>
          <a:sp3d>
            <a:bevelT prst="convex"/>
          </a:sp3d>
        </p:spPr>
        <p:txBody>
          <a:bodyPr wrap="square" rtlCol="0">
            <a:spAutoFit/>
          </a:bodyPr>
          <a:lstStyle/>
          <a:p>
            <a:pPr marL="457200" indent="-457200">
              <a:buFont typeface="Wingdings" panose="05000000000000000000" pitchFamily="2" charset="2"/>
              <a:buChar char="Ø"/>
            </a:pPr>
            <a:r>
              <a:rPr lang="en-US" sz="2800" dirty="0" smtClean="0">
                <a:latin typeface="NikoshBAN" panose="02000000000000000000" pitchFamily="2" charset="0"/>
                <a:ea typeface="Verdana" pitchFamily="34" charset="0"/>
                <a:cs typeface="NikoshBAN" panose="02000000000000000000" pitchFamily="2" charset="0"/>
              </a:rPr>
              <a:t> </a:t>
            </a:r>
            <a:r>
              <a:rPr lang="en-US" sz="2800" dirty="0" err="1">
                <a:latin typeface="NikoshBAN" panose="02000000000000000000" pitchFamily="2" charset="0"/>
                <a:ea typeface="Verdana" pitchFamily="34" charset="0"/>
                <a:cs typeface="NikoshBAN" panose="02000000000000000000" pitchFamily="2" charset="0"/>
              </a:rPr>
              <a:t>রোম</a:t>
            </a:r>
            <a:r>
              <a:rPr lang="bn-BD" sz="2800" dirty="0">
                <a:latin typeface="NikoshBAN" panose="02000000000000000000" pitchFamily="2" charset="0"/>
                <a:ea typeface="Verdana" pitchFamily="34" charset="0"/>
                <a:cs typeface="NikoshBAN" panose="02000000000000000000" pitchFamily="2" charset="0"/>
              </a:rPr>
              <a:t> </a:t>
            </a:r>
            <a:r>
              <a:rPr lang="bn-BD" sz="2800" dirty="0" smtClean="0">
                <a:latin typeface="NikoshBAN" panose="02000000000000000000" pitchFamily="2" charset="0"/>
                <a:ea typeface="Verdana" pitchFamily="34" charset="0"/>
                <a:cs typeface="NikoshBAN" panose="02000000000000000000" pitchFamily="2" charset="0"/>
              </a:rPr>
              <a:t>নগরের উৎপত্তি বর্ণনা করতে পারবে।</a:t>
            </a:r>
          </a:p>
          <a:p>
            <a:pPr marL="457200" indent="-457200">
              <a:buFont typeface="Wingdings" panose="05000000000000000000" pitchFamily="2" charset="2"/>
              <a:buChar char="Ø"/>
            </a:pPr>
            <a:r>
              <a:rPr lang="bn-BD" sz="2800" dirty="0" smtClean="0">
                <a:latin typeface="NikoshBAN" panose="02000000000000000000" pitchFamily="2" charset="0"/>
                <a:ea typeface="Verdana" pitchFamily="34" charset="0"/>
                <a:cs typeface="NikoshBAN" panose="02000000000000000000" pitchFamily="2" charset="0"/>
              </a:rPr>
              <a:t>রোমের শাসন,ধর্ম,শিল্প,সাহিত্য,দর্শিন বলতে পারবে।</a:t>
            </a:r>
          </a:p>
          <a:p>
            <a:pPr marL="457200" indent="-457200">
              <a:buFont typeface="Wingdings" panose="05000000000000000000" pitchFamily="2" charset="2"/>
              <a:buChar char="Ø"/>
            </a:pPr>
            <a:r>
              <a:rPr lang="bn-BD" sz="2800" dirty="0" smtClean="0">
                <a:latin typeface="NikoshBAN" panose="02000000000000000000" pitchFamily="2" charset="0"/>
                <a:ea typeface="Verdana" pitchFamily="34" charset="0"/>
                <a:cs typeface="NikoshBAN" panose="02000000000000000000" pitchFamily="2" charset="0"/>
              </a:rPr>
              <a:t>স্থাপত্য,ভাস্কর্য ও অবদান ব্যাখ্যা করতে পারবে।</a:t>
            </a:r>
            <a:endParaRPr lang="en-US" sz="2800" dirty="0">
              <a:latin typeface="NikoshBAN" panose="02000000000000000000" pitchFamily="2" charset="0"/>
              <a:ea typeface="Verdana" pitchFamily="34" charset="0"/>
              <a:cs typeface="NikoshBAN" panose="02000000000000000000" pitchFamily="2" charset="0"/>
            </a:endParaRPr>
          </a:p>
        </p:txBody>
      </p:sp>
      <p:grpSp>
        <p:nvGrpSpPr>
          <p:cNvPr id="5" name="Group 4"/>
          <p:cNvGrpSpPr/>
          <p:nvPr/>
        </p:nvGrpSpPr>
        <p:grpSpPr>
          <a:xfrm>
            <a:off x="2209800" y="457200"/>
            <a:ext cx="3505200" cy="1524000"/>
            <a:chOff x="2209800" y="457200"/>
            <a:chExt cx="3505200" cy="1524000"/>
          </a:xfrm>
        </p:grpSpPr>
        <p:sp>
          <p:nvSpPr>
            <p:cNvPr id="2" name="Horizontal Scroll 1"/>
            <p:cNvSpPr/>
            <p:nvPr/>
          </p:nvSpPr>
          <p:spPr>
            <a:xfrm>
              <a:off x="2209800" y="457200"/>
              <a:ext cx="3124200" cy="1524000"/>
            </a:xfrm>
            <a:prstGeom prst="horizontalScroll">
              <a:avLst/>
            </a:prstGeom>
            <a:solidFill>
              <a:srgbClr val="00B05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743200" y="757535"/>
              <a:ext cx="2971800" cy="923330"/>
            </a:xfrm>
            <a:prstGeom prst="rect">
              <a:avLst/>
            </a:prstGeom>
            <a:noFill/>
          </p:spPr>
          <p:txBody>
            <a:bodyPr wrap="square" rtlCol="0">
              <a:spAutoFit/>
            </a:bodyPr>
            <a:lstStyle/>
            <a:p>
              <a:r>
                <a:rPr lang="bn-BD" sz="5400" dirty="0" smtClean="0">
                  <a:latin typeface="NikoshBAN" panose="02000000000000000000" pitchFamily="2" charset="0"/>
                  <a:cs typeface="NikoshBAN" panose="02000000000000000000" pitchFamily="2" charset="0"/>
                </a:rPr>
                <a:t>শিখন ফল</a:t>
              </a:r>
              <a:endParaRPr lang="en-US" sz="5400" dirty="0">
                <a:latin typeface="NikoshBAN" panose="02000000000000000000" pitchFamily="2" charset="0"/>
                <a:cs typeface="NikoshBAN" panose="02000000000000000000" pitchFamily="2" charset="0"/>
              </a:endParaRPr>
            </a:p>
          </p:txBody>
        </p:sp>
      </p:grpSp>
    </p:spTree>
    <p:extLst>
      <p:ext uri="{BB962C8B-B14F-4D97-AF65-F5344CB8AC3E}">
        <p14:creationId xmlns:p14="http://schemas.microsoft.com/office/powerpoint/2010/main" val="27019715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400" decel="100000"/>
                                        <p:tgtEl>
                                          <p:spTgt spid="3"/>
                                        </p:tgtEl>
                                      </p:cBhvr>
                                    </p:animEffect>
                                    <p:anim calcmode="lin" valueType="num">
                                      <p:cBhvr>
                                        <p:cTn id="8" dur="2400" decel="100000" fill="hold"/>
                                        <p:tgtEl>
                                          <p:spTgt spid="3"/>
                                        </p:tgtEl>
                                        <p:attrNameLst>
                                          <p:attrName>style.rotation</p:attrName>
                                        </p:attrNameLst>
                                      </p:cBhvr>
                                      <p:tavLst>
                                        <p:tav tm="0">
                                          <p:val>
                                            <p:fltVal val="-90"/>
                                          </p:val>
                                        </p:tav>
                                        <p:tav tm="100000">
                                          <p:val>
                                            <p:fltVal val="0"/>
                                          </p:val>
                                        </p:tav>
                                      </p:tavLst>
                                    </p:anim>
                                    <p:anim calcmode="lin" valueType="num">
                                      <p:cBhvr>
                                        <p:cTn id="9" dur="2400" decel="100000" fill="hold"/>
                                        <p:tgtEl>
                                          <p:spTgt spid="3"/>
                                        </p:tgtEl>
                                        <p:attrNameLst>
                                          <p:attrName>ppt_x</p:attrName>
                                        </p:attrNameLst>
                                      </p:cBhvr>
                                      <p:tavLst>
                                        <p:tav tm="0">
                                          <p:val>
                                            <p:strVal val="#ppt_x+0.4"/>
                                          </p:val>
                                        </p:tav>
                                        <p:tav tm="100000">
                                          <p:val>
                                            <p:strVal val="#ppt_x-0.05"/>
                                          </p:val>
                                        </p:tav>
                                      </p:tavLst>
                                    </p:anim>
                                    <p:anim calcmode="lin" valueType="num">
                                      <p:cBhvr>
                                        <p:cTn id="10" dur="2400" decel="100000" fill="hold"/>
                                        <p:tgtEl>
                                          <p:spTgt spid="3"/>
                                        </p:tgtEl>
                                        <p:attrNameLst>
                                          <p:attrName>ppt_y</p:attrName>
                                        </p:attrNameLst>
                                      </p:cBhvr>
                                      <p:tavLst>
                                        <p:tav tm="0">
                                          <p:val>
                                            <p:strVal val="#ppt_y-0.4"/>
                                          </p:val>
                                        </p:tav>
                                        <p:tav tm="100000">
                                          <p:val>
                                            <p:strVal val="#ppt_y+0.1"/>
                                          </p:val>
                                        </p:tav>
                                      </p:tavLst>
                                    </p:anim>
                                    <p:anim calcmode="lin" valueType="num">
                                      <p:cBhvr>
                                        <p:cTn id="11" dur="600" accel="100000" fill="hold">
                                          <p:stCondLst>
                                            <p:cond delay="2400"/>
                                          </p:stCondLst>
                                        </p:cTn>
                                        <p:tgtEl>
                                          <p:spTgt spid="3"/>
                                        </p:tgtEl>
                                        <p:attrNameLst>
                                          <p:attrName>ppt_x</p:attrName>
                                        </p:attrNameLst>
                                      </p:cBhvr>
                                      <p:tavLst>
                                        <p:tav tm="0">
                                          <p:val>
                                            <p:strVal val="#ppt_x-0.05"/>
                                          </p:val>
                                        </p:tav>
                                        <p:tav tm="100000">
                                          <p:val>
                                            <p:strVal val="#ppt_x"/>
                                          </p:val>
                                        </p:tav>
                                      </p:tavLst>
                                    </p:anim>
                                    <p:anim calcmode="lin" valueType="num">
                                      <p:cBhvr>
                                        <p:cTn id="12" dur="600" accel="100000" fill="hold">
                                          <p:stCondLst>
                                            <p:cond delay="24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209800"/>
            <a:ext cx="8305800" cy="1569660"/>
          </a:xfrm>
          <a:prstGeom prst="rect">
            <a:avLst/>
          </a:prstGeom>
        </p:spPr>
        <p:txBody>
          <a:bodyPr wrap="square">
            <a:spAutoFit/>
          </a:bodyPr>
          <a:lstStyle/>
          <a:p>
            <a:r>
              <a:rPr lang="bn-BD" sz="2400" dirty="0">
                <a:latin typeface="NikoshBAN" panose="02000000000000000000" pitchFamily="2" charset="0"/>
                <a:cs typeface="NikoshBAN" panose="02000000000000000000" pitchFamily="2" charset="0"/>
              </a:rPr>
              <a:t>সাতটি পর্বত দ্বারা রোম নগরী গঠিত। ২০০০ খ্রীষ্টপূর্বাব্দে ইন্দো-ইউরোপীয় গোষ্ঠীর একদল মানুষ ইতালীতে বসবাস শুরু করে।তাদেরকে লাতিন বলা হতো। তাই তাদের ভাষার নামও হয় লাতিন ভাষা। লাতিন রাজা রোমিউলাস রোম নগরী প্রতিষ্ঠা করেন।তার নাম অনুযায়ী নগরের নাম হয় রোম।</a:t>
            </a:r>
          </a:p>
        </p:txBody>
      </p:sp>
      <p:sp>
        <p:nvSpPr>
          <p:cNvPr id="3" name="Rectangle 2"/>
          <p:cNvSpPr/>
          <p:nvPr/>
        </p:nvSpPr>
        <p:spPr>
          <a:xfrm>
            <a:off x="2590800" y="762000"/>
            <a:ext cx="2133600" cy="707886"/>
          </a:xfrm>
          <a:prstGeom prst="rect">
            <a:avLst/>
          </a:prstGeom>
          <a:solidFill>
            <a:srgbClr val="00B050"/>
          </a:solidFill>
          <a:scene3d>
            <a:camera prst="orthographicFront"/>
            <a:lightRig rig="threePt" dir="t"/>
          </a:scene3d>
          <a:sp3d>
            <a:bevelT prst="angle"/>
          </a:sp3d>
        </p:spPr>
        <p:txBody>
          <a:bodyPr wrap="square">
            <a:spAutoFit/>
          </a:bodyPr>
          <a:lstStyle/>
          <a:p>
            <a:r>
              <a:rPr lang="bn-BD" sz="4000" u="sng"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রোম নগরী</a:t>
            </a:r>
            <a:endParaRPr lang="en-US" sz="4000" u="sng"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679027863"/>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8400" y="457200"/>
            <a:ext cx="2971800" cy="646331"/>
          </a:xfrm>
          <a:prstGeom prst="rect">
            <a:avLst/>
          </a:prstGeom>
          <a:solidFill>
            <a:srgbClr val="00B050"/>
          </a:solidFill>
          <a:scene3d>
            <a:camera prst="orthographicFront"/>
            <a:lightRig rig="threePt" dir="t"/>
          </a:scene3d>
          <a:sp3d>
            <a:bevelT w="114300" prst="hardEdge"/>
          </a:sp3d>
        </p:spPr>
        <p:txBody>
          <a:bodyPr wrap="square" rtlCol="0">
            <a:spAutoFit/>
          </a:bodyPr>
          <a:lstStyle/>
          <a:p>
            <a:r>
              <a:rPr lang="bn-BD" sz="3600" dirty="0">
                <a:solidFill>
                  <a:schemeClr val="bg1"/>
                </a:solidFill>
                <a:latin typeface="NikoshBAN" panose="02000000000000000000" pitchFamily="2" charset="0"/>
                <a:cs typeface="NikoshBAN" panose="02000000000000000000" pitchFamily="2" charset="0"/>
              </a:rPr>
              <a:t>রোমান শাসন</a:t>
            </a:r>
            <a:endParaRPr lang="en-US" sz="3600" dirty="0">
              <a:solidFill>
                <a:schemeClr val="bg1"/>
              </a:solidFill>
              <a:latin typeface="NikoshBAN" panose="02000000000000000000" pitchFamily="2" charset="0"/>
              <a:cs typeface="NikoshBAN" panose="02000000000000000000" pitchFamily="2" charset="0"/>
            </a:endParaRPr>
          </a:p>
        </p:txBody>
      </p:sp>
      <p:sp>
        <p:nvSpPr>
          <p:cNvPr id="3" name="TextBox 2"/>
          <p:cNvSpPr txBox="1"/>
          <p:nvPr/>
        </p:nvSpPr>
        <p:spPr>
          <a:xfrm>
            <a:off x="228600" y="2057400"/>
            <a:ext cx="8534400" cy="1938992"/>
          </a:xfrm>
          <a:prstGeom prst="rect">
            <a:avLst/>
          </a:prstGeom>
          <a:noFill/>
          <a:ln w="28575">
            <a:solidFill>
              <a:schemeClr val="tx1"/>
            </a:solidFill>
          </a:ln>
        </p:spPr>
        <p:txBody>
          <a:bodyPr wrap="square" rtlCol="0">
            <a:spAutoFit/>
          </a:bodyPr>
          <a:lstStyle/>
          <a:p>
            <a:r>
              <a:rPr lang="bn-BD" sz="2400" dirty="0">
                <a:latin typeface="NikoshBAN" panose="02000000000000000000" pitchFamily="2" charset="0"/>
                <a:cs typeface="NikoshBAN" panose="02000000000000000000" pitchFamily="2" charset="0"/>
              </a:rPr>
              <a:t>রোমের গণতন্ত্র একদিনে প্রতিষ্ঠিত হয়নি। নানা সংস্কারের মধ্য দিয়ে রোমে গণতন্ত্র প্রতিষ্ঠিত হয়। এ যুগে সাতজন শাসক দেশ শাসন করেন। শেষ সম্রাট টারকিউনিয়াস সুপারকাসকে ক্ষমতাচ্যুত করে রোমে গণতন্ত্রের সুত্রপাত হয়। ইহা ৫০০ থেকে ৬০ খ্রীষ্টপূর্বাব্দ পর্যন্ত চলে। রাজতন্ত্র প্রতিষ্ঠিত হলে রোমের জনগণ দুইভাগে ভাগ হয়ে যায়। একটা প্যাট্রিসিয়ান বা অভিজাত অন্যটি প্লিবিয়ান বা সাধারণ জনগণ।</a:t>
            </a:r>
          </a:p>
        </p:txBody>
      </p:sp>
    </p:spTree>
    <p:extLst>
      <p:ext uri="{BB962C8B-B14F-4D97-AF65-F5344CB8AC3E}">
        <p14:creationId xmlns:p14="http://schemas.microsoft.com/office/powerpoint/2010/main" val="527500400"/>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90900" y="120326"/>
            <a:ext cx="1905000" cy="707886"/>
          </a:xfrm>
          <a:prstGeom prst="rect">
            <a:avLst/>
          </a:prstGeom>
          <a:noFill/>
          <a:ln>
            <a:noFill/>
          </a:ln>
        </p:spPr>
        <p:txBody>
          <a:bodyPr wrap="square" rtlCol="0">
            <a:spAutoFit/>
          </a:bodyPr>
          <a:lstStyle/>
          <a:p>
            <a:r>
              <a:rPr lang="en-US" sz="4000" dirty="0" err="1">
                <a:latin typeface="NikoshBAN" panose="02000000000000000000" pitchFamily="2" charset="0"/>
                <a:ea typeface="Verdana" pitchFamily="34" charset="0"/>
                <a:cs typeface="NikoshBAN" panose="02000000000000000000" pitchFamily="2" charset="0"/>
              </a:rPr>
              <a:t>আলোচনা</a:t>
            </a:r>
            <a:endParaRPr lang="en-US" sz="4000" dirty="0">
              <a:latin typeface="NikoshBAN" panose="02000000000000000000" pitchFamily="2" charset="0"/>
              <a:ea typeface="Verdana" pitchFamily="34" charset="0"/>
              <a:cs typeface="NikoshBAN" panose="02000000000000000000" pitchFamily="2" charset="0"/>
            </a:endParaRPr>
          </a:p>
        </p:txBody>
      </p:sp>
      <p:sp>
        <p:nvSpPr>
          <p:cNvPr id="5" name="TextBox 4"/>
          <p:cNvSpPr txBox="1"/>
          <p:nvPr/>
        </p:nvSpPr>
        <p:spPr>
          <a:xfrm>
            <a:off x="228600" y="3860561"/>
            <a:ext cx="8686800" cy="2739211"/>
          </a:xfrm>
          <a:prstGeom prst="rect">
            <a:avLst/>
          </a:prstGeom>
          <a:noFill/>
          <a:ln w="57150">
            <a:solidFill>
              <a:srgbClr val="00B050"/>
            </a:solidFill>
          </a:ln>
        </p:spPr>
        <p:txBody>
          <a:bodyPr wrap="square" rtlCol="0">
            <a:spAutoFit/>
          </a:bodyPr>
          <a:lstStyle/>
          <a:p>
            <a:pPr algn="just"/>
            <a:r>
              <a:rPr lang="en-US" sz="2800" dirty="0" err="1">
                <a:solidFill>
                  <a:srgbClr val="00B0F0"/>
                </a:solidFill>
                <a:latin typeface="NikoshBAN" panose="02000000000000000000" pitchFamily="2" charset="0"/>
                <a:ea typeface="Verdana" pitchFamily="34" charset="0"/>
                <a:cs typeface="NikoshBAN" panose="02000000000000000000" pitchFamily="2" charset="0"/>
              </a:rPr>
              <a:t>রোম</a:t>
            </a:r>
            <a:r>
              <a:rPr lang="en-US" sz="2800" dirty="0">
                <a:solidFill>
                  <a:srgbClr val="00B0F0"/>
                </a:solidFill>
                <a:latin typeface="NikoshBAN" panose="02000000000000000000" pitchFamily="2" charset="0"/>
                <a:ea typeface="Verdana" pitchFamily="34" charset="0"/>
                <a:cs typeface="NikoshBAN" panose="02000000000000000000" pitchFamily="2" charset="0"/>
              </a:rPr>
              <a:t> </a:t>
            </a:r>
            <a:r>
              <a:rPr lang="en-US" sz="2800" dirty="0" err="1">
                <a:solidFill>
                  <a:srgbClr val="00B0F0"/>
                </a:solidFill>
                <a:latin typeface="NikoshBAN" panose="02000000000000000000" pitchFamily="2" charset="0"/>
                <a:ea typeface="Verdana" pitchFamily="34" charset="0"/>
                <a:cs typeface="NikoshBAN" panose="02000000000000000000" pitchFamily="2" charset="0"/>
              </a:rPr>
              <a:t>শিল্প,সাহিত্য,দর্শন,স্থাপত্যঃ</a:t>
            </a:r>
            <a:r>
              <a:rPr lang="en-US" sz="2800" dirty="0">
                <a:solidFill>
                  <a:srgbClr val="00B0F0"/>
                </a:solidFill>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সর্বক্ষেত্রে</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গ্রিকদের</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দ্বারা</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প্রভাবিত</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ছিল</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তারা</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এসব</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বিষয়ে</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গ্রিকদের</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অনুসরণ</a:t>
            </a:r>
            <a:r>
              <a:rPr lang="en-US" sz="2400" dirty="0">
                <a:latin typeface="NikoshBAN" panose="02000000000000000000" pitchFamily="2" charset="0"/>
                <a:ea typeface="Verdana" pitchFamily="34" charset="0"/>
                <a:cs typeface="NikoshBAN" panose="02000000000000000000" pitchFamily="2" charset="0"/>
              </a:rPr>
              <a:t> ও </a:t>
            </a:r>
            <a:r>
              <a:rPr lang="en-US" sz="2400" dirty="0" err="1">
                <a:latin typeface="NikoshBAN" panose="02000000000000000000" pitchFamily="2" charset="0"/>
                <a:ea typeface="Verdana" pitchFamily="34" charset="0"/>
                <a:cs typeface="NikoshBAN" panose="02000000000000000000" pitchFamily="2" charset="0"/>
              </a:rPr>
              <a:t>অনুকরণ</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করেছে</a:t>
            </a:r>
            <a:r>
              <a:rPr lang="en-US" sz="2400" dirty="0">
                <a:latin typeface="NikoshBAN" panose="02000000000000000000" pitchFamily="2" charset="0"/>
                <a:ea typeface="Verdana" pitchFamily="34" charset="0"/>
                <a:cs typeface="NikoshBAN" panose="02000000000000000000" pitchFamily="2" charset="0"/>
              </a:rPr>
              <a:t>। এ </a:t>
            </a:r>
            <a:r>
              <a:rPr lang="en-US" sz="2400" dirty="0" err="1">
                <a:latin typeface="NikoshBAN" panose="02000000000000000000" pitchFamily="2" charset="0"/>
                <a:ea typeface="Verdana" pitchFamily="34" charset="0"/>
                <a:cs typeface="NikoshBAN" panose="02000000000000000000" pitchFamily="2" charset="0"/>
              </a:rPr>
              <a:t>সময়</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শিক্ষা</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বলতে</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বুঝাতো</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খেলাধুলা</a:t>
            </a:r>
            <a:r>
              <a:rPr lang="en-US" sz="2400" dirty="0">
                <a:latin typeface="NikoshBAN" panose="02000000000000000000" pitchFamily="2" charset="0"/>
                <a:ea typeface="Verdana" pitchFamily="34" charset="0"/>
                <a:cs typeface="NikoshBAN" panose="02000000000000000000" pitchFamily="2" charset="0"/>
              </a:rPr>
              <a:t> ও </a:t>
            </a:r>
            <a:r>
              <a:rPr lang="en-US" sz="2400" dirty="0" err="1">
                <a:latin typeface="NikoshBAN" panose="02000000000000000000" pitchFamily="2" charset="0"/>
                <a:ea typeface="Verdana" pitchFamily="34" charset="0"/>
                <a:cs typeface="NikoshBAN" panose="02000000000000000000" pitchFamily="2" charset="0"/>
              </a:rPr>
              <a:t>বীরদের</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স্মৃতিকথা</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বর্ণনা</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করা</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উচ্চ</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শ্রেণিভুক্ত</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রোমানদের</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গ্রিক</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ভাষা</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শিক্ষা</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ছিল</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একটি</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ফ্যাশন</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ফলে</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এদের</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অনেকেই</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গ্রিক</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সাহিত্যকে</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লাতিন</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ভাষায়</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অনুবাদ</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করার</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দক্ষতা</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অর্জন</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করে</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সে</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যুগে</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সাহিত্যে</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অবদানের</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জন্য</a:t>
            </a:r>
            <a:r>
              <a:rPr lang="en-US" sz="2400" dirty="0">
                <a:latin typeface="NikoshBAN" panose="02000000000000000000" pitchFamily="2" charset="0"/>
                <a:ea typeface="Verdana" pitchFamily="34" charset="0"/>
                <a:cs typeface="NikoshBAN" panose="02000000000000000000" pitchFamily="2" charset="0"/>
              </a:rPr>
              <a:t> </a:t>
            </a:r>
            <a:r>
              <a:rPr lang="en-US" sz="2400" dirty="0" err="1">
                <a:solidFill>
                  <a:srgbClr val="FF0000"/>
                </a:solidFill>
                <a:latin typeface="NikoshBAN" panose="02000000000000000000" pitchFamily="2" charset="0"/>
                <a:ea typeface="Verdana" pitchFamily="34" charset="0"/>
                <a:cs typeface="NikoshBAN" panose="02000000000000000000" pitchFamily="2" charset="0"/>
              </a:rPr>
              <a:t>প্লূটাম</a:t>
            </a:r>
            <a:r>
              <a:rPr lang="en-US" sz="2400" dirty="0">
                <a:solidFill>
                  <a:srgbClr val="FF0000"/>
                </a:solidFill>
                <a:latin typeface="NikoshBAN" panose="02000000000000000000" pitchFamily="2" charset="0"/>
                <a:ea typeface="Verdana" pitchFamily="34" charset="0"/>
                <a:cs typeface="NikoshBAN" panose="02000000000000000000" pitchFamily="2" charset="0"/>
              </a:rPr>
              <a:t> </a:t>
            </a:r>
            <a:r>
              <a:rPr lang="en-US" sz="2400" dirty="0" err="1">
                <a:solidFill>
                  <a:srgbClr val="FF0000"/>
                </a:solidFill>
                <a:latin typeface="NikoshBAN" panose="02000000000000000000" pitchFamily="2" charset="0"/>
                <a:ea typeface="Verdana" pitchFamily="34" charset="0"/>
                <a:cs typeface="NikoshBAN" panose="02000000000000000000" pitchFamily="2" charset="0"/>
              </a:rPr>
              <a:t>টেরেন্সর</a:t>
            </a:r>
            <a:r>
              <a:rPr lang="en-US" sz="2400" dirty="0">
                <a:solidFill>
                  <a:srgbClr val="FF0000"/>
                </a:solidFill>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বিশেষভাবে</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উল্লেখযোগ্য।সাহিত্য</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ক্ষেত্রে</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সবচেয়ে</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উন্নতি</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দেখা</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যায়</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অগাস্টাস</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সিজারের</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সময়</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এযুগের</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কবি</a:t>
            </a:r>
            <a:r>
              <a:rPr lang="en-US" sz="2400" dirty="0">
                <a:latin typeface="NikoshBAN" panose="02000000000000000000" pitchFamily="2" charset="0"/>
                <a:ea typeface="Verdana" pitchFamily="34" charset="0"/>
                <a:cs typeface="NikoshBAN" panose="02000000000000000000" pitchFamily="2" charset="0"/>
              </a:rPr>
              <a:t> </a:t>
            </a:r>
            <a:r>
              <a:rPr lang="en-US" sz="2400" dirty="0" err="1">
                <a:solidFill>
                  <a:srgbClr val="FF0000"/>
                </a:solidFill>
                <a:latin typeface="NikoshBAN" panose="02000000000000000000" pitchFamily="2" charset="0"/>
                <a:ea typeface="Verdana" pitchFamily="34" charset="0"/>
                <a:cs typeface="NikoshBAN" panose="02000000000000000000" pitchFamily="2" charset="0"/>
              </a:rPr>
              <a:t>ভার্জিলের</a:t>
            </a:r>
            <a:r>
              <a:rPr lang="en-US" sz="2400" dirty="0">
                <a:solidFill>
                  <a:srgbClr val="FF0000"/>
                </a:solidFill>
                <a:latin typeface="NikoshBAN" panose="02000000000000000000" pitchFamily="2" charset="0"/>
                <a:ea typeface="Verdana" pitchFamily="34" charset="0"/>
                <a:cs typeface="NikoshBAN" panose="02000000000000000000" pitchFamily="2" charset="0"/>
              </a:rPr>
              <a:t> </a:t>
            </a:r>
            <a:r>
              <a:rPr lang="en-US" sz="2400" dirty="0" err="1">
                <a:solidFill>
                  <a:srgbClr val="FF0000"/>
                </a:solidFill>
                <a:latin typeface="NikoshBAN" panose="02000000000000000000" pitchFamily="2" charset="0"/>
                <a:ea typeface="Verdana" pitchFamily="34" charset="0"/>
                <a:cs typeface="NikoshBAN" panose="02000000000000000000" pitchFamily="2" charset="0"/>
              </a:rPr>
              <a:t>মহাকাব্য</a:t>
            </a:r>
            <a:r>
              <a:rPr lang="en-US" sz="2400" dirty="0">
                <a:solidFill>
                  <a:srgbClr val="FF0000"/>
                </a:solidFill>
                <a:latin typeface="NikoshBAN" panose="02000000000000000000" pitchFamily="2" charset="0"/>
                <a:ea typeface="Verdana" pitchFamily="34" charset="0"/>
                <a:cs typeface="NikoshBAN" panose="02000000000000000000" pitchFamily="2" charset="0"/>
              </a:rPr>
              <a:t> ‘</a:t>
            </a:r>
            <a:r>
              <a:rPr lang="en-US" sz="2400" dirty="0" err="1">
                <a:solidFill>
                  <a:srgbClr val="FF0000"/>
                </a:solidFill>
                <a:latin typeface="NikoshBAN" panose="02000000000000000000" pitchFamily="2" charset="0"/>
                <a:ea typeface="Verdana" pitchFamily="34" charset="0"/>
                <a:cs typeface="NikoshBAN" panose="02000000000000000000" pitchFamily="2" charset="0"/>
              </a:rPr>
              <a:t>ইনিড</a:t>
            </a:r>
            <a:r>
              <a:rPr lang="en-US" sz="2400" dirty="0">
                <a:solidFill>
                  <a:srgbClr val="FF0000"/>
                </a:solidFill>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বহু</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ভাষায়</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অনুবাদ</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করা</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হয়েছে</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বিখ্যাত</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ঐতিহাসিক</a:t>
            </a:r>
            <a:r>
              <a:rPr lang="en-US" sz="2400" dirty="0">
                <a:solidFill>
                  <a:srgbClr val="00B0F0"/>
                </a:solidFill>
                <a:latin typeface="NikoshBAN" panose="02000000000000000000" pitchFamily="2" charset="0"/>
                <a:ea typeface="Verdana" pitchFamily="34" charset="0"/>
                <a:cs typeface="NikoshBAN" panose="02000000000000000000" pitchFamily="2" charset="0"/>
              </a:rPr>
              <a:t> </a:t>
            </a:r>
            <a:r>
              <a:rPr lang="en-US" sz="2400" dirty="0" err="1">
                <a:solidFill>
                  <a:srgbClr val="00B0F0"/>
                </a:solidFill>
                <a:latin typeface="NikoshBAN" panose="02000000000000000000" pitchFamily="2" charset="0"/>
                <a:ea typeface="Verdana" pitchFamily="34" charset="0"/>
                <a:cs typeface="NikoshBAN" panose="02000000000000000000" pitchFamily="2" charset="0"/>
              </a:rPr>
              <a:t>ট্যাসিটাস</a:t>
            </a:r>
            <a:r>
              <a:rPr lang="en-US" sz="2400" dirty="0">
                <a:solidFill>
                  <a:srgbClr val="00B0F0"/>
                </a:solidFill>
                <a:latin typeface="NikoshBAN" panose="02000000000000000000" pitchFamily="2" charset="0"/>
                <a:ea typeface="Verdana" pitchFamily="34" charset="0"/>
                <a:cs typeface="NikoshBAN" panose="02000000000000000000" pitchFamily="2" charset="0"/>
              </a:rPr>
              <a:t> </a:t>
            </a:r>
            <a:r>
              <a:rPr lang="en-US" sz="2400" dirty="0">
                <a:latin typeface="NikoshBAN" panose="02000000000000000000" pitchFamily="2" charset="0"/>
                <a:ea typeface="Verdana" pitchFamily="34" charset="0"/>
                <a:cs typeface="NikoshBAN" panose="02000000000000000000" pitchFamily="2" charset="0"/>
              </a:rPr>
              <a:t>এ </a:t>
            </a:r>
            <a:r>
              <a:rPr lang="en-US" sz="2400" dirty="0" err="1">
                <a:latin typeface="NikoshBAN" panose="02000000000000000000" pitchFamily="2" charset="0"/>
                <a:ea typeface="Verdana" pitchFamily="34" charset="0"/>
                <a:cs typeface="NikoshBAN" panose="02000000000000000000" pitchFamily="2" charset="0"/>
              </a:rPr>
              <a:t>যুগে</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জন্মগ্রহ্যণ</a:t>
            </a:r>
            <a:r>
              <a:rPr lang="en-US" sz="2400" dirty="0">
                <a:latin typeface="NikoshBAN" panose="02000000000000000000" pitchFamily="2" charset="0"/>
                <a:ea typeface="Verdana" pitchFamily="34" charset="0"/>
                <a:cs typeface="NikoshBAN" panose="02000000000000000000" pitchFamily="2" charset="0"/>
              </a:rPr>
              <a:t> </a:t>
            </a:r>
            <a:r>
              <a:rPr lang="en-US" sz="2400" dirty="0" err="1">
                <a:latin typeface="NikoshBAN" panose="02000000000000000000" pitchFamily="2" charset="0"/>
                <a:ea typeface="Verdana" pitchFamily="34" charset="0"/>
                <a:cs typeface="NikoshBAN" panose="02000000000000000000" pitchFamily="2" charset="0"/>
              </a:rPr>
              <a:t>করেছিলেন</a:t>
            </a:r>
            <a:r>
              <a:rPr lang="en-US" sz="2400" dirty="0">
                <a:latin typeface="NikoshBAN" panose="02000000000000000000" pitchFamily="2" charset="0"/>
                <a:ea typeface="Verdana" pitchFamily="34" charset="0"/>
                <a:cs typeface="NikoshBAN" panose="02000000000000000000" pitchFamily="2" charset="0"/>
              </a:rPr>
              <a:t>।</a:t>
            </a:r>
          </a:p>
        </p:txBody>
      </p:sp>
      <p:grpSp>
        <p:nvGrpSpPr>
          <p:cNvPr id="28" name="Group 27"/>
          <p:cNvGrpSpPr/>
          <p:nvPr/>
        </p:nvGrpSpPr>
        <p:grpSpPr>
          <a:xfrm>
            <a:off x="609600" y="603767"/>
            <a:ext cx="7646537" cy="2825234"/>
            <a:chOff x="609600" y="603766"/>
            <a:chExt cx="7646537" cy="3187681"/>
          </a:xfrm>
        </p:grpSpPr>
        <p:pic>
          <p:nvPicPr>
            <p:cNvPr id="22" name="Picture 21" descr="ট্যাসিটাস.jpg"/>
            <p:cNvPicPr>
              <a:picLocks noChangeAspect="1"/>
            </p:cNvPicPr>
            <p:nvPr/>
          </p:nvPicPr>
          <p:blipFill>
            <a:blip r:embed="rId2" cstate="print"/>
            <a:stretch>
              <a:fillRect/>
            </a:stretch>
          </p:blipFill>
          <p:spPr>
            <a:xfrm>
              <a:off x="6477000" y="914400"/>
              <a:ext cx="1778000" cy="2286000"/>
            </a:xfrm>
            <a:prstGeom prst="rect">
              <a:avLst/>
            </a:prstGeom>
          </p:spPr>
        </p:pic>
        <p:pic>
          <p:nvPicPr>
            <p:cNvPr id="23" name="Picture 22" descr="ট্যাসিটাসের বই.jpg"/>
            <p:cNvPicPr>
              <a:picLocks noChangeAspect="1"/>
            </p:cNvPicPr>
            <p:nvPr/>
          </p:nvPicPr>
          <p:blipFill>
            <a:blip r:embed="rId3" cstate="print"/>
            <a:stretch>
              <a:fillRect/>
            </a:stretch>
          </p:blipFill>
          <p:spPr>
            <a:xfrm>
              <a:off x="3513485" y="783095"/>
              <a:ext cx="1859671" cy="2362200"/>
            </a:xfrm>
            <a:prstGeom prst="rect">
              <a:avLst/>
            </a:prstGeom>
          </p:spPr>
        </p:pic>
        <p:sp>
          <p:nvSpPr>
            <p:cNvPr id="24" name="TextBox 23"/>
            <p:cNvSpPr txBox="1"/>
            <p:nvPr/>
          </p:nvSpPr>
          <p:spPr>
            <a:xfrm>
              <a:off x="6655937" y="3276600"/>
              <a:ext cx="1600200" cy="400110"/>
            </a:xfrm>
            <a:prstGeom prst="rect">
              <a:avLst/>
            </a:prstGeom>
            <a:noFill/>
          </p:spPr>
          <p:txBody>
            <a:bodyPr wrap="square" rtlCol="0">
              <a:spAutoFit/>
            </a:bodyPr>
            <a:lstStyle/>
            <a:p>
              <a:r>
                <a:rPr lang="en-US" sz="2000" dirty="0" err="1">
                  <a:latin typeface="NikoshBAN" panose="02000000000000000000" pitchFamily="2" charset="0"/>
                  <a:ea typeface="Verdana" pitchFamily="34" charset="0"/>
                  <a:cs typeface="NikoshBAN" panose="02000000000000000000" pitchFamily="2" charset="0"/>
                </a:rPr>
                <a:t>ট্যাসিটাস</a:t>
              </a:r>
              <a:endParaRPr lang="en-US" sz="2000" dirty="0">
                <a:latin typeface="NikoshBAN" panose="02000000000000000000" pitchFamily="2" charset="0"/>
                <a:ea typeface="Verdana" pitchFamily="34" charset="0"/>
                <a:cs typeface="NikoshBAN" panose="02000000000000000000" pitchFamily="2" charset="0"/>
              </a:endParaRPr>
            </a:p>
          </p:txBody>
        </p:sp>
        <p:sp>
          <p:nvSpPr>
            <p:cNvPr id="25" name="TextBox 24"/>
            <p:cNvSpPr txBox="1"/>
            <p:nvPr/>
          </p:nvSpPr>
          <p:spPr>
            <a:xfrm>
              <a:off x="3544356" y="3391337"/>
              <a:ext cx="1828800" cy="400110"/>
            </a:xfrm>
            <a:prstGeom prst="rect">
              <a:avLst/>
            </a:prstGeom>
            <a:noFill/>
          </p:spPr>
          <p:txBody>
            <a:bodyPr wrap="square" rtlCol="0">
              <a:spAutoFit/>
            </a:bodyPr>
            <a:lstStyle/>
            <a:p>
              <a:r>
                <a:rPr lang="en-US" sz="2000" dirty="0" err="1">
                  <a:latin typeface="NikoshBAN" panose="02000000000000000000" pitchFamily="2" charset="0"/>
                  <a:ea typeface="Verdana" pitchFamily="34" charset="0"/>
                  <a:cs typeface="NikoshBAN" panose="02000000000000000000" pitchFamily="2" charset="0"/>
                </a:rPr>
                <a:t>ট্যাসিটাসের</a:t>
              </a:r>
              <a:r>
                <a:rPr lang="en-US" sz="2000" dirty="0">
                  <a:latin typeface="NikoshBAN" panose="02000000000000000000" pitchFamily="2" charset="0"/>
                  <a:ea typeface="Verdana" pitchFamily="34" charset="0"/>
                  <a:cs typeface="NikoshBAN" panose="02000000000000000000" pitchFamily="2" charset="0"/>
                </a:rPr>
                <a:t> </a:t>
              </a:r>
              <a:r>
                <a:rPr lang="en-US" sz="2000" dirty="0" err="1">
                  <a:latin typeface="NikoshBAN" panose="02000000000000000000" pitchFamily="2" charset="0"/>
                  <a:ea typeface="Verdana" pitchFamily="34" charset="0"/>
                  <a:cs typeface="NikoshBAN" panose="02000000000000000000" pitchFamily="2" charset="0"/>
                </a:rPr>
                <a:t>বই</a:t>
              </a:r>
              <a:endParaRPr lang="en-US" sz="2000" dirty="0">
                <a:latin typeface="NikoshBAN" panose="02000000000000000000" pitchFamily="2" charset="0"/>
                <a:ea typeface="Verdana" pitchFamily="34" charset="0"/>
                <a:cs typeface="NikoshBAN" panose="02000000000000000000" pitchFamily="2" charset="0"/>
              </a:endParaRPr>
            </a:p>
          </p:txBody>
        </p:sp>
        <p:pic>
          <p:nvPicPr>
            <p:cNvPr id="26" name="Picture 25" descr="ভার্জিল.jpg"/>
            <p:cNvPicPr>
              <a:picLocks noChangeAspect="1"/>
            </p:cNvPicPr>
            <p:nvPr/>
          </p:nvPicPr>
          <p:blipFill>
            <a:blip r:embed="rId4" cstate="print"/>
            <a:stretch>
              <a:fillRect/>
            </a:stretch>
          </p:blipFill>
          <p:spPr>
            <a:xfrm>
              <a:off x="609600" y="603766"/>
              <a:ext cx="1905000" cy="2438400"/>
            </a:xfrm>
            <a:prstGeom prst="rect">
              <a:avLst/>
            </a:prstGeom>
          </p:spPr>
        </p:pic>
        <p:sp>
          <p:nvSpPr>
            <p:cNvPr id="27" name="TextBox 26"/>
            <p:cNvSpPr txBox="1"/>
            <p:nvPr/>
          </p:nvSpPr>
          <p:spPr>
            <a:xfrm>
              <a:off x="838200" y="3165217"/>
              <a:ext cx="1676400" cy="461665"/>
            </a:xfrm>
            <a:prstGeom prst="rect">
              <a:avLst/>
            </a:prstGeom>
            <a:noFill/>
          </p:spPr>
          <p:txBody>
            <a:bodyPr wrap="square" rtlCol="0">
              <a:spAutoFit/>
            </a:bodyPr>
            <a:lstStyle/>
            <a:p>
              <a:r>
                <a:rPr lang="en-US" sz="2400" dirty="0" err="1">
                  <a:latin typeface="NikoshBAN" panose="02000000000000000000" pitchFamily="2" charset="0"/>
                  <a:ea typeface="Verdana" pitchFamily="34" charset="0"/>
                  <a:cs typeface="NikoshBAN" panose="02000000000000000000" pitchFamily="2" charset="0"/>
                </a:rPr>
                <a:t>ভার্জিল</a:t>
              </a:r>
              <a:endParaRPr lang="en-US" sz="2400" dirty="0">
                <a:latin typeface="NikoshBAN" panose="02000000000000000000" pitchFamily="2" charset="0"/>
                <a:ea typeface="Verdana" pitchFamily="34" charset="0"/>
                <a:cs typeface="NikoshBAN" panose="02000000000000000000" pitchFamily="2" charset="0"/>
              </a:endParaRPr>
            </a:p>
          </p:txBody>
        </p:sp>
      </p:gr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3000" fill="hold"/>
                                        <p:tgtEl>
                                          <p:spTgt spid="28"/>
                                        </p:tgtEl>
                                        <p:attrNameLst>
                                          <p:attrName>ppt_w</p:attrName>
                                        </p:attrNameLst>
                                      </p:cBhvr>
                                      <p:tavLst>
                                        <p:tav tm="0">
                                          <p:val>
                                            <p:strVal val="#ppt_w*0.05"/>
                                          </p:val>
                                        </p:tav>
                                        <p:tav tm="100000">
                                          <p:val>
                                            <p:strVal val="#ppt_w"/>
                                          </p:val>
                                        </p:tav>
                                      </p:tavLst>
                                    </p:anim>
                                    <p:anim calcmode="lin" valueType="num">
                                      <p:cBhvr>
                                        <p:cTn id="8" dur="3000" fill="hold"/>
                                        <p:tgtEl>
                                          <p:spTgt spid="28"/>
                                        </p:tgtEl>
                                        <p:attrNameLst>
                                          <p:attrName>ppt_h</p:attrName>
                                        </p:attrNameLst>
                                      </p:cBhvr>
                                      <p:tavLst>
                                        <p:tav tm="0">
                                          <p:val>
                                            <p:strVal val="#ppt_h"/>
                                          </p:val>
                                        </p:tav>
                                        <p:tav tm="100000">
                                          <p:val>
                                            <p:strVal val="#ppt_h"/>
                                          </p:val>
                                        </p:tav>
                                      </p:tavLst>
                                    </p:anim>
                                    <p:anim calcmode="lin" valueType="num">
                                      <p:cBhvr>
                                        <p:cTn id="9" dur="3000" fill="hold"/>
                                        <p:tgtEl>
                                          <p:spTgt spid="28"/>
                                        </p:tgtEl>
                                        <p:attrNameLst>
                                          <p:attrName>ppt_x</p:attrName>
                                        </p:attrNameLst>
                                      </p:cBhvr>
                                      <p:tavLst>
                                        <p:tav tm="0">
                                          <p:val>
                                            <p:strVal val="#ppt_x-.2"/>
                                          </p:val>
                                        </p:tav>
                                        <p:tav tm="100000">
                                          <p:val>
                                            <p:strVal val="#ppt_x"/>
                                          </p:val>
                                        </p:tav>
                                      </p:tavLst>
                                    </p:anim>
                                    <p:anim calcmode="lin" valueType="num">
                                      <p:cBhvr>
                                        <p:cTn id="10" dur="3000" fill="hold"/>
                                        <p:tgtEl>
                                          <p:spTgt spid="28"/>
                                        </p:tgtEl>
                                        <p:attrNameLst>
                                          <p:attrName>ppt_y</p:attrName>
                                        </p:attrNameLst>
                                      </p:cBhvr>
                                      <p:tavLst>
                                        <p:tav tm="0">
                                          <p:val>
                                            <p:strVal val="#ppt_y"/>
                                          </p:val>
                                        </p:tav>
                                        <p:tav tm="100000">
                                          <p:val>
                                            <p:strVal val="#ppt_y"/>
                                          </p:val>
                                        </p:tav>
                                      </p:tavLst>
                                    </p:anim>
                                    <p:animEffect transition="in" filter="fade">
                                      <p:cBhvr>
                                        <p:cTn id="11" dur="3000"/>
                                        <p:tgtEl>
                                          <p:spTgt spid="28"/>
                                        </p:tgtEl>
                                      </p:cBhvr>
                                    </p:animEffect>
                                  </p:childTnLst>
                                </p:cTn>
                              </p:par>
                              <p:par>
                                <p:cTn id="12" presetID="54" presetClass="entr" presetSubtype="0" accel="100000" fill="hold" grpId="0" nodeType="with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3000" fill="hold"/>
                                        <p:tgtEl>
                                          <p:spTgt spid="5"/>
                                        </p:tgtEl>
                                        <p:attrNameLst>
                                          <p:attrName>ppt_w</p:attrName>
                                        </p:attrNameLst>
                                      </p:cBhvr>
                                      <p:tavLst>
                                        <p:tav tm="0">
                                          <p:val>
                                            <p:strVal val="#ppt_w*0.05"/>
                                          </p:val>
                                        </p:tav>
                                        <p:tav tm="100000">
                                          <p:val>
                                            <p:strVal val="#ppt_w"/>
                                          </p:val>
                                        </p:tav>
                                      </p:tavLst>
                                    </p:anim>
                                    <p:anim calcmode="lin" valueType="num">
                                      <p:cBhvr>
                                        <p:cTn id="15" dur="3000" fill="hold"/>
                                        <p:tgtEl>
                                          <p:spTgt spid="5"/>
                                        </p:tgtEl>
                                        <p:attrNameLst>
                                          <p:attrName>ppt_h</p:attrName>
                                        </p:attrNameLst>
                                      </p:cBhvr>
                                      <p:tavLst>
                                        <p:tav tm="0">
                                          <p:val>
                                            <p:strVal val="#ppt_h"/>
                                          </p:val>
                                        </p:tav>
                                        <p:tav tm="100000">
                                          <p:val>
                                            <p:strVal val="#ppt_h"/>
                                          </p:val>
                                        </p:tav>
                                      </p:tavLst>
                                    </p:anim>
                                    <p:anim calcmode="lin" valueType="num">
                                      <p:cBhvr>
                                        <p:cTn id="16" dur="3000" fill="hold"/>
                                        <p:tgtEl>
                                          <p:spTgt spid="5"/>
                                        </p:tgtEl>
                                        <p:attrNameLst>
                                          <p:attrName>ppt_x</p:attrName>
                                        </p:attrNameLst>
                                      </p:cBhvr>
                                      <p:tavLst>
                                        <p:tav tm="0">
                                          <p:val>
                                            <p:strVal val="#ppt_x-.2"/>
                                          </p:val>
                                        </p:tav>
                                        <p:tav tm="100000">
                                          <p:val>
                                            <p:strVal val="#ppt_x"/>
                                          </p:val>
                                        </p:tav>
                                      </p:tavLst>
                                    </p:anim>
                                    <p:anim calcmode="lin" valueType="num">
                                      <p:cBhvr>
                                        <p:cTn id="17" dur="3000" fill="hold"/>
                                        <p:tgtEl>
                                          <p:spTgt spid="5"/>
                                        </p:tgtEl>
                                        <p:attrNameLst>
                                          <p:attrName>ppt_y</p:attrName>
                                        </p:attrNameLst>
                                      </p:cBhvr>
                                      <p:tavLst>
                                        <p:tav tm="0">
                                          <p:val>
                                            <p:strVal val="#ppt_y"/>
                                          </p:val>
                                        </p:tav>
                                        <p:tav tm="100000">
                                          <p:val>
                                            <p:strVal val="#ppt_y"/>
                                          </p:val>
                                        </p:tav>
                                      </p:tavLst>
                                    </p:anim>
                                    <p:animEffect transition="in" filter="fade">
                                      <p:cBhvr>
                                        <p:cTn id="18"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551</TotalTime>
  <Words>795</Words>
  <Application>Microsoft Office PowerPoint</Application>
  <PresentationFormat>On-screen Show (4:3)</PresentationFormat>
  <Paragraphs>72</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Arial Black</vt:lpstr>
      <vt:lpstr>Calibri</vt:lpstr>
      <vt:lpstr>NikoshBAN</vt:lpstr>
      <vt:lpstr>Verdana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RASEL</dc:creator>
  <cp:lastModifiedBy>DELL</cp:lastModifiedBy>
  <cp:revision>153</cp:revision>
  <dcterms:created xsi:type="dcterms:W3CDTF">2018-09-14T08:49:46Z</dcterms:created>
  <dcterms:modified xsi:type="dcterms:W3CDTF">2020-04-13T08:31:03Z</dcterms:modified>
</cp:coreProperties>
</file>