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4" r:id="rId3"/>
    <p:sldId id="279" r:id="rId4"/>
    <p:sldId id="277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3C3C-AF8B-47B7-B76A-4CCB5804339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99718-9F19-432C-ADB9-2F056D205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en-US" baseline="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১।উদ্ভিদ সূর্যালোক থেকে কী গ্রহন করে ? ২।প্রাণি উদ্ভিদ থেকে কী গ্রহন করে ? ৩।উদ্ভিদ প্রাণি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থেকে কী গ্রহণ করে ?  -চিত্রে দেখা যাচ্ছে প্রত্যেকের সাথে আন্তঃ সম্পর্ক বিদ্যমান ।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এ জাতীয় প্রশ্ন করে শিক্ষার্থীকে উৎসাহিত করা যাতে পারে।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baseline="0" dirty="0">
                <a:latin typeface="NikoshBAN" pitchFamily="2" charset="0"/>
                <a:cs typeface="NikoshBAN" pitchFamily="2" charset="0"/>
              </a:rPr>
              <a:t>এক্ষেত্রে জোড়ায় আলোচনার মাধ্যমে শিক্ষার্থীরা প্রশ্নের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পুরো প্রক্রিয়াটি ব্যাখ্যা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সহায়তা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প্রয়োজনে ছোট ছোট প্রশ্ন ক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রে কাজটি সম্পন করা যেতে পারে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2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মেপিং করে শিক্ষার্থীদের দিয়ে বোর্ডে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অজীব উপাদান 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লিখে বিভাজন করা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যেতে পারে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>
                <a:latin typeface="NikoshBAN" pitchFamily="2" charset="0"/>
                <a:cs typeface="NikoshBAN" pitchFamily="2" charset="0"/>
              </a:rPr>
              <a:t>পরে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মিলিয়ে নিতে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7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8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7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মাইন্ড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মেপিং করে শিক্ষার্থীদের দিয়ে বোর্ডে </a:t>
            </a:r>
            <a:r>
              <a:rPr lang="b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জীব উপাদান </a:t>
            </a:r>
            <a:r>
              <a:rPr lang="bn-IN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লিখে বিভাজন করা</a:t>
            </a:r>
            <a:r>
              <a:rPr lang="bn-BD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যেতে পারে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।পরে মিলিয়ে নিতে পারবে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বিয়োজক সম্পর্কে</a:t>
            </a:r>
            <a:r>
              <a:rPr lang="bn-IN" sz="1200" baseline="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ধারণা আরো স্পষ্ট করা প্রয়োজন হতে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6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প্রত্যেক দলের জন্য সময় নির্ধারণ</a:t>
            </a:r>
            <a:r>
              <a:rPr lang="bn-BD" baseline="0" dirty="0"/>
              <a:t> করা থাকবে ।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5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27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7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6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7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২৭-০৯-২০১৪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gif"/><Relationship Id="rId18" Type="http://schemas.openxmlformats.org/officeDocument/2006/relationships/image" Target="../media/image24.gif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12" Type="http://schemas.openxmlformats.org/officeDocument/2006/relationships/image" Target="../media/image18.jpe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gif"/><Relationship Id="rId11" Type="http://schemas.openxmlformats.org/officeDocument/2006/relationships/image" Target="../media/image17.jpeg"/><Relationship Id="rId5" Type="http://schemas.openxmlformats.org/officeDocument/2006/relationships/image" Target="../media/image13.jpeg"/><Relationship Id="rId15" Type="http://schemas.openxmlformats.org/officeDocument/2006/relationships/image" Target="../media/image21.gif"/><Relationship Id="rId10" Type="http://schemas.openxmlformats.org/officeDocument/2006/relationships/image" Target="../media/image16.gif"/><Relationship Id="rId19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6.gif"/><Relationship Id="rId7" Type="http://schemas.openxmlformats.org/officeDocument/2006/relationships/image" Target="../media/image27.gif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10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4825"/>
            <a:ext cx="8176404" cy="6048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418631"/>
            <a:ext cx="81002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Wave 4"/>
          <p:cNvSpPr/>
          <p:nvPr/>
        </p:nvSpPr>
        <p:spPr>
          <a:xfrm rot="5400000">
            <a:off x="-1714500" y="4002666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 rot="5400000">
            <a:off x="6728604" y="2109787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5807095"/>
            <a:ext cx="8839200" cy="8223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উদ্ভিদ, প্রাণী </a:t>
            </a:r>
            <a:r>
              <a:rPr lang="bn-BD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bn-IN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উপাদান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 মাটি, পানি, আলো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,CO</a:t>
            </a:r>
            <a:r>
              <a:rPr lang="en-US" baseline="-25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PB\Downloads\ecotoxicit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37222"/>
            <a:ext cx="8382000" cy="5126356"/>
          </a:xfrm>
          <a:prstGeom prst="rect">
            <a:avLst/>
          </a:prstGeom>
          <a:noFill/>
        </p:spPr>
      </p:pic>
      <p:pic>
        <p:nvPicPr>
          <p:cNvPr id="30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80497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1676400" y="8382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104900" y="14097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152400" y="1828800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00200" y="9144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7620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1219200" y="13716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105619" y="252591"/>
            <a:ext cx="6428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 ও অজীব উপাদানগুলো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3276601" y="2286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অজীব উপাদান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104900" y="861358"/>
            <a:ext cx="3454400" cy="4648200"/>
            <a:chOff x="1295400" y="1219200"/>
            <a:chExt cx="3454400" cy="4648200"/>
          </a:xfrm>
        </p:grpSpPr>
        <p:pic>
          <p:nvPicPr>
            <p:cNvPr id="3287" name="Picture 215" descr="C:\Users\PB\Downloads\109973-283x424-Seedling_Cross_Secti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828800"/>
              <a:ext cx="2695575" cy="4038600"/>
            </a:xfrm>
            <a:prstGeom prst="rect">
              <a:avLst/>
            </a:prstGeom>
            <a:noFill/>
          </p:spPr>
        </p:pic>
        <p:pic>
          <p:nvPicPr>
            <p:cNvPr id="3286" name="Picture 214" descr="C:\Users\PB\Downloads\k1036062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1219200"/>
              <a:ext cx="2159000" cy="1231900"/>
            </a:xfrm>
            <a:prstGeom prst="rect">
              <a:avLst/>
            </a:prstGeom>
            <a:noFill/>
          </p:spPr>
        </p:pic>
      </p:grpSp>
      <p:cxnSp>
        <p:nvCxnSpPr>
          <p:cNvPr id="60" name="Straight Connector 59"/>
          <p:cNvCxnSpPr/>
          <p:nvPr/>
        </p:nvCxnSpPr>
        <p:spPr>
          <a:xfrm>
            <a:off x="928688" y="1050762"/>
            <a:ext cx="1966913" cy="184992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38200" y="1066800"/>
            <a:ext cx="1581150" cy="198629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28688" y="928688"/>
            <a:ext cx="2347913" cy="177417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8200" y="1143000"/>
            <a:ext cx="952500" cy="181785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ular Callout 76"/>
          <p:cNvSpPr/>
          <p:nvPr/>
        </p:nvSpPr>
        <p:spPr>
          <a:xfrm>
            <a:off x="4851400" y="914400"/>
            <a:ext cx="1473200" cy="1905000"/>
          </a:xfrm>
          <a:prstGeom prst="wedgeRectCallout">
            <a:avLst>
              <a:gd name="adj1" fmla="val 51279"/>
              <a:gd name="adj2" fmla="val -1851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খনিজ লবন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আদ্রতা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4953000" y="2943224"/>
            <a:ext cx="1371600" cy="2123420"/>
          </a:xfrm>
          <a:prstGeom prst="wedgeRoundRectCallout">
            <a:avLst>
              <a:gd name="adj1" fmla="val 47898"/>
              <a:gd name="adj2" fmla="val -15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জীবের মৃত ও </a:t>
            </a:r>
          </a:p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গলিত দেহাবশেষ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419850" y="3882062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খ) জৈব উপাদান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81799" y="1115993"/>
            <a:ext cx="2362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ক) অজৈব বা 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04800" y="5486401"/>
            <a:ext cx="8001000" cy="1174144"/>
          </a:xfrm>
          <a:prstGeom prst="wedgeEllipseCallout">
            <a:avLst>
              <a:gd name="adj1" fmla="val 24528"/>
              <a:gd name="adj2" fmla="val -13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 (ব্যাকটেরিয়া, ছত্রাক) দ্বারা </a:t>
            </a:r>
            <a:r>
              <a:rPr lang="bn-IN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জৈব ও অজৈব 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দ্রব্যাদিতে রুপান্তরিত হয়।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1447800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311900" y="4224665"/>
            <a:ext cx="609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8575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/>
      <p:bldP spid="80" grpId="0"/>
      <p:bldP spid="15" grpId="0" animBg="1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524000"/>
            <a:ext cx="8636000" cy="518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3993763"/>
            <a:ext cx="1295400" cy="87203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aseline="-25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  <a:p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963180"/>
            <a:ext cx="1295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4429780"/>
            <a:ext cx="20574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035456"/>
            <a:ext cx="1295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"/>
            <a:ext cx="7467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সবুজ উদ্ভিদ এই প্রকৃয়ায় খাদ্য তৈরি করে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57200"/>
            <a:ext cx="86868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যার উপর বাস্তুতন্ত্রের সকল প্রাণী খাদ্যের জন্য প্রত্যক্ষ ও পরোক্ষ ভাবে নির্ভরশীল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0400" y="1524000"/>
            <a:ext cx="5562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52" y="519471"/>
            <a:ext cx="40903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এখানে কী দেখছ?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0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971800" y="228600"/>
            <a:ext cx="32004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 উপাদান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6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7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8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777" y="2438400"/>
            <a:ext cx="3104823" cy="206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396128"/>
            <a:ext cx="2781957" cy="223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8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304800" y="304800"/>
            <a:ext cx="2514600" cy="3544763"/>
          </a:xfrm>
          <a:prstGeom prst="rect">
            <a:avLst/>
          </a:prstGeom>
          <a:noFill/>
        </p:spPr>
      </p:pic>
      <p:sp>
        <p:nvSpPr>
          <p:cNvPr id="34" name="Down Arrow 33"/>
          <p:cNvSpPr/>
          <p:nvPr/>
        </p:nvSpPr>
        <p:spPr>
          <a:xfrm>
            <a:off x="1447800" y="3810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18814150">
            <a:off x="6381012" y="4514166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16576570">
            <a:off x="7287185" y="1961972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67498" y="1243519"/>
            <a:ext cx="180022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উৎপাদক 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29017" y="4145730"/>
            <a:ext cx="27432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১ম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12039" y="6009562"/>
            <a:ext cx="2667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7777" y="4134518"/>
            <a:ext cx="266826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৩য়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219200"/>
            <a:ext cx="20574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সর্বোচ্চ স্তরের খাদক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399" y="2438400"/>
            <a:ext cx="306737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কোনো কোনো প্রাণী একাধিক স্তরের খাবার খায়, এরা </a:t>
            </a:r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3352800" y="1143000"/>
            <a:ext cx="1905000" cy="4876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67000" y="228600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 উপাদানের তিনটি ভাগ</a:t>
            </a:r>
            <a:r>
              <a:rPr lang="bn-BD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857999" y="1524000"/>
            <a:ext cx="182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1295400"/>
            <a:ext cx="2057400" cy="3778464"/>
            <a:chOff x="158210" y="1090179"/>
            <a:chExt cx="2214277" cy="2619201"/>
          </a:xfrm>
        </p:grpSpPr>
        <p:sp>
          <p:nvSpPr>
            <p:cNvPr id="17" name="TextBox 16"/>
            <p:cNvSpPr txBox="1"/>
            <p:nvPr/>
          </p:nvSpPr>
          <p:spPr>
            <a:xfrm>
              <a:off x="158210" y="3048001"/>
              <a:ext cx="2214277" cy="66137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সকল সবুজ উদ্ভিদ</a:t>
              </a:r>
              <a:endParaRPr lang="en-US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8" descr="C:\Users\PB\Downloads\img_3250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158210" y="1090179"/>
              <a:ext cx="2050256" cy="2063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ight Arrow 19"/>
          <p:cNvSpPr/>
          <p:nvPr/>
        </p:nvSpPr>
        <p:spPr>
          <a:xfrm rot="1068879">
            <a:off x="633808" y="3553787"/>
            <a:ext cx="3199697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 ও পরোক্ষভাবে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20672021">
            <a:off x="1427280" y="2472092"/>
            <a:ext cx="2301818" cy="6096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1600200"/>
            <a:ext cx="10668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হরিণ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ছাগল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0" y="3276600"/>
            <a:ext cx="1066800" cy="2264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মাছ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পাখি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ব্যাঙ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কচ্ছপ</a:t>
            </a:r>
          </a:p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5867400"/>
            <a:ext cx="1905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২)খাদক 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5181600" y="1428929"/>
            <a:ext cx="1828800" cy="1542871"/>
          </a:xfrm>
          <a:prstGeom prst="wedgeEllipseCallout">
            <a:avLst>
              <a:gd name="adj1" fmla="val -77257"/>
              <a:gd name="adj2" fmla="val 1241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স্তরের           খাদক </a:t>
            </a:r>
            <a:endParaRPr lang="en-US" sz="32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5181600" y="3600271"/>
            <a:ext cx="1953290" cy="1581329"/>
          </a:xfrm>
          <a:prstGeom prst="wedgeEllipseCallout">
            <a:avLst>
              <a:gd name="adj1" fmla="val -85284"/>
              <a:gd name="adj2" fmla="val -34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 স্তরের খাদক </a:t>
            </a:r>
            <a:endParaRPr lang="en-US" sz="2800" baseline="-25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5884558"/>
            <a:ext cx="25146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৩)বিয়োজক 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" y="5867400"/>
            <a:ext cx="259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১) উৎপাদক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7086600" y="874931"/>
            <a:ext cx="1928948" cy="5009627"/>
          </a:xfrm>
          <a:prstGeom prst="downArrowCallout">
            <a:avLst>
              <a:gd name="adj1" fmla="val 12683"/>
              <a:gd name="adj2" fmla="val 25000"/>
              <a:gd name="adj3" fmla="val 25000"/>
              <a:gd name="adj4" fmla="val 770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মৃতদেহ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পচনকারী ব্যাক্টেরিয়া ও ছত্রাক বিয়োজিত করে খাদ্য গ্রহণ করে এবং অবশিষ্ট মাটি ও বায়ুতে জমা হয়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066800" y="4800600"/>
            <a:ext cx="2286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 rot="12840974">
            <a:off x="6512415" y="2496226"/>
            <a:ext cx="547294" cy="1438849"/>
          </a:xfrm>
          <a:prstGeom prst="downArrow">
            <a:avLst>
              <a:gd name="adj1" fmla="val 25580"/>
              <a:gd name="adj2" fmla="val 6227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185979">
            <a:off x="6767249" y="2059763"/>
            <a:ext cx="485144" cy="647783"/>
          </a:xfrm>
          <a:prstGeom prst="downArrow">
            <a:avLst>
              <a:gd name="adj1" fmla="val 35185"/>
              <a:gd name="adj2" fmla="val 37458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2057400" y="1143000"/>
            <a:ext cx="1423852" cy="1219200"/>
          </a:xfrm>
          <a:prstGeom prst="downArrowCallout">
            <a:avLst>
              <a:gd name="adj1" fmla="val 12069"/>
              <a:gd name="adj2" fmla="val 25000"/>
              <a:gd name="adj3" fmla="val 25000"/>
              <a:gd name="adj4" fmla="val 4946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1624" y="91443"/>
            <a:ext cx="8603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প্রত্যক্ষভাবে ,প্রত্যক্ষ ও পরোক্ষভাবে ভাগ করা হলো কেন?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55" grpId="0"/>
      <p:bldP spid="55" grpId="1"/>
      <p:bldP spid="20" grpId="0" animBg="1"/>
      <p:bldP spid="20" grpId="1" animBg="1"/>
      <p:bldP spid="21" grpId="0" animBg="1"/>
      <p:bldP spid="21" grpId="1" animBg="1"/>
      <p:bldP spid="26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2" grpId="0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71662" y="8972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সময়-৮ মিনিট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B\Downloads\109973-283x424-Seedling_Cross_S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39796"/>
            <a:ext cx="3124200" cy="4452180"/>
          </a:xfrm>
          <a:prstGeom prst="rect">
            <a:avLst/>
          </a:prstGeom>
          <a:noFill/>
        </p:spPr>
      </p:pic>
      <p:pic>
        <p:nvPicPr>
          <p:cNvPr id="3075" name="Picture 3" descr="C:\Users\PB\Downloads\BioCompos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447800"/>
            <a:ext cx="4597400" cy="344805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38200" y="5288101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ও অজৈব উপাদানগুলো কী প্রকৃয়ায় উদ্ভিদ পুনরায় ব্যবহার করে বাস্তুতন্ত্রকে সচল রাখচ্ছে ?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5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153180"/>
            <a:ext cx="588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প্রাণীটি কোন স্তরের খাদক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4006" y="1882914"/>
            <a:ext cx="38497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2721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0454" y="2667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9253" y="2667000"/>
            <a:ext cx="2957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১ম ও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786" y="3453754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ও ৩য়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471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847181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53" y="2875324"/>
            <a:ext cx="508397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68381" y="297359"/>
            <a:ext cx="2213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B\Downloads\canstock93876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823" y="228599"/>
            <a:ext cx="2759927" cy="224789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5267980"/>
            <a:ext cx="7688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ব্যাকটেরিয়াকে বিয়োজক বলা হয় কেন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04800" y="4645897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সকল সবুজ উদ্ভিদকে উৎপাদক বলা হয় কেন?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51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76200"/>
            <a:ext cx="34493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918596"/>
            <a:ext cx="8915400" cy="64698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বাগান একটি ছোট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বাস্তুতন্ত্র-ব্যাখ্যা কর।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PB\Downloads\P609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70359"/>
            <a:ext cx="77724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826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609600"/>
            <a:ext cx="4599277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2098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অজৈব উপাদান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জৈব উপাদান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খাদক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0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-152400"/>
            <a:ext cx="6934200" cy="7162800"/>
            <a:chOff x="990600" y="391213"/>
            <a:chExt cx="4267200" cy="5933387"/>
          </a:xfrm>
        </p:grpSpPr>
        <p:pic>
          <p:nvPicPr>
            <p:cNvPr id="5122" name="Picture 2" descr="C:\Users\PB\Downloads\Arbo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91213"/>
              <a:ext cx="4267200" cy="593338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1154722" y="3547270"/>
              <a:ext cx="3938954" cy="1835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3800" b="1" dirty="0">
                  <a:ln/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967"/>
            <a:ext cx="8991600" cy="6406033"/>
          </a:xfrm>
          <a:prstGeom prst="rect">
            <a:avLst/>
          </a:prstGeom>
        </p:spPr>
      </p:pic>
      <p:pic>
        <p:nvPicPr>
          <p:cNvPr id="6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6405562"/>
            <a:ext cx="89916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51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2102"/>
            <a:ext cx="6096000" cy="175518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975" y="3701999"/>
            <a:ext cx="8763000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সমৃদ্ধ</a:t>
            </a:r>
            <a:endParaRPr lang="en-US" sz="3200" dirty="0" smtClean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" y="5497748"/>
            <a:ext cx="8763000" cy="1077218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কুমিল্লা।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2275581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477000"/>
            <a:ext cx="8991600" cy="381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18288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6000" dirty="0" smtClean="0">
                <a:latin typeface="NikoshBAN" pitchFamily="2" charset="0"/>
                <a:cs typeface="SutonnyMJ" pitchFamily="2" charset="0"/>
              </a:rPr>
              <a:t>তারিখঃ২৩/০৩/২০২০খ্রি।</a:t>
            </a:r>
          </a:p>
          <a:p>
            <a:pPr lvl="0" algn="ctr"/>
            <a:r>
              <a:rPr lang="en-US" sz="6000" dirty="0" err="1" smtClean="0">
                <a:latin typeface="NikoshBAN" pitchFamily="2" charset="0"/>
                <a:cs typeface="SutonnyMJ" pitchFamily="2" charset="0"/>
              </a:rPr>
              <a:t>সময়ঃ</a:t>
            </a:r>
            <a:r>
              <a:rPr lang="en-US" sz="6000" dirty="0" smtClean="0">
                <a:latin typeface="NikoshBAN" pitchFamily="2" charset="0"/>
                <a:cs typeface="SutonnyMJ" pitchFamily="2" charset="0"/>
              </a:rPr>
              <a:t> ৫০ </a:t>
            </a:r>
            <a:r>
              <a:rPr lang="en-US" sz="6000" dirty="0" err="1" smtClean="0">
                <a:latin typeface="NikoshBAN" pitchFamily="2" charset="0"/>
                <a:cs typeface="SutonnyMJ" pitchFamily="2" charset="0"/>
              </a:rPr>
              <a:t>মিনিট</a:t>
            </a:r>
            <a:r>
              <a:rPr lang="en-US" sz="6000" dirty="0" smtClean="0">
                <a:latin typeface="NikoshBAN" pitchFamily="2" charset="0"/>
                <a:cs typeface="SutonnyMJ" pitchFamily="2" charset="0"/>
              </a:rPr>
              <a:t>।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36602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পাঠ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SutonnyMJ" pitchFamily="2" charset="0"/>
              </a:rPr>
              <a:t>পরিচিতি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B\Downloads\sundarbantigerreser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28" y="990600"/>
            <a:ext cx="8708572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6828" y="228600"/>
            <a:ext cx="8708572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 দেশের  কোন স্থান থেকে নেয়া? এখানে কী উদ্ভিদ ও প্রাণী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115580"/>
            <a:ext cx="86868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 পরিবেশে যেসব উদ্ভিদ প্রাণী রয়েছে তা অন্যস্থানে দেখতে পাওয়া যাবে কি  ?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828" y="5857845"/>
            <a:ext cx="86868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এ পরিবেশের সাথে উদ্ভিদ ও প্রাণীর একটি সম্পর্ক রয়েছে বলে মনে হয়।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একে কী বলে? 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041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4319944" cy="3382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5737"/>
            <a:ext cx="4291012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87762"/>
            <a:ext cx="4738688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87761"/>
            <a:ext cx="3833812" cy="28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9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49683" y="127254"/>
            <a:ext cx="8865730" cy="657834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43213" y="3505200"/>
            <a:ext cx="6172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বাস্তুতন্ত্র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50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10668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উপাদানের আন্তঃসম্পর্ক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স্তু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উপাদান সমূহ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হের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6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143899" y="5334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3314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1242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4572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Doel-1612i3\Downloads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371600" y="10668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57200" y="1981200"/>
            <a:ext cx="1981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300498" y="22054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066800" y="13716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71600" y="9906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8100" y="23241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838200" y="16764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1600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486400" y="457200"/>
                <a:ext cx="60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  <m:sub>
                          <m:r>
                            <a:rPr lang="en-US" sz="48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57200"/>
                <a:ext cx="609600" cy="830997"/>
              </a:xfrm>
              <a:prstGeom prst="rect">
                <a:avLst/>
              </a:prstGeom>
              <a:blipFill rotWithShape="0">
                <a:blip r:embed="rId7"/>
                <a:stretch>
                  <a:fillRect r="-20000"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743200" y="3200400"/>
                <a:ext cx="1455720" cy="923330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</m:t>
                          </m:r>
                        </m:e>
                        <m:sub>
                          <m:r>
                            <a:rPr lang="en-US" sz="54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54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200400"/>
                <a:ext cx="1455720" cy="923330"/>
              </a:xfrm>
              <a:prstGeom prst="rect">
                <a:avLst/>
              </a:prstGeom>
              <a:blipFill rotWithShape="0">
                <a:blip r:embed="rId8"/>
                <a:stretch>
                  <a:fillRect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9"/>
          <a:srcRect t="66667" r="9091" b="5555"/>
          <a:stretch>
            <a:fillRect/>
          </a:stretch>
        </p:blipFill>
        <p:spPr bwMode="auto">
          <a:xfrm>
            <a:off x="29827" y="2619375"/>
            <a:ext cx="9216725" cy="385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07627">
            <a:off x="3812560" y="3577105"/>
            <a:ext cx="1169745" cy="171266"/>
          </a:xfrm>
          <a:prstGeom prst="rect">
            <a:avLst/>
          </a:prstGeom>
          <a:noFill/>
        </p:spPr>
      </p:pic>
      <p:pic>
        <p:nvPicPr>
          <p:cNvPr id="40" name="Picture 13" descr="C:\Users\Doel-1612i3\Downloads\fish_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61" y="3664311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1" cstate="print"/>
          <a:srcRect l="20000" t="18750" r="8750" b="21250"/>
          <a:stretch>
            <a:fillRect/>
          </a:stretch>
        </p:blipFill>
        <p:spPr bwMode="auto">
          <a:xfrm>
            <a:off x="3581400" y="4648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2"/>
          <a:srcRect l="11143" t="40966" r="7714" b="7333"/>
          <a:stretch>
            <a:fillRect/>
          </a:stretch>
        </p:blipFill>
        <p:spPr bwMode="auto">
          <a:xfrm flipH="1">
            <a:off x="152400" y="3429000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07627">
            <a:off x="3356466" y="3783236"/>
            <a:ext cx="1169745" cy="136093"/>
          </a:xfrm>
          <a:prstGeom prst="rect">
            <a:avLst/>
          </a:prstGeom>
          <a:noFill/>
        </p:spPr>
      </p:pic>
      <p:pic>
        <p:nvPicPr>
          <p:cNvPr id="4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07627">
            <a:off x="3889867" y="3935636"/>
            <a:ext cx="1169745" cy="136093"/>
          </a:xfrm>
          <a:prstGeom prst="rect">
            <a:avLst/>
          </a:prstGeom>
          <a:noFill/>
        </p:spPr>
      </p:pic>
      <p:pic>
        <p:nvPicPr>
          <p:cNvPr id="4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07627">
            <a:off x="2670666" y="3630837"/>
            <a:ext cx="1169745" cy="136093"/>
          </a:xfrm>
          <a:prstGeom prst="rect">
            <a:avLst/>
          </a:prstGeom>
          <a:noFill/>
        </p:spPr>
      </p:pic>
      <p:pic>
        <p:nvPicPr>
          <p:cNvPr id="4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07627">
            <a:off x="2823067" y="4011836"/>
            <a:ext cx="1169745" cy="136093"/>
          </a:xfrm>
          <a:prstGeom prst="rect">
            <a:avLst/>
          </a:prstGeom>
          <a:noFill/>
        </p:spPr>
      </p:pic>
      <p:pic>
        <p:nvPicPr>
          <p:cNvPr id="47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2"/>
          <a:srcRect l="11143" t="40966" r="7714" b="7333"/>
          <a:stretch>
            <a:fillRect/>
          </a:stretch>
        </p:blipFill>
        <p:spPr bwMode="auto">
          <a:xfrm flipH="1">
            <a:off x="0" y="3663855"/>
            <a:ext cx="2133600" cy="1706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Cloud 47"/>
          <p:cNvSpPr/>
          <p:nvPr/>
        </p:nvSpPr>
        <p:spPr>
          <a:xfrm>
            <a:off x="6477000" y="4572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2" descr="F:\animated\frogs27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0788741" flipH="1">
            <a:off x="3379135" y="2418518"/>
            <a:ext cx="1600200" cy="1066800"/>
          </a:xfrm>
          <a:prstGeom prst="rect">
            <a:avLst/>
          </a:prstGeom>
          <a:noFill/>
        </p:spPr>
      </p:pic>
      <p:pic>
        <p:nvPicPr>
          <p:cNvPr id="50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2"/>
          <a:srcRect l="30971" t="40966" r="33338" b="7333"/>
          <a:stretch>
            <a:fillRect/>
          </a:stretch>
        </p:blipFill>
        <p:spPr bwMode="auto">
          <a:xfrm>
            <a:off x="6705600" y="36576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4" cstate="print"/>
          <a:srcRect l="20000" t="18750" r="8750" b="21250"/>
          <a:stretch>
            <a:fillRect/>
          </a:stretch>
        </p:blipFill>
        <p:spPr bwMode="auto">
          <a:xfrm>
            <a:off x="4495800" y="30480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733800"/>
            <a:ext cx="1371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5562600" y="2057400"/>
            <a:ext cx="1371600" cy="1447800"/>
          </a:xfrm>
          <a:prstGeom prst="rect">
            <a:avLst/>
          </a:prstGeom>
          <a:noFill/>
        </p:spPr>
      </p:pic>
      <p:pic>
        <p:nvPicPr>
          <p:cNvPr id="54" name="Picture 3" descr="G:\animatedsnake-3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941354">
            <a:off x="5444837" y="3784984"/>
            <a:ext cx="1666875" cy="485825"/>
          </a:xfrm>
          <a:prstGeom prst="rect">
            <a:avLst/>
          </a:prstGeom>
          <a:noFill/>
        </p:spPr>
      </p:pic>
      <p:pic>
        <p:nvPicPr>
          <p:cNvPr id="1024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83311" y="3768192"/>
            <a:ext cx="1223750" cy="1279375"/>
          </a:xfrm>
          <a:prstGeom prst="rect">
            <a:avLst/>
          </a:prstGeom>
          <a:noFill/>
        </p:spPr>
      </p:pic>
      <p:pic>
        <p:nvPicPr>
          <p:cNvPr id="55" name="Picture 2" descr="C:\Users\PB\Downloads\asd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39000" y="45985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Oval Callout 55"/>
          <p:cNvSpPr/>
          <p:nvPr/>
        </p:nvSpPr>
        <p:spPr>
          <a:xfrm>
            <a:off x="5063279" y="4495800"/>
            <a:ext cx="2023321" cy="11430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67 0.17315 C -0.07726 0.14768 -0.08125 0.11134 -0.07986 0.08842 C -0.07865 0.07592 -0.06823 0.06204 -0.06302 0.04977 C -0.06042 0.03588 -0.05781 0.02153 -0.05382 0.00764 C -0.0526 0.00023 -0.0474 -0.00579 -0.04479 -0.0132 C -0.03958 -0.03333 -0.0408 -0.05417 -0.03698 -0.07477 C -0.03299 -0.08958 -0.02396 -0.10255 -0.01736 -0.11667 C -0.03038 -0.12315 -0.02517 -0.12824 -0.02257 -0.14121 C -0.02257 -0.14537 -0.02135 -0.14954 -0.02135 -0.15371 C -0.01875 -0.16574 -0.01615 -0.17662 -0.01215 -0.1882 C -0.01094 -0.19144 -0.01215 -0.19491 -0.00955 -0.19746 C -0.00833 -0.19931 -0.00573 -0.19977 -0.00312 -0.20093 C 0.00087 -0.21574 0.00729 -0.22894 0.01649 -0.24283 C 0.02292 -0.25371 0.02431 -0.26505 0.03212 -0.27546 C 0.03733 -0.30278 0.03733 -0.31759 0.03733 -0.34908 " pathEditMode="relative" rAng="0" ptsTypes="ffffffffffffffA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loud 13"/>
          <p:cNvSpPr/>
          <p:nvPr/>
        </p:nvSpPr>
        <p:spPr>
          <a:xfrm rot="162424">
            <a:off x="6107659" y="693774"/>
            <a:ext cx="2878282" cy="125644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5" descr="C:\Users\User\Desktop\environ ment\geese_fly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52" y="15477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8491" y="1113104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58772" y="2701850"/>
                <a:ext cx="61999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sz="3200" b="1" i="1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n w="11430"/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772" y="2701850"/>
                <a:ext cx="619992" cy="573427"/>
              </a:xfrm>
              <a:prstGeom prst="rect">
                <a:avLst/>
              </a:prstGeom>
              <a:blipFill rotWithShape="0"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925021" y="1183746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5130" y="3151375"/>
                <a:ext cx="6199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sz="3200" b="1" i="1" smtClean="0">
                            <a:ln w="11430"/>
                            <a:solidFill>
                              <a:prstClr val="black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n w="11430"/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130" y="3151375"/>
                <a:ext cx="619992" cy="584775"/>
              </a:xfrm>
              <a:prstGeom prst="rect">
                <a:avLst/>
              </a:prstGeom>
              <a:blipFill rotWithShape="0">
                <a:blip r:embed="rId5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loud 18"/>
          <p:cNvSpPr/>
          <p:nvPr/>
        </p:nvSpPr>
        <p:spPr>
          <a:xfrm>
            <a:off x="3200400" y="1021239"/>
            <a:ext cx="2802081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86400" y="1524000"/>
                <a:ext cx="734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</m:t>
                          </m:r>
                        </m:e>
                        <m:sub>
                          <m:r>
                            <a:rPr lang="en-US" sz="36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524000"/>
                <a:ext cx="734290" cy="646331"/>
              </a:xfrm>
              <a:prstGeom prst="rect">
                <a:avLst/>
              </a:prstGeom>
              <a:blipFill rotWithShape="0">
                <a:blip r:embed="rId6"/>
                <a:stretch>
                  <a:fillRect r="-10833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36300" y="124361"/>
            <a:ext cx="3611055" cy="1077218"/>
          </a:xfrm>
          <a:custGeom>
            <a:avLst/>
            <a:gdLst>
              <a:gd name="connsiteX0" fmla="*/ 0 w 8066725"/>
              <a:gd name="connsiteY0" fmla="*/ 0 h 584775"/>
              <a:gd name="connsiteX1" fmla="*/ 1344454 w 8066725"/>
              <a:gd name="connsiteY1" fmla="*/ 0 h 584775"/>
              <a:gd name="connsiteX2" fmla="*/ 1344454 w 8066725"/>
              <a:gd name="connsiteY2" fmla="*/ 0 h 584775"/>
              <a:gd name="connsiteX3" fmla="*/ 3361135 w 8066725"/>
              <a:gd name="connsiteY3" fmla="*/ 0 h 584775"/>
              <a:gd name="connsiteX4" fmla="*/ 8066725 w 8066725"/>
              <a:gd name="connsiteY4" fmla="*/ 0 h 584775"/>
              <a:gd name="connsiteX5" fmla="*/ 8066725 w 8066725"/>
              <a:gd name="connsiteY5" fmla="*/ 341119 h 584775"/>
              <a:gd name="connsiteX6" fmla="*/ 8066725 w 8066725"/>
              <a:gd name="connsiteY6" fmla="*/ 341119 h 584775"/>
              <a:gd name="connsiteX7" fmla="*/ 8066725 w 8066725"/>
              <a:gd name="connsiteY7" fmla="*/ 487313 h 584775"/>
              <a:gd name="connsiteX8" fmla="*/ 8066725 w 8066725"/>
              <a:gd name="connsiteY8" fmla="*/ 584775 h 584775"/>
              <a:gd name="connsiteX9" fmla="*/ 3361135 w 8066725"/>
              <a:gd name="connsiteY9" fmla="*/ 584775 h 584775"/>
              <a:gd name="connsiteX10" fmla="*/ 2352822 w 8066725"/>
              <a:gd name="connsiteY10" fmla="*/ 657872 h 584775"/>
              <a:gd name="connsiteX11" fmla="*/ 1344454 w 8066725"/>
              <a:gd name="connsiteY11" fmla="*/ 584775 h 584775"/>
              <a:gd name="connsiteX12" fmla="*/ 0 w 8066725"/>
              <a:gd name="connsiteY12" fmla="*/ 584775 h 584775"/>
              <a:gd name="connsiteX13" fmla="*/ 0 w 8066725"/>
              <a:gd name="connsiteY13" fmla="*/ 487313 h 584775"/>
              <a:gd name="connsiteX14" fmla="*/ 0 w 8066725"/>
              <a:gd name="connsiteY14" fmla="*/ 341119 h 584775"/>
              <a:gd name="connsiteX15" fmla="*/ 0 w 8066725"/>
              <a:gd name="connsiteY15" fmla="*/ 341119 h 584775"/>
              <a:gd name="connsiteX16" fmla="*/ 0 w 8066725"/>
              <a:gd name="connsiteY16" fmla="*/ 0 h 584775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1344454 w 8066725"/>
              <a:gd name="connsiteY11" fmla="*/ 584775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3361135 w 8066725"/>
              <a:gd name="connsiteY9" fmla="*/ 584775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  <a:gd name="connsiteX0" fmla="*/ 0 w 8066725"/>
              <a:gd name="connsiteY0" fmla="*/ 0 h 990381"/>
              <a:gd name="connsiteX1" fmla="*/ 1344454 w 8066725"/>
              <a:gd name="connsiteY1" fmla="*/ 0 h 990381"/>
              <a:gd name="connsiteX2" fmla="*/ 1344454 w 8066725"/>
              <a:gd name="connsiteY2" fmla="*/ 0 h 990381"/>
              <a:gd name="connsiteX3" fmla="*/ 3361135 w 8066725"/>
              <a:gd name="connsiteY3" fmla="*/ 0 h 990381"/>
              <a:gd name="connsiteX4" fmla="*/ 8066725 w 8066725"/>
              <a:gd name="connsiteY4" fmla="*/ 0 h 990381"/>
              <a:gd name="connsiteX5" fmla="*/ 8066725 w 8066725"/>
              <a:gd name="connsiteY5" fmla="*/ 341119 h 990381"/>
              <a:gd name="connsiteX6" fmla="*/ 8066725 w 8066725"/>
              <a:gd name="connsiteY6" fmla="*/ 341119 h 990381"/>
              <a:gd name="connsiteX7" fmla="*/ 8066725 w 8066725"/>
              <a:gd name="connsiteY7" fmla="*/ 487313 h 990381"/>
              <a:gd name="connsiteX8" fmla="*/ 8066725 w 8066725"/>
              <a:gd name="connsiteY8" fmla="*/ 584775 h 990381"/>
              <a:gd name="connsiteX9" fmla="*/ 2903935 w 8066725"/>
              <a:gd name="connsiteY9" fmla="*/ 612484 h 990381"/>
              <a:gd name="connsiteX10" fmla="*/ 2726895 w 8066725"/>
              <a:gd name="connsiteY10" fmla="*/ 990381 h 990381"/>
              <a:gd name="connsiteX11" fmla="*/ 2660636 w 8066725"/>
              <a:gd name="connsiteY11" fmla="*/ 612484 h 990381"/>
              <a:gd name="connsiteX12" fmla="*/ 0 w 8066725"/>
              <a:gd name="connsiteY12" fmla="*/ 584775 h 990381"/>
              <a:gd name="connsiteX13" fmla="*/ 0 w 8066725"/>
              <a:gd name="connsiteY13" fmla="*/ 487313 h 990381"/>
              <a:gd name="connsiteX14" fmla="*/ 0 w 8066725"/>
              <a:gd name="connsiteY14" fmla="*/ 341119 h 990381"/>
              <a:gd name="connsiteX15" fmla="*/ 0 w 8066725"/>
              <a:gd name="connsiteY15" fmla="*/ 341119 h 990381"/>
              <a:gd name="connsiteX16" fmla="*/ 0 w 8066725"/>
              <a:gd name="connsiteY16" fmla="*/ 0 h 9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6725" h="990381">
                <a:moveTo>
                  <a:pt x="0" y="0"/>
                </a:moveTo>
                <a:lnTo>
                  <a:pt x="1344454" y="0"/>
                </a:lnTo>
                <a:lnTo>
                  <a:pt x="1344454" y="0"/>
                </a:lnTo>
                <a:lnTo>
                  <a:pt x="3361135" y="0"/>
                </a:lnTo>
                <a:lnTo>
                  <a:pt x="8066725" y="0"/>
                </a:lnTo>
                <a:lnTo>
                  <a:pt x="8066725" y="341119"/>
                </a:lnTo>
                <a:lnTo>
                  <a:pt x="8066725" y="341119"/>
                </a:lnTo>
                <a:lnTo>
                  <a:pt x="8066725" y="487313"/>
                </a:lnTo>
                <a:lnTo>
                  <a:pt x="8066725" y="584775"/>
                </a:lnTo>
                <a:lnTo>
                  <a:pt x="2903935" y="612484"/>
                </a:lnTo>
                <a:lnTo>
                  <a:pt x="2726895" y="990381"/>
                </a:lnTo>
                <a:lnTo>
                  <a:pt x="2660636" y="612484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দেখছ ?  </a:t>
            </a:r>
            <a:endParaRPr lang="bn-IN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Flowchart: Manual Operation 2047"/>
          <p:cNvSpPr/>
          <p:nvPr/>
        </p:nvSpPr>
        <p:spPr>
          <a:xfrm rot="19193713" flipV="1">
            <a:off x="746852" y="1609889"/>
            <a:ext cx="914400" cy="727364"/>
          </a:xfrm>
          <a:prstGeom prst="flowChartManualOperation">
            <a:avLst/>
          </a:prstGeom>
          <a:solidFill>
            <a:srgbClr val="F8F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Sun 73"/>
          <p:cNvSpPr/>
          <p:nvPr/>
        </p:nvSpPr>
        <p:spPr>
          <a:xfrm>
            <a:off x="221672" y="914542"/>
            <a:ext cx="1143000" cy="1060523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3400" y="5105400"/>
            <a:ext cx="868080" cy="20812"/>
          </a:xfrm>
          <a:prstGeom prst="line">
            <a:avLst/>
          </a:prstGeom>
          <a:ln w="9842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5943600"/>
            <a:ext cx="8992729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প্রাণী ও অজীব উপাদানসমূহের পারস্পরিক ক্রিয়া বিক্রিয়া ,আদান-প্রদান চলছে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এটিই বাস্তুতন্ত্র নামে পরিচিত।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90" y="1085803"/>
            <a:ext cx="3683303" cy="15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Documents and Settings\User\My Documents\Downloads\Jumping_jacks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997035"/>
            <a:ext cx="914400" cy="1108365"/>
          </a:xfrm>
          <a:prstGeom prst="rect">
            <a:avLst/>
          </a:prstGeom>
          <a:noFill/>
        </p:spPr>
      </p:pic>
      <p:pic>
        <p:nvPicPr>
          <p:cNvPr id="9" name="Picture 2" descr="E:\Cell-modle\baldMan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9835" y="3704282"/>
            <a:ext cx="1122218" cy="15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214636" y="3878020"/>
            <a:ext cx="8900789" cy="2071255"/>
            <a:chOff x="423584" y="4467085"/>
            <a:chExt cx="8900789" cy="2071255"/>
          </a:xfrm>
        </p:grpSpPr>
        <p:grpSp>
          <p:nvGrpSpPr>
            <p:cNvPr id="77" name="Group 76"/>
            <p:cNvGrpSpPr/>
            <p:nvPr/>
          </p:nvGrpSpPr>
          <p:grpSpPr>
            <a:xfrm>
              <a:off x="423584" y="4467085"/>
              <a:ext cx="8900789" cy="2071255"/>
              <a:chOff x="423584" y="4467085"/>
              <a:chExt cx="8900789" cy="20712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39534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18773" y="547154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7112315" y="50766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874315" y="52290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560115" y="53814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28773" y="50004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5432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4670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370366" y="53653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423584" y="544916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8480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6956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3814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45768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1" name="Freeform 70"/>
          <p:cNvSpPr/>
          <p:nvPr/>
        </p:nvSpPr>
        <p:spPr>
          <a:xfrm>
            <a:off x="7562842" y="5217238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92487" y="3458125"/>
                <a:ext cx="734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𝒄𝒐</m:t>
                          </m:r>
                        </m:e>
                        <m:sub>
                          <m:r>
                            <a:rPr lang="en-US" sz="3600" b="1" i="1" smtClean="0">
                              <a:ln w="11430"/>
                              <a:solidFill>
                                <a:prstClr val="black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87" y="3458125"/>
                <a:ext cx="734290" cy="646331"/>
              </a:xfrm>
              <a:prstGeom prst="rect">
                <a:avLst/>
              </a:prstGeom>
              <a:blipFill rotWithShape="0">
                <a:blip r:embed="rId10"/>
                <a:stretch>
                  <a:fillRect r="-10000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97676" y="1590902"/>
                <a:ext cx="6199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𝒐</m:t>
                        </m:r>
                      </m:e>
                      <m:sub>
                        <m:r>
                          <a:rPr lang="en-US" sz="3200" b="1" i="1" smtClean="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 smtClean="0">
                    <a:ln w="11430"/>
                    <a:solidFill>
                      <a:schemeClr val="tx1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n w="11430"/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76" y="1590902"/>
                <a:ext cx="619992" cy="584775"/>
              </a:xfrm>
              <a:prstGeom prst="rect">
                <a:avLst/>
              </a:prstGeom>
              <a:blipFill rotWithShape="0">
                <a:blip r:embed="rId1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3" descr="E:\Cell-modle\d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6" y="1045162"/>
            <a:ext cx="3048000" cy="41529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85 0.22199 L -0.15382 0.15532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68 0.33379 L -0.27465 0.2115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6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913 0.1319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1134 L -0.22066 -0.133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-0.10578 L -0.38212 0.2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7" grpId="0"/>
      <p:bldP spid="22" grpId="0"/>
      <p:bldP spid="12" grpId="0" animBg="1"/>
      <p:bldP spid="2048" grpId="0" animBg="1"/>
      <p:bldP spid="74" grpId="0" animBg="1"/>
      <p:bldP spid="13" grpId="0" animBg="1"/>
      <p:bldP spid="2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569</Words>
  <Application>Microsoft Office PowerPoint</Application>
  <PresentationFormat>On-screen Show (4:3)</PresentationFormat>
  <Paragraphs>127</Paragraphs>
  <Slides>20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Nikosh</vt:lpstr>
      <vt:lpstr>NikoshBAN</vt:lpstr>
      <vt:lpstr>SutonnyMJ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</dc:creator>
  <cp:lastModifiedBy>Acer</cp:lastModifiedBy>
  <cp:revision>89</cp:revision>
  <dcterms:created xsi:type="dcterms:W3CDTF">2006-08-16T00:00:00Z</dcterms:created>
  <dcterms:modified xsi:type="dcterms:W3CDTF">2020-04-13T17:02:31Z</dcterms:modified>
</cp:coreProperties>
</file>