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4" r:id="rId5"/>
    <p:sldId id="259" r:id="rId6"/>
    <p:sldId id="265" r:id="rId7"/>
    <p:sldId id="266" r:id="rId8"/>
    <p:sldId id="268" r:id="rId9"/>
    <p:sldId id="258" r:id="rId10"/>
    <p:sldId id="260" r:id="rId11"/>
    <p:sldId id="261" r:id="rId12"/>
    <p:sldId id="267" r:id="rId13"/>
    <p:sldId id="271" r:id="rId14"/>
    <p:sldId id="272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5B9BD5"/>
    <a:srgbClr val="FF0066"/>
    <a:srgbClr val="C80816"/>
    <a:srgbClr val="8497B0"/>
    <a:srgbClr val="00B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579-E3D2-4B7A-A25E-3C320AB273B2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422-B364-43E8-A3E2-6E99A9372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832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579-E3D2-4B7A-A25E-3C320AB273B2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422-B364-43E8-A3E2-6E99A9372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93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579-E3D2-4B7A-A25E-3C320AB273B2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422-B364-43E8-A3E2-6E99A9372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08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579-E3D2-4B7A-A25E-3C320AB273B2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422-B364-43E8-A3E2-6E99A9372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21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579-E3D2-4B7A-A25E-3C320AB273B2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422-B364-43E8-A3E2-6E99A9372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61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579-E3D2-4B7A-A25E-3C320AB273B2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422-B364-43E8-A3E2-6E99A9372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08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579-E3D2-4B7A-A25E-3C320AB273B2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422-B364-43E8-A3E2-6E99A9372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75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579-E3D2-4B7A-A25E-3C320AB273B2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422-B364-43E8-A3E2-6E99A9372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46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579-E3D2-4B7A-A25E-3C320AB273B2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422-B364-43E8-A3E2-6E99A9372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5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579-E3D2-4B7A-A25E-3C320AB273B2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422-B364-43E8-A3E2-6E99A9372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03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B579-E3D2-4B7A-A25E-3C320AB273B2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422-B364-43E8-A3E2-6E99A9372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20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1B579-E3D2-4B7A-A25E-3C320AB273B2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1F422-B364-43E8-A3E2-6E99A9372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60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0013" cy="6858000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 rot="19819817">
            <a:off x="3467924" y="1996150"/>
            <a:ext cx="6709005" cy="1446550"/>
          </a:xfrm>
          <a:prstGeom prst="rect">
            <a:avLst/>
          </a:prstGeom>
          <a:solidFill>
            <a:srgbClr val="00B0F0">
              <a:alpha val="74118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ও স্বাগতম</a:t>
            </a:r>
            <a:endParaRPr lang="en-AU" sz="8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61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936" y="0"/>
            <a:ext cx="5710064" cy="1007331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গতির</a:t>
            </a:r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 সূত্র</a:t>
            </a: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2"/>
          <a:stretch/>
        </p:blipFill>
        <p:spPr>
          <a:xfrm>
            <a:off x="178131" y="3693231"/>
            <a:ext cx="4762003" cy="2986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582" y="156428"/>
            <a:ext cx="5565199" cy="351053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958942" y="1270657"/>
            <a:ext cx="4726379" cy="4762007"/>
            <a:chOff x="6549092" y="0"/>
            <a:chExt cx="4447462" cy="4343400"/>
          </a:xfrm>
        </p:grpSpPr>
        <p:pic>
          <p:nvPicPr>
            <p:cNvPr id="9" name="Picture 8" descr="image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2686" y="0"/>
              <a:ext cx="3646670" cy="4343400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noFill/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2" name="Group 11"/>
            <p:cNvGrpSpPr/>
            <p:nvPr/>
          </p:nvGrpSpPr>
          <p:grpSpPr>
            <a:xfrm>
              <a:off x="6549092" y="767541"/>
              <a:ext cx="777970" cy="1015663"/>
              <a:chOff x="6382851" y="3059474"/>
              <a:chExt cx="777970" cy="1015663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6388910" y="3230088"/>
                <a:ext cx="546264" cy="2375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382851" y="3059474"/>
                <a:ext cx="77797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6000" dirty="0" smtClean="0"/>
                  <a:t> </a:t>
                </a:r>
                <a:endParaRPr lang="en-US" sz="60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933577" y="902730"/>
              <a:ext cx="1062977" cy="1015663"/>
              <a:chOff x="6382850" y="3135292"/>
              <a:chExt cx="1062977" cy="1015663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6794061" y="3260493"/>
                <a:ext cx="546264" cy="2375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382850" y="3135292"/>
                <a:ext cx="10629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6000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US" sz="6000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6000" dirty="0" smtClean="0"/>
                  <a:t> </a:t>
                </a:r>
                <a:endParaRPr lang="en-US" sz="6000" dirty="0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510603" y="1701604"/>
            <a:ext cx="1129640" cy="1113550"/>
            <a:chOff x="4510603" y="1701604"/>
            <a:chExt cx="1129640" cy="1113550"/>
          </a:xfrm>
        </p:grpSpPr>
        <p:sp>
          <p:nvSpPr>
            <p:cNvPr id="18" name="TextBox 17"/>
            <p:cNvSpPr txBox="1"/>
            <p:nvPr/>
          </p:nvSpPr>
          <p:spPr>
            <a:xfrm>
              <a:off x="4510603" y="1701604"/>
              <a:ext cx="1129640" cy="111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solidFill>
                    <a:srgbClr val="FF0000"/>
                  </a:solidFill>
                </a:rPr>
                <a:t>-</a:t>
              </a:r>
              <a:r>
                <a:rPr lang="en-US" sz="6000" dirty="0" smtClean="0">
                  <a:solidFill>
                    <a:srgbClr val="FF0000"/>
                  </a:solidFill>
                </a:rPr>
                <a:t>F</a:t>
              </a:r>
              <a:r>
                <a:rPr lang="en-US" sz="6000" dirty="0" smtClean="0"/>
                <a:t> </a:t>
              </a:r>
              <a:endParaRPr lang="en-US" sz="60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969709" y="1813013"/>
              <a:ext cx="580522" cy="26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670058" y="1858180"/>
            <a:ext cx="826759" cy="1113550"/>
            <a:chOff x="2670058" y="1858180"/>
            <a:chExt cx="826759" cy="1113550"/>
          </a:xfrm>
        </p:grpSpPr>
        <p:sp>
          <p:nvSpPr>
            <p:cNvPr id="17" name="TextBox 16"/>
            <p:cNvSpPr txBox="1"/>
            <p:nvPr/>
          </p:nvSpPr>
          <p:spPr>
            <a:xfrm>
              <a:off x="2670058" y="1858180"/>
              <a:ext cx="826759" cy="111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</a:rPr>
                <a:t>F</a:t>
              </a:r>
              <a:r>
                <a:rPr lang="en-US" sz="6000" dirty="0" smtClean="0"/>
                <a:t> </a:t>
              </a:r>
              <a:endParaRPr lang="en-US" sz="60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683757" y="1994441"/>
              <a:ext cx="580522" cy="26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742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722591" y="2721438"/>
            <a:ext cx="2373423" cy="1766604"/>
            <a:chOff x="4041899" y="2677896"/>
            <a:chExt cx="2373423" cy="1766604"/>
          </a:xfrm>
        </p:grpSpPr>
        <p:pic>
          <p:nvPicPr>
            <p:cNvPr id="2050" name="Picture 2" descr="Image result for Bicycle 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899" y="3146632"/>
              <a:ext cx="2373423" cy="129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26"/>
            <p:cNvSpPr/>
            <p:nvPr/>
          </p:nvSpPr>
          <p:spPr>
            <a:xfrm>
              <a:off x="4775207" y="2677896"/>
              <a:ext cx="1248228" cy="653143"/>
            </a:xfrm>
            <a:prstGeom prst="ellipse">
              <a:avLst/>
            </a:prstGeom>
            <a:solidFill>
              <a:srgbClr val="8497B0">
                <a:alpha val="5607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solidFill>
                    <a:srgbClr val="FF0066"/>
                  </a:solidFill>
                </a:rPr>
                <a:t>m</a:t>
              </a:r>
              <a:r>
                <a:rPr lang="bn-BD" sz="4400" baseline="-25000" dirty="0" smtClean="0">
                  <a:solidFill>
                    <a:srgbClr val="FF0066"/>
                  </a:solidFill>
                </a:rPr>
                <a:t>2</a:t>
              </a:r>
              <a:endParaRPr lang="en-US" baseline="-25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67" y="2677657"/>
            <a:ext cx="2392690" cy="2438400"/>
            <a:chOff x="2167" y="2663143"/>
            <a:chExt cx="2438400" cy="2438400"/>
          </a:xfrm>
        </p:grpSpPr>
        <p:pic>
          <p:nvPicPr>
            <p:cNvPr id="2052" name="Picture 4" descr="https://encrypted-tbn3.gstatic.com/images?q=tbn:ANd9GcROtGM1fQZv_tVLnmxELgsgovYqCBiwNSV3nVPbxmbX4of3LbBSG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7" y="2663143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/>
            <p:cNvSpPr/>
            <p:nvPr/>
          </p:nvSpPr>
          <p:spPr>
            <a:xfrm>
              <a:off x="696685" y="3294743"/>
              <a:ext cx="1146629" cy="653143"/>
            </a:xfrm>
            <a:prstGeom prst="ellipse">
              <a:avLst/>
            </a:prstGeom>
            <a:solidFill>
              <a:srgbClr val="5B9BD5">
                <a:alpha val="8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/>
                <a:t>m</a:t>
              </a:r>
              <a:r>
                <a:rPr lang="bn-BD" sz="4400" baseline="-25000" dirty="0" smtClean="0"/>
                <a:t>1</a:t>
              </a:r>
              <a:endParaRPr lang="en-US" baseline="-250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74170" y="4441370"/>
            <a:ext cx="12017829" cy="23222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320810" y="3236688"/>
            <a:ext cx="1219200" cy="14514"/>
          </a:xfrm>
          <a:prstGeom prst="straightConnector1">
            <a:avLst/>
          </a:prstGeom>
          <a:ln w="28575">
            <a:solidFill>
              <a:srgbClr val="C808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40009" y="2975431"/>
            <a:ext cx="68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80816"/>
                </a:solidFill>
              </a:rPr>
              <a:t>u</a:t>
            </a:r>
            <a:r>
              <a:rPr lang="bn-BD" sz="3600" baseline="-25000" dirty="0" smtClean="0">
                <a:solidFill>
                  <a:srgbClr val="C80816"/>
                </a:solidFill>
              </a:rPr>
              <a:t>1</a:t>
            </a:r>
            <a:endParaRPr lang="en-US" sz="3600" baseline="-25000" dirty="0">
              <a:solidFill>
                <a:srgbClr val="C80816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609700" y="3374574"/>
            <a:ext cx="1219200" cy="14514"/>
          </a:xfrm>
          <a:prstGeom prst="straightConnector1">
            <a:avLst/>
          </a:prstGeom>
          <a:ln w="28575">
            <a:solidFill>
              <a:srgbClr val="C808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28899" y="3098803"/>
            <a:ext cx="68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80816"/>
                </a:solidFill>
              </a:rPr>
              <a:t>u</a:t>
            </a:r>
            <a:r>
              <a:rPr lang="bn-BD" sz="3600" baseline="-25000" dirty="0" smtClean="0">
                <a:solidFill>
                  <a:srgbClr val="C80816"/>
                </a:solidFill>
              </a:rPr>
              <a:t>2</a:t>
            </a:r>
            <a:endParaRPr lang="en-US" sz="3600" baseline="-25000" dirty="0">
              <a:solidFill>
                <a:srgbClr val="C8081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62514" y="145142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সংঘর্ষের আগে </a:t>
            </a:r>
            <a:endParaRPr lang="en-US" sz="3600" dirty="0">
              <a:solidFill>
                <a:srgbClr val="C8081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74857" y="1524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সংঘর্ষের পরে  </a:t>
            </a:r>
            <a:endParaRPr lang="en-US" sz="3600" dirty="0">
              <a:solidFill>
                <a:srgbClr val="C80816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635847" y="2786759"/>
            <a:ext cx="1952173" cy="584775"/>
            <a:chOff x="1981200" y="4920346"/>
            <a:chExt cx="1952173" cy="584775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981200" y="5232366"/>
              <a:ext cx="1219200" cy="14514"/>
            </a:xfrm>
            <a:prstGeom prst="straightConnector1">
              <a:avLst/>
            </a:prstGeom>
            <a:ln w="28575">
              <a:solidFill>
                <a:srgbClr val="C808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236687" y="4920346"/>
              <a:ext cx="696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C00000"/>
                  </a:solidFill>
                </a:rPr>
                <a:t>v</a:t>
              </a:r>
              <a:r>
                <a:rPr lang="bn-BD" sz="3200" baseline="-25000" dirty="0" smtClean="0">
                  <a:solidFill>
                    <a:srgbClr val="C00000"/>
                  </a:solidFill>
                </a:rPr>
                <a:t>1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08743" y="3563256"/>
            <a:ext cx="2990000" cy="584775"/>
            <a:chOff x="4484868" y="5072746"/>
            <a:chExt cx="1952173" cy="584775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4484868" y="5384766"/>
              <a:ext cx="1219200" cy="14514"/>
            </a:xfrm>
            <a:prstGeom prst="straightConnector1">
              <a:avLst/>
            </a:prstGeom>
            <a:ln w="28575">
              <a:solidFill>
                <a:srgbClr val="C8081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740355" y="5072746"/>
              <a:ext cx="696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C00000"/>
                  </a:solidFill>
                </a:rPr>
                <a:t>v</a:t>
              </a:r>
              <a:r>
                <a:rPr lang="bn-BD" sz="3200" baseline="-25000" dirty="0" smtClean="0">
                  <a:solidFill>
                    <a:srgbClr val="C00000"/>
                  </a:solidFill>
                </a:rPr>
                <a:t>2</a:t>
              </a:r>
              <a:endParaRPr lang="en-US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814286" y="5500913"/>
            <a:ext cx="849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m</a:t>
            </a:r>
            <a:r>
              <a:rPr lang="bn-BD" sz="4800" baseline="-250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1</a:t>
            </a:r>
            <a:r>
              <a:rPr lang="bn-BD" sz="48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u</a:t>
            </a:r>
            <a:r>
              <a:rPr lang="bn-BD" sz="4800" baseline="-250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1</a:t>
            </a:r>
            <a:r>
              <a:rPr lang="bn-BD" sz="48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 + m</a:t>
            </a:r>
            <a:r>
              <a:rPr lang="bn-BD" sz="4800" baseline="-250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bn-BD" sz="48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u</a:t>
            </a:r>
            <a:r>
              <a:rPr lang="bn-BD" sz="4800" baseline="-250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bn-BD" sz="48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 = m</a:t>
            </a:r>
            <a:r>
              <a:rPr lang="bn-BD" sz="4800" baseline="-250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1</a:t>
            </a:r>
            <a:r>
              <a:rPr lang="bn-BD" sz="48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v</a:t>
            </a:r>
            <a:r>
              <a:rPr lang="bn-BD" sz="4800" baseline="-250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1</a:t>
            </a:r>
            <a:r>
              <a:rPr lang="bn-BD" sz="48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 + m</a:t>
            </a:r>
            <a:r>
              <a:rPr lang="bn-BD" sz="4800" baseline="-250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bn-BD" sz="48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v</a:t>
            </a:r>
            <a:r>
              <a:rPr lang="bn-BD" sz="4800" baseline="-25000" dirty="0" smtClean="0">
                <a:solidFill>
                  <a:srgbClr val="C80816"/>
                </a:solidFill>
                <a:latin typeface="Nikosh" pitchFamily="2" charset="0"/>
                <a:cs typeface="Nikosh" pitchFamily="2" charset="0"/>
              </a:rPr>
              <a:t>2</a:t>
            </a:r>
            <a:endParaRPr lang="en-US" sz="4800" baseline="-25000" dirty="0">
              <a:solidFill>
                <a:srgbClr val="C8081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7331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ভরবেগের সংরক্ষণ </a:t>
            </a:r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41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417 L 0.10248 0.002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04046E-6 L 0.16902 0.002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17919E-6 L 0.16667 0.004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5.78035E-8 L 0.83815 0.0041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72 -4.56647E-6 L 0.70678 -4.56647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17919E-6 L 0.70521 0.0131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62428E-6 L 0.55937 0.0085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5" grpId="0"/>
      <p:bldP spid="35" grpId="1"/>
      <p:bldP spid="37" grpId="0"/>
      <p:bldP spid="37" grpId="1"/>
      <p:bldP spid="40" grpId="0"/>
      <p:bldP spid="53" grpId="0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-1117" t="420" r="46967" b="91513"/>
          <a:stretch>
            <a:fillRect/>
          </a:stretch>
        </p:blipFill>
        <p:spPr>
          <a:xfrm>
            <a:off x="856343" y="29027"/>
            <a:ext cx="10218057" cy="74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6890" t="84884"/>
          <a:stretch>
            <a:fillRect/>
          </a:stretch>
        </p:blipFill>
        <p:spPr>
          <a:xfrm>
            <a:off x="159661" y="5786038"/>
            <a:ext cx="11887200" cy="10339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rcRect l="6700" t="8842" r="50081" b="15709"/>
          <a:stretch>
            <a:fillRect/>
          </a:stretch>
        </p:blipFill>
        <p:spPr>
          <a:xfrm>
            <a:off x="1640117" y="566060"/>
            <a:ext cx="6966854" cy="52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00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8" y="2264229"/>
            <a:ext cx="13454744" cy="1872342"/>
          </a:xfrm>
          <a:prstGeom prst="rect">
            <a:avLst/>
          </a:prstGeom>
        </p:spPr>
      </p:pic>
      <p:sp>
        <p:nvSpPr>
          <p:cNvPr id="4" name="Flowchart: Sequential Access Storage 3"/>
          <p:cNvSpPr/>
          <p:nvPr/>
        </p:nvSpPr>
        <p:spPr>
          <a:xfrm>
            <a:off x="529390" y="88425"/>
            <a:ext cx="10607952" cy="1707000"/>
          </a:xfrm>
          <a:prstGeom prst="flowChartMagnetic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81663" y="251049"/>
            <a:ext cx="4523874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bn-I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35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5" y="2206171"/>
            <a:ext cx="11654971" cy="446427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 কি?</a:t>
            </a:r>
          </a:p>
          <a:p>
            <a:r>
              <a:rPr lang="bn-IN" sz="6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প্রয়োগে কি হয়?</a:t>
            </a:r>
          </a:p>
          <a:p>
            <a:r>
              <a:rPr lang="bn-IN" sz="6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ভরবেগ কি? </a:t>
            </a:r>
          </a:p>
          <a:p>
            <a:r>
              <a:rPr lang="bn-IN" sz="6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ভরবেগের একক ও মাত্রা বল।</a:t>
            </a:r>
            <a:endParaRPr lang="en-US" sz="6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51429" y="168443"/>
            <a:ext cx="9789913" cy="1834528"/>
            <a:chOff x="2249906" y="168443"/>
            <a:chExt cx="8991436" cy="1954996"/>
          </a:xfrm>
        </p:grpSpPr>
        <p:sp>
          <p:nvSpPr>
            <p:cNvPr id="5" name="Flowchart: Card 4"/>
            <p:cNvSpPr/>
            <p:nvPr/>
          </p:nvSpPr>
          <p:spPr>
            <a:xfrm>
              <a:off x="2249906" y="168443"/>
              <a:ext cx="8991436" cy="1954996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28620" y="369990"/>
              <a:ext cx="446227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4606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349833"/>
            <a:ext cx="11829143" cy="100148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ও ২য় </a:t>
            </a:r>
            <a:r>
              <a:rPr lang="bn-IN" sz="6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 প্রয়োগ করা হয় এমন ৫টি করে কাজের নাম লিখে আনবে।</a:t>
            </a:r>
            <a:endParaRPr lang="en-US" sz="4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51451" y="20820"/>
            <a:ext cx="10659978" cy="1285467"/>
            <a:chOff x="697833" y="180474"/>
            <a:chExt cx="10659978" cy="1668443"/>
          </a:xfrm>
        </p:grpSpPr>
        <p:sp>
          <p:nvSpPr>
            <p:cNvPr id="4" name="Oval Callout 3"/>
            <p:cNvSpPr/>
            <p:nvPr/>
          </p:nvSpPr>
          <p:spPr>
            <a:xfrm>
              <a:off x="697833" y="180474"/>
              <a:ext cx="10659978" cy="1668443"/>
            </a:xfrm>
            <a:prstGeom prst="wedgeEllipseCallou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92906" y="295254"/>
              <a:ext cx="5029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8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67304" y="2394883"/>
            <a:ext cx="4438604" cy="2784992"/>
            <a:chOff x="2025096" y="3730171"/>
            <a:chExt cx="4438604" cy="2784992"/>
          </a:xfrm>
        </p:grpSpPr>
        <p:grpSp>
          <p:nvGrpSpPr>
            <p:cNvPr id="7" name="Group 6"/>
            <p:cNvGrpSpPr/>
            <p:nvPr/>
          </p:nvGrpSpPr>
          <p:grpSpPr>
            <a:xfrm>
              <a:off x="2025096" y="4610331"/>
              <a:ext cx="4438604" cy="1904832"/>
              <a:chOff x="2079195" y="4573163"/>
              <a:chExt cx="4438604" cy="1904832"/>
            </a:xfrm>
          </p:grpSpPr>
          <p:pic>
            <p:nvPicPr>
              <p:cNvPr id="8" name="Picture 6" descr="https://encrypted-tbn3.gstatic.com/images?q=tbn:ANd9GcRIGl35JJj-9XYve0h34waTC3SwNsJ219eGg2maxwV46TsbM9_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79195" y="4573163"/>
                <a:ext cx="3809664" cy="1904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247343" y="5003391"/>
                <a:ext cx="2704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a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2670628" y="4557486"/>
              <a:ext cx="1393371" cy="957943"/>
            </a:xfrm>
            <a:prstGeom prst="ellipse">
              <a:avLst/>
            </a:prstGeom>
            <a:solidFill>
              <a:srgbClr val="5B9BD5">
                <a:alpha val="6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rgbClr val="FFFF00"/>
                  </a:solidFill>
                </a:rPr>
                <a:t>1400 Kg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4717142" y="4180113"/>
              <a:ext cx="1306285" cy="2902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3178626" y="3730171"/>
              <a:ext cx="1814287" cy="870858"/>
            </a:xfrm>
            <a:prstGeom prst="ellipse">
              <a:avLst/>
            </a:prstGeom>
            <a:solidFill>
              <a:srgbClr val="5B9BD5">
                <a:alpha val="6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/>
                <a:t>30 ms</a:t>
              </a:r>
              <a:r>
                <a:rPr lang="bn-BD" sz="2400" baseline="30000" dirty="0" smtClean="0"/>
                <a:t>-1</a:t>
              </a:r>
              <a:endParaRPr lang="en-US" sz="2400" baseline="300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902487" y="2714195"/>
            <a:ext cx="3289508" cy="2939143"/>
            <a:chOff x="8713805" y="3875314"/>
            <a:chExt cx="3289508" cy="3100618"/>
          </a:xfrm>
        </p:grpSpPr>
        <p:grpSp>
          <p:nvGrpSpPr>
            <p:cNvPr id="10" name="Group 9"/>
            <p:cNvGrpSpPr/>
            <p:nvPr/>
          </p:nvGrpSpPr>
          <p:grpSpPr>
            <a:xfrm flipH="1">
              <a:off x="8713805" y="4537535"/>
              <a:ext cx="2970629" cy="2438397"/>
              <a:chOff x="1975947" y="2761245"/>
              <a:chExt cx="2970629" cy="2438397"/>
            </a:xfrm>
          </p:grpSpPr>
          <p:pic>
            <p:nvPicPr>
              <p:cNvPr id="11" name="Picture 4" descr="https://encrypted-tbn3.gstatic.com/images?q=tbn:ANd9GcROtGM1fQZv_tVLnmxELgsgovYqCBiwNSV3nVPbxmbX4of3LbBSG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75947" y="2761245"/>
                <a:ext cx="2438400" cy="2438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676120" y="3497313"/>
                <a:ext cx="2704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a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9681028" y="4973449"/>
              <a:ext cx="1480457" cy="928913"/>
            </a:xfrm>
            <a:prstGeom prst="ellipse">
              <a:avLst/>
            </a:prstGeom>
            <a:solidFill>
              <a:srgbClr val="5B9BD5">
                <a:alpha val="6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rgbClr val="FFFF00"/>
                  </a:solidFill>
                </a:rPr>
                <a:t>800 Kg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V="1">
              <a:off x="9260112" y="4267197"/>
              <a:ext cx="943430" cy="1451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116455" y="3875314"/>
              <a:ext cx="1886858" cy="870858"/>
            </a:xfrm>
            <a:prstGeom prst="ellipse">
              <a:avLst/>
            </a:prstGeom>
            <a:solidFill>
              <a:srgbClr val="5B9BD5">
                <a:alpha val="6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/>
                <a:t>35 ms</a:t>
              </a:r>
              <a:r>
                <a:rPr lang="bn-BD" sz="2400" baseline="30000" dirty="0" smtClean="0"/>
                <a:t>-1</a:t>
              </a:r>
              <a:endParaRPr lang="en-US" sz="2400" baseline="300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3829" y="5036482"/>
            <a:ext cx="11599877" cy="2515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74171" y="5602515"/>
            <a:ext cx="11785600" cy="1001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n-BD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সংঘর্ষের</a:t>
            </a:r>
            <a:r>
              <a:rPr kumimoji="0" lang="bn-BD" sz="64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পর গাড়ি দুটি মিলিত অবস্থায় চললে এদের মিলিত বেগ নির্ণয় কর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02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0044 L 0.24779 3.6994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 0.00855 L -0.22317 0.0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sin1-1.xx.fbcdn.net/v/t1.0-9/1510778_425660724203340_904123261_n.jpg?oh=eab57ee297b28de641f36077233ef70e&amp;oe=57E1C3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" y="0"/>
            <a:ext cx="121897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0656" y="4674898"/>
            <a:ext cx="10592788" cy="203486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bn-IN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1943" y="89182"/>
            <a:ext cx="7707086" cy="466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65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62" y="0"/>
            <a:ext cx="11542816" cy="142448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p5628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929" y="1639279"/>
            <a:ext cx="2374103" cy="2856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0" name="Group 9"/>
          <p:cNvGrpSpPr/>
          <p:nvPr/>
        </p:nvGrpSpPr>
        <p:grpSpPr>
          <a:xfrm>
            <a:off x="475010" y="1514106"/>
            <a:ext cx="8763990" cy="5272644"/>
            <a:chOff x="475010" y="1514106"/>
            <a:chExt cx="8763990" cy="5272644"/>
          </a:xfrm>
        </p:grpSpPr>
        <p:sp>
          <p:nvSpPr>
            <p:cNvPr id="8" name="Folded Corner 7"/>
            <p:cNvSpPr/>
            <p:nvPr/>
          </p:nvSpPr>
          <p:spPr>
            <a:xfrm>
              <a:off x="475010" y="1514106"/>
              <a:ext cx="8763990" cy="5272644"/>
            </a:xfrm>
            <a:prstGeom prst="foldedCorner">
              <a:avLst>
                <a:gd name="adj" fmla="val 31081"/>
              </a:avLst>
            </a:prstGeom>
            <a:solidFill>
              <a:srgbClr val="FF0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00645" y="1864427"/>
              <a:ext cx="7671460" cy="38357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r>
                <a:rPr lang="en-US" sz="4800" b="1" dirty="0" smtClean="0">
                  <a:solidFill>
                    <a:srgbClr val="7030A0"/>
                  </a:solidFill>
                  <a:latin typeface="RinkiySushreeMJ" pitchFamily="2" charset="0"/>
                  <a:cs typeface="ChandrabatiMatraMJ" pitchFamily="2" charset="0"/>
                </a:rPr>
                <a:t>‡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RinkiySushreeMJ" pitchFamily="2" charset="0"/>
                  <a:cs typeface="ChandrabatiMatraMJ" pitchFamily="2" charset="0"/>
                </a:rPr>
                <a:t>gvt</a:t>
              </a:r>
              <a:r>
                <a:rPr lang="en-US" sz="4800" b="1" dirty="0" smtClean="0">
                  <a:solidFill>
                    <a:srgbClr val="7030A0"/>
                  </a:solidFill>
                  <a:latin typeface="RinkiySushreeMJ" pitchFamily="2" charset="0"/>
                  <a:cs typeface="ChandrabatiMatra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RinkiySushreeMJ" pitchFamily="2" charset="0"/>
                  <a:cs typeface="ChandrabatiMatraMJ" pitchFamily="2" charset="0"/>
                </a:rPr>
                <a:t>mvBdzj</a:t>
              </a:r>
              <a:r>
                <a:rPr lang="en-US" sz="4800" b="1" dirty="0" smtClean="0">
                  <a:solidFill>
                    <a:srgbClr val="7030A0"/>
                  </a:solidFill>
                  <a:latin typeface="RinkiySushreeMJ" pitchFamily="2" charset="0"/>
                  <a:cs typeface="ChandrabatiMatra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RinkiySushreeMJ" pitchFamily="2" charset="0"/>
                  <a:cs typeface="ChandrabatiMatraMJ" pitchFamily="2" charset="0"/>
                </a:rPr>
                <a:t>Bmjvg</a:t>
              </a:r>
              <a:endParaRPr lang="en-US" sz="48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en-US" sz="4800" b="1" dirty="0" err="1" smtClean="0">
                  <a:solidFill>
                    <a:srgbClr val="7030A0"/>
                  </a:solidFill>
                  <a:latin typeface="RinkiySushreeMJ" pitchFamily="2" charset="0"/>
                  <a:cs typeface="ChandrabatiMatraMJ" pitchFamily="2" charset="0"/>
                </a:rPr>
                <a:t>cÖfvlK</a:t>
              </a:r>
              <a:r>
                <a:rPr lang="en-US" sz="4800" b="1" dirty="0" smtClean="0">
                  <a:solidFill>
                    <a:srgbClr val="7030A0"/>
                  </a:solidFill>
                  <a:latin typeface="RinkiySushreeMJ" pitchFamily="2" charset="0"/>
                  <a:cs typeface="ChandrabatiMatraMJ" pitchFamily="2" charset="0"/>
                </a:rPr>
                <a:t>,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RinkiySushreeMJ" pitchFamily="2" charset="0"/>
                  <a:cs typeface="ChandrabatiMatraMJ" pitchFamily="2" charset="0"/>
                </a:rPr>
                <a:t>c`v</a:t>
              </a:r>
              <a:r>
                <a:rPr lang="en-US" sz="4800" b="1" dirty="0" smtClean="0">
                  <a:solidFill>
                    <a:srgbClr val="7030A0"/>
                  </a:solidFill>
                  <a:latin typeface="RinkiySushreeMJ" pitchFamily="2" charset="0"/>
                  <a:cs typeface="ChandrabatiMatraMJ" pitchFamily="2" charset="0"/>
                </a:rPr>
                <a:t>_©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RinkiySushreeMJ" pitchFamily="2" charset="0"/>
                  <a:cs typeface="ChandrabatiMatraMJ" pitchFamily="2" charset="0"/>
                </a:rPr>
                <a:t>weÁvb</a:t>
              </a:r>
              <a:endParaRPr lang="en-US" sz="48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en-US" sz="3600" dirty="0" smtClean="0">
                  <a:solidFill>
                    <a:srgbClr val="9933FF"/>
                  </a:solidFill>
                  <a:latin typeface="RinkiySushreeMJ" pitchFamily="2" charset="0"/>
                  <a:cs typeface="ChandrabatiMatraMJ" pitchFamily="2" charset="0"/>
                </a:rPr>
                <a:t>‡</a:t>
              </a:r>
              <a:r>
                <a:rPr lang="en-US" sz="3600" dirty="0" err="1" smtClean="0">
                  <a:solidFill>
                    <a:srgbClr val="9933FF"/>
                  </a:solidFill>
                  <a:latin typeface="RinkiySushreeMJ" pitchFamily="2" charset="0"/>
                  <a:cs typeface="ChandrabatiMatraMJ" pitchFamily="2" charset="0"/>
                </a:rPr>
                <a:t>evqvwjqv</a:t>
              </a:r>
              <a:r>
                <a:rPr lang="en-US" sz="3600" dirty="0" smtClean="0">
                  <a:solidFill>
                    <a:srgbClr val="9933FF"/>
                  </a:solidFill>
                  <a:latin typeface="RinkiySushreeMJ" pitchFamily="2" charset="0"/>
                  <a:cs typeface="ChandrabatiMatraMJ" pitchFamily="2" charset="0"/>
                </a:rPr>
                <a:t> </a:t>
              </a:r>
              <a:r>
                <a:rPr lang="en-US" sz="3600" dirty="0" err="1" smtClean="0">
                  <a:solidFill>
                    <a:srgbClr val="9933FF"/>
                  </a:solidFill>
                  <a:latin typeface="RinkiySushreeMJ" pitchFamily="2" charset="0"/>
                  <a:cs typeface="ChandrabatiMatraMJ" pitchFamily="2" charset="0"/>
                </a:rPr>
                <a:t>evRvi</a:t>
              </a:r>
              <a:r>
                <a:rPr lang="en-US" sz="3600" dirty="0" smtClean="0">
                  <a:solidFill>
                    <a:srgbClr val="9933FF"/>
                  </a:solidFill>
                  <a:latin typeface="RinkiySushreeMJ" pitchFamily="2" charset="0"/>
                  <a:cs typeface="ChandrabatiMatraMJ" pitchFamily="2" charset="0"/>
                </a:rPr>
                <a:t> </a:t>
              </a:r>
              <a:r>
                <a:rPr lang="en-US" sz="3600" dirty="0" err="1" smtClean="0">
                  <a:solidFill>
                    <a:srgbClr val="9933FF"/>
                  </a:solidFill>
                  <a:latin typeface="RinkiySushreeMJ" pitchFamily="2" charset="0"/>
                  <a:cs typeface="ChandrabatiMatraMJ" pitchFamily="2" charset="0"/>
                </a:rPr>
                <a:t>Avwjg</a:t>
              </a:r>
              <a:r>
                <a:rPr lang="en-US" sz="3600" dirty="0" smtClean="0">
                  <a:solidFill>
                    <a:srgbClr val="9933FF"/>
                  </a:solidFill>
                  <a:latin typeface="RinkiySushreeMJ" pitchFamily="2" charset="0"/>
                  <a:cs typeface="ChandrabatiMatraMJ" pitchFamily="2" charset="0"/>
                </a:rPr>
                <a:t> </a:t>
              </a:r>
              <a:r>
                <a:rPr lang="en-US" sz="3600" dirty="0" err="1" smtClean="0">
                  <a:solidFill>
                    <a:srgbClr val="9933FF"/>
                  </a:solidFill>
                  <a:latin typeface="RinkiySushreeMJ" pitchFamily="2" charset="0"/>
                  <a:cs typeface="ChandrabatiMatraMJ" pitchFamily="2" charset="0"/>
                </a:rPr>
                <a:t>gv`ªvmv</a:t>
              </a:r>
              <a:endParaRPr lang="en-US" sz="36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en-US" sz="3600" dirty="0" err="1" smtClean="0">
                  <a:solidFill>
                    <a:srgbClr val="9933FF"/>
                  </a:solidFill>
                  <a:latin typeface="RinkiySushreeMJ" pitchFamily="2" charset="0"/>
                  <a:cs typeface="ChandrabatiMatraMJ" pitchFamily="2" charset="0"/>
                </a:rPr>
                <a:t>Djøvcvov</a:t>
              </a:r>
              <a:r>
                <a:rPr lang="en-US" sz="3600" dirty="0" smtClean="0">
                  <a:solidFill>
                    <a:srgbClr val="9933FF"/>
                  </a:solidFill>
                  <a:latin typeface="RinkiySushreeMJ" pitchFamily="2" charset="0"/>
                  <a:cs typeface="ChandrabatiMatraMJ" pitchFamily="2" charset="0"/>
                </a:rPr>
                <a:t>, </a:t>
              </a:r>
              <a:r>
                <a:rPr lang="en-US" sz="3600" dirty="0" err="1" smtClean="0">
                  <a:solidFill>
                    <a:srgbClr val="9933FF"/>
                  </a:solidFill>
                  <a:latin typeface="RinkiySushreeMJ" pitchFamily="2" charset="0"/>
                  <a:cs typeface="ChandrabatiMatraMJ" pitchFamily="2" charset="0"/>
                </a:rPr>
                <a:t>wmivRMÄ</a:t>
              </a:r>
              <a:r>
                <a:rPr lang="en-US" sz="3600" dirty="0" smtClean="0">
                  <a:solidFill>
                    <a:srgbClr val="9933FF"/>
                  </a:solidFill>
                  <a:latin typeface="RinkiySushreeMJ" pitchFamily="2" charset="0"/>
                  <a:cs typeface="ChandrabatiMatraMJ" pitchFamily="2" charset="0"/>
                </a:rPr>
                <a:t>|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2800" dirty="0" err="1" smtClean="0">
                  <a:solidFill>
                    <a:srgbClr val="9933FF"/>
                  </a:solidFill>
                  <a:latin typeface="RinkiySushreeMJ" pitchFamily="2" charset="0"/>
                  <a:cs typeface="ChandrabatiMatraMJ" pitchFamily="2" charset="0"/>
                </a:rPr>
                <a:t>B‡gBj</a:t>
              </a:r>
              <a:r>
                <a:rPr lang="en-US" sz="2800" dirty="0" smtClean="0">
                  <a:solidFill>
                    <a:srgbClr val="9933FF"/>
                  </a:solidFill>
                  <a:latin typeface="RinkiySushreeMJ" pitchFamily="2" charset="0"/>
                  <a:cs typeface="ChandrabatiMatraMJ" pitchFamily="2" charset="0"/>
                </a:rPr>
                <a:t> : </a:t>
              </a:r>
              <a:r>
                <a:rPr lang="en-US" sz="2800" dirty="0" smtClean="0">
                  <a:solidFill>
                    <a:srgbClr val="9933FF"/>
                  </a:solidFill>
                  <a:latin typeface="Calibri" pitchFamily="34" charset="0"/>
                  <a:cs typeface="ChandrabatiMatraMJ" pitchFamily="2" charset="0"/>
                </a:rPr>
                <a:t>saifa9787@gmail.com</a:t>
              </a:r>
              <a:endParaRPr lang="en-US" sz="2800" dirty="0">
                <a:solidFill>
                  <a:srgbClr val="9933FF"/>
                </a:solidFill>
                <a:latin typeface="ChandrabatiMatraMJ" pitchFamily="2" charset="0"/>
                <a:cs typeface="ChandrabatiMatra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2776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940" y="715169"/>
            <a:ext cx="5606095" cy="3313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6421" y="840902"/>
            <a:ext cx="5719948" cy="2994994"/>
          </a:xfrm>
          <a:prstGeom prst="rect">
            <a:avLst/>
          </a:prstGeom>
        </p:spPr>
      </p:pic>
      <p:pic>
        <p:nvPicPr>
          <p:cNvPr id="18" name="Picture 17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98" y="4036012"/>
            <a:ext cx="5680482" cy="282198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 descr="inde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669" y="3890326"/>
            <a:ext cx="5743699" cy="296767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949"/>
            <a:ext cx="8229600" cy="654032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wb‡Pi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wP‡Îi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MwZ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¸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wj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j</a:t>
            </a:r>
            <a:r>
              <a:rPr lang="en-US" sz="48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ÿ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Ki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54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16862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 পরিচিতি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761616"/>
            <a:ext cx="12017829" cy="4936067"/>
          </a:xfrm>
          <a:prstGeom prst="ellipse">
            <a:avLst/>
          </a:prstGeom>
          <a:solidFill>
            <a:srgbClr val="F4B183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3174" y="2285047"/>
            <a:ext cx="9096500" cy="31249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0000" endA="300" endPos="90000" dist="50800" dir="5400000" sy="-100000" algn="bl" rotWithShape="0"/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en-AU" sz="9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kumimoji="0" lang="en-AU" sz="9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kumimoji="0" lang="bn-IN" sz="7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শ্রেণিঃ</a:t>
            </a:r>
            <a:r>
              <a:rPr kumimoji="0" lang="en-US" sz="7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bn-IN" sz="7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একাদশ</a:t>
            </a:r>
            <a: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kumimoji="0" lang="bn-IN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বিষয়ঃ</a:t>
            </a: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bn-IN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পদার্থবিজ্ঞান প্রথম পত্র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kumimoji="0" lang="bn-BD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অধ্যায়ঃ </a:t>
            </a:r>
            <a:r>
              <a:rPr lang="bn-BD" sz="67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endParaRPr lang="bn-BD" sz="67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bn-BD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নিউটন</a:t>
            </a:r>
            <a:r>
              <a:rPr kumimoji="0" lang="bn-BD" sz="67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িয়ান বলবিদ্যা </a:t>
            </a:r>
            <a:r>
              <a:rPr kumimoji="0" lang="bn-BD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Callout 3"/>
          <p:cNvSpPr/>
          <p:nvPr/>
        </p:nvSpPr>
        <p:spPr>
          <a:xfrm>
            <a:off x="356260" y="0"/>
            <a:ext cx="8562107" cy="1520041"/>
          </a:xfrm>
          <a:prstGeom prst="rightArrowCallout">
            <a:avLst>
              <a:gd name="adj1" fmla="val 20918"/>
              <a:gd name="adj2" fmla="val 17517"/>
              <a:gd name="adj3" fmla="val 25000"/>
              <a:gd name="adj4" fmla="val 76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1" y="190011"/>
            <a:ext cx="6495802" cy="1128155"/>
          </a:xfrm>
        </p:spPr>
        <p:txBody>
          <a:bodyPr>
            <a:noAutofit/>
          </a:bodyPr>
          <a:lstStyle/>
          <a:p>
            <a:r>
              <a:rPr lang="bn-IN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1" y="1626918"/>
            <a:ext cx="11585566" cy="5052952"/>
          </a:xfrm>
          <a:gradFill flip="none" rotWithShape="1">
            <a:gsLst>
              <a:gs pos="10000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C808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 সংজ্ঞা বলতে  পারবে </a:t>
            </a:r>
            <a:r>
              <a:rPr lang="bn-IN" sz="4000" dirty="0" smtClean="0">
                <a:solidFill>
                  <a:srgbClr val="C808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rgbClr val="C8081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000" dirty="0" smtClean="0">
                <a:solidFill>
                  <a:srgbClr val="C808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 গতির </a:t>
            </a:r>
            <a:r>
              <a:rPr lang="bn-BD" sz="4000" dirty="0" smtClean="0">
                <a:solidFill>
                  <a:srgbClr val="C808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solidFill>
                  <a:srgbClr val="C808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সূত্র বলতে পারবে</a:t>
            </a:r>
            <a:endParaRPr lang="bn-BD" sz="4000" dirty="0" smtClean="0">
              <a:solidFill>
                <a:srgbClr val="C8081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000" dirty="0" smtClean="0">
                <a:solidFill>
                  <a:srgbClr val="C808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 গতির </a:t>
            </a:r>
            <a:r>
              <a:rPr lang="bn-BD" sz="4000" dirty="0" smtClean="0">
                <a:solidFill>
                  <a:srgbClr val="C808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solidFill>
                  <a:srgbClr val="C808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সূত্র বলতে পারবে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solidFill>
                  <a:srgbClr val="C808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সূত্র</a:t>
            </a:r>
            <a:r>
              <a:rPr lang="bn-BD" sz="4000" dirty="0" smtClean="0">
                <a:solidFill>
                  <a:srgbClr val="C808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 smtClean="0">
                <a:solidFill>
                  <a:srgbClr val="C808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 smtClean="0">
                <a:solidFill>
                  <a:srgbClr val="C808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 smtClean="0">
                <a:solidFill>
                  <a:srgbClr val="C808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C808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</a:p>
          <a:p>
            <a:pPr>
              <a:lnSpc>
                <a:spcPct val="100000"/>
              </a:lnSpc>
            </a:pPr>
            <a:r>
              <a:rPr lang="bn-IN" sz="4000" dirty="0" smtClean="0">
                <a:solidFill>
                  <a:srgbClr val="C808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C808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ভরবেগের সংরক্ষণ সূত্র ব্যাখ্যা করতে পারবে </a:t>
            </a:r>
            <a:endParaRPr lang="en-US" sz="4000" dirty="0">
              <a:solidFill>
                <a:srgbClr val="C8081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845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954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বলের সংজ্ঞাঃ </a:t>
            </a:r>
            <a:endParaRPr lang="en-US" sz="66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500" y="1140033"/>
            <a:ext cx="8668987" cy="5289796"/>
          </a:xfrm>
          <a:prstGeom prst="ellipse">
            <a:avLst/>
          </a:prstGeom>
          <a:solidFill>
            <a:srgbClr val="FFFF00">
              <a:alpha val="7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তাহলে-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যা স্থির বস্তর উপর ক্রিয়া করে তাকে গতিশীল করে বা করতে চায়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IN" sz="3200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অথবা গতিশীল বস্তুর উপর ক্রিয়া করে তার গতির পরিবর্তন করে বা করতে চায়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তাই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……….</a:t>
            </a:r>
          </a:p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বল </a:t>
            </a: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endParaRPr lang="bn-IN" sz="3200" dirty="0" smtClean="0">
              <a:solidFill>
                <a:srgbClr val="FF0000"/>
              </a:solidFill>
            </a:endParaRPr>
          </a:p>
        </p:txBody>
      </p:sp>
      <p:pic>
        <p:nvPicPr>
          <p:cNvPr id="22" name="Picture 2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774" y="1117600"/>
            <a:ext cx="3970827" cy="373017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8861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81" y="1520042"/>
            <a:ext cx="11990118" cy="287382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7521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bn-BD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 গতির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bn-BD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80" y="4667003"/>
            <a:ext cx="14844156" cy="176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47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02681" cy="68876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F=</a:t>
            </a:r>
            <a:r>
              <a:rPr lang="bn-BD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সমীকরন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প্রতিপাদন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6912" t="14047" r="24992" b="12541"/>
          <a:stretch>
            <a:fillRect/>
          </a:stretch>
        </p:blipFill>
        <p:spPr>
          <a:xfrm>
            <a:off x="-11875" y="748141"/>
            <a:ext cx="6686050" cy="3384468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17" y="4160898"/>
            <a:ext cx="5961413" cy="26971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66859" y="3626694"/>
            <a:ext cx="522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 = 1 N, a = 1 ms-1, m = 1 Kg </a:t>
            </a: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</a:rPr>
              <a:t>হলে,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k = 1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28312" y="201881"/>
            <a:ext cx="5177641" cy="3312202"/>
            <a:chOff x="6828312" y="201881"/>
            <a:chExt cx="5177641" cy="3312202"/>
          </a:xfrm>
        </p:grpSpPr>
        <p:grpSp>
          <p:nvGrpSpPr>
            <p:cNvPr id="10" name="Group 9"/>
            <p:cNvGrpSpPr/>
            <p:nvPr/>
          </p:nvGrpSpPr>
          <p:grpSpPr>
            <a:xfrm>
              <a:off x="6828312" y="201881"/>
              <a:ext cx="5177641" cy="3312202"/>
              <a:chOff x="5783562" y="0"/>
              <a:chExt cx="4927963" cy="3039070"/>
            </a:xfrm>
          </p:grpSpPr>
          <p:pic>
            <p:nvPicPr>
              <p:cNvPr id="6" name="Picture 5" descr="index.jpg"/>
              <p:cNvPicPr>
                <a:picLocks noChangeAspect="1"/>
              </p:cNvPicPr>
              <p:nvPr/>
            </p:nvPicPr>
            <p:blipFill>
              <a:blip r:embed="rId5"/>
              <a:srcRect r="50923" b="16280"/>
              <a:stretch>
                <a:fillRect/>
              </a:stretch>
            </p:blipFill>
            <p:spPr>
              <a:xfrm>
                <a:off x="5783562" y="0"/>
                <a:ext cx="3586069" cy="3039070"/>
              </a:xfrm>
              <a:prstGeom prst="rect">
                <a:avLst/>
              </a:prstGeom>
              <a:ln w="228600" cap="sq" cmpd="thickThin">
                <a:noFill/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cxnSp>
            <p:nvCxnSpPr>
              <p:cNvPr id="8" name="Straight Arrow Connector 7"/>
              <p:cNvCxnSpPr/>
              <p:nvPr/>
            </p:nvCxnSpPr>
            <p:spPr>
              <a:xfrm>
                <a:off x="9132103" y="1923803"/>
                <a:ext cx="1151906" cy="2375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0295889" y="1425725"/>
                <a:ext cx="415636" cy="847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v</a:t>
                </a:r>
                <a:endParaRPr lang="en-US" sz="4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8650514" y="1814286"/>
              <a:ext cx="1480458" cy="92891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/>
                <a:t>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7022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86" y="217714"/>
            <a:ext cx="11814628" cy="640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 গতির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সূত্র 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81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236</Words>
  <Application>Microsoft Office PowerPoint</Application>
  <PresentationFormat>Custom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শিক্ষক পরিচিতি</vt:lpstr>
      <vt:lpstr>wb‡Pi wP‡Îi MwZ ¸wj jÿ¨ Ki</vt:lpstr>
      <vt:lpstr>Slide 4</vt:lpstr>
      <vt:lpstr>এই পাঠ শেষে শিক্ষার্থীরা- </vt:lpstr>
      <vt:lpstr>বলের সংজ্ঞাঃ </vt:lpstr>
      <vt:lpstr>নিউটনের গতির দ্বিতীয় সূত্রঃ </vt:lpstr>
      <vt:lpstr>F= ma সমীকরন প্রতিপাদন</vt:lpstr>
      <vt:lpstr>নিউটনের গতির৩য় সূত্র </vt:lpstr>
      <vt:lpstr>নিউটনের গতির ৩য় সূত্রঃ </vt:lpstr>
      <vt:lpstr>ভরবেগের সংরক্ষণ সূত্রঃ 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Sonjoy</dc:creator>
  <cp:lastModifiedBy>One Tech</cp:lastModifiedBy>
  <cp:revision>137</cp:revision>
  <dcterms:created xsi:type="dcterms:W3CDTF">2016-05-25T17:37:33Z</dcterms:created>
  <dcterms:modified xsi:type="dcterms:W3CDTF">2020-04-12T19:40:37Z</dcterms:modified>
</cp:coreProperties>
</file>