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86" r:id="rId9"/>
    <p:sldId id="288" r:id="rId10"/>
    <p:sldId id="29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93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20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QZNz8jrsB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8382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81200"/>
            <a:ext cx="746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2646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bn-BD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53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আশা করি তোমরা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 </a:t>
            </a:r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আছো </a:t>
            </a: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5618" y="2075579"/>
            <a:ext cx="6019800" cy="344067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9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bn-BD" sz="9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0527" y="4572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সরব পাঠ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71674"/>
            <a:ext cx="83820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331857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মিনতি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1828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বিনীত প্রার্থনা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039742"/>
            <a:ext cx="3848100" cy="24273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191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কোকনদ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191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পদ্ম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3733800"/>
            <a:ext cx="385502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447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1447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পানি;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09600"/>
            <a:ext cx="3619500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4671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মক্ষিকা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3464288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692763"/>
            <a:ext cx="3543300" cy="154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410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5105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আশীর্বাদ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4538662"/>
            <a:ext cx="35433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051286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5936" y="5051286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9516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শ্যামা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জন্মদে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7227" y="787384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শ্যামল জন্মভূমি অর্থ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" y="341860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তামরস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3982" y="3113157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পদ্ম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03" y="469809"/>
            <a:ext cx="3290888" cy="1958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2" y="2628900"/>
            <a:ext cx="3290888" cy="179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2" y="4533691"/>
            <a:ext cx="329088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227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79612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দত্তের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04800" y="2531715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মক্ষিকা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018" y="3239601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দত্তের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018471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তামরস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3185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পাঠ-বিশ্লেষণ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8818" y="4268819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রেখো, মা, দাসেরে মনে,       এ মিনতি করি পদে।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সাধিতে মনের সাধ</a:t>
            </a:r>
          </a:p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ঘটে যদি পরমাদ,</a:t>
            </a:r>
          </a:p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1039743"/>
            <a:ext cx="2784764" cy="3151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r="5519"/>
          <a:stretch/>
        </p:blipFill>
        <p:spPr>
          <a:xfrm>
            <a:off x="3581400" y="533400"/>
            <a:ext cx="51608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5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267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   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886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endParaRPr lang="bn-BD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2672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মধুহীন করো না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তব মনঃকোকনদে।</a:t>
            </a: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প্রবাসে, দৈবের বশে,</a:t>
            </a: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জীব-তারা যদি খসে       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381000"/>
            <a:ext cx="4419600" cy="3876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657600" cy="387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4436596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দেহ-আকাশ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      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খেদ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তাহে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জন্মিলে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মরিতে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0664"/>
            <a:ext cx="3667125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1000"/>
            <a:ext cx="4419600" cy="36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1148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চিরস্থির করে নীর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হায় রে, জীবন-নদে?</a:t>
            </a: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কিন্তু যদি রাখ মনে,</a:t>
            </a: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নাহি, মা, ডরি শমনে;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531918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18" y="381000"/>
            <a:ext cx="28194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1001"/>
            <a:ext cx="2895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3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7620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4958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মক্ষিকাও গলে না গো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পড়িলে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অমৃত-হ্রদে।</a:t>
            </a: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সেই ধন্য নরকুলে,</a:t>
            </a: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লোকে যারে নাহি ভুলে,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04800"/>
            <a:ext cx="4197927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1"/>
            <a:ext cx="2133600" cy="2237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981201"/>
            <a:ext cx="1676400" cy="2173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8" y="304800"/>
            <a:ext cx="4184072" cy="38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5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4807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53629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মহিউদ্দিন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আমদহ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দৌলতপুর,কুষ্টিয়া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০১৭১৯৭৬৫৯৩৯</a:t>
            </a:r>
          </a:p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ইমেল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mohiuddin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am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riam Fixed" pitchFamily="49" charset="-79"/>
                <a:cs typeface="Miriam Fixed" pitchFamily="49" charset="-79"/>
              </a:rPr>
              <a:t>69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iriam Fixed" pitchFamily="49" charset="-79"/>
              </a:rPr>
              <a:t>@jmail.com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748145"/>
            <a:ext cx="1714500" cy="2545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981700" y="332646"/>
            <a:ext cx="270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0759" y="32004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50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7643" r="8696"/>
          <a:stretch/>
        </p:blipFill>
        <p:spPr>
          <a:xfrm>
            <a:off x="7301341" y="955963"/>
            <a:ext cx="1440873" cy="2511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5" y="393527"/>
            <a:ext cx="652041" cy="59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3434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সদা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সর্বজন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যাচিব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4" y="381000"/>
            <a:ext cx="3998336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81001"/>
            <a:ext cx="40005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38862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হেন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অমরতা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কহ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শ্যামা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জন্মদে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81000"/>
            <a:ext cx="28575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1000"/>
            <a:ext cx="2590800" cy="3505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"/>
            <a:ext cx="266700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" y="38100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অমর করিসা বর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দেহ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দাসে, সুবরদে !</a:t>
            </a: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ফুটি যেন স্মৃতি জলে,</a:t>
            </a: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মানসে, মা, যথা ফলে</a:t>
            </a: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মধুময় তামরস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বসন্ত, কী শরদে !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7200"/>
            <a:ext cx="2514599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7200"/>
            <a:ext cx="2819400" cy="3276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6"/>
          <a:stretch/>
        </p:blipFill>
        <p:spPr>
          <a:xfrm>
            <a:off x="3124200" y="457201"/>
            <a:ext cx="2662237" cy="32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998202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দেশকে মা হিসেবে কল্পনা করেছেন আর নিজেকে ভেবেছেন তাঁর </a:t>
            </a:r>
          </a:p>
          <a:p>
            <a:r>
              <a:rPr lang="bn-BD" sz="2800" dirty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সন্তান।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প্রবাসী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ভেবেছেন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দেশমাতৃকা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দেবেন।অবশ্য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বিনয়ের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এও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নেই,যে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স্মরণীয়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n w="11430">
                <a:solidFill>
                  <a:srgbClr val="632B8D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4636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কবিতার সারমর্ম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24931"/>
            <a:ext cx="1943100" cy="3023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38" y="949759"/>
            <a:ext cx="2168235" cy="2998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07"/>
          <a:stretch/>
        </p:blipFill>
        <p:spPr>
          <a:xfrm>
            <a:off x="6934200" y="441255"/>
            <a:ext cx="1849582" cy="3507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91" y="475892"/>
            <a:ext cx="2064328" cy="34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1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352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1910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 </a:t>
            </a:r>
            <a:r>
              <a:rPr lang="bn-BD" sz="3200" dirty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প্রতি’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dirty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গীতিকবিতা। কবিতাটিতে স্বদ্বশের প্রতি কবির শ্রদ্ধা ও একাগ্রতা প্রকাশ পেয়েছে।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বিনয়ী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দেশমাতৃকার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প্রণতি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জানাচ্ছেন,তিনি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যেন</a:t>
            </a:r>
            <a:r>
              <a:rPr lang="bn-BD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 স্মৃতিতে </a:t>
            </a:r>
            <a:r>
              <a:rPr lang="bn-BD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পদ্ম ফুলের মত ফুটে থাকতে চান।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533400"/>
            <a:ext cx="3505200" cy="3524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3815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5445" y="45347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0574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মক্ষিকাও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পড়িলে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অমৃত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হ্রদে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চরণটি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হয়েছে।দলে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426720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বঙ্গভূমি’ কবিতা অবলম্বনে স্বদেশের প্রতি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দেশপ্রেম ও কর্তব্য সম্পর্কে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দলে আলোচনা করে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 বাক্য লেখ।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53021"/>
            <a:ext cx="1752600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5" y="3886200"/>
            <a:ext cx="1972491" cy="220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08231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" y="1039228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নিচের  উদ্দীপকটি পড়ো এবং ১ ও ২ নং প্রশের উত্তর দাও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1524000"/>
            <a:ext cx="560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বহু দেশে দেখিয়াছি বহু নদ-দলে,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কিন্তু র স্নেহের তৃষ্ণা মিটে কার জলে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601218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উদ্দীপকের ভাবের সাথে তোমার পঠিত কোন কবিতার মিল পাওয়া যায়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345" y="3124438"/>
            <a:ext cx="689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ক) বঙ্গাভূমির প্রতি  খ) দুই বিঘা জমি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গ) নদীর স্বপ্ন  ঘ) আবার আসিব ফিরে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" y="3981994"/>
            <a:ext cx="661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২, উল্লিখিত দিকটি নিচের কোন চরণে ফুটে উঠেছে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526402"/>
            <a:ext cx="594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ক) আমি তোর লাগি ফিরেছি বিবাগি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খ) পায়ে পড়ি মাঝি সাথে নিয়ে চলো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 মধুহীন করো না গো তব মনঃকোকনদে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 আবার আসিব ফিরে ধানসিড়িটির তীরে       </a:t>
            </a:r>
            <a:r>
              <a:rPr lang="bn-IN" sz="2800" dirty="0"/>
              <a:t>              </a:t>
            </a:r>
            <a:endParaRPr lang="en-US" sz="2800" dirty="0"/>
          </a:p>
        </p:txBody>
      </p:sp>
      <p:sp>
        <p:nvSpPr>
          <p:cNvPr id="10" name="Rectangular Callout 9"/>
          <p:cNvSpPr/>
          <p:nvPr/>
        </p:nvSpPr>
        <p:spPr>
          <a:xfrm>
            <a:off x="4547755" y="356755"/>
            <a:ext cx="4215245" cy="533399"/>
          </a:xfrm>
          <a:prstGeom prst="wedgeRectCallout">
            <a:avLst>
              <a:gd name="adj1" fmla="val -19672"/>
              <a:gd name="adj2" fmla="val 9107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717964" y="3144291"/>
            <a:ext cx="457200" cy="457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717964" y="5334000"/>
            <a:ext cx="457200" cy="457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40061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</a:t>
            </a:r>
            <a:r>
              <a:rPr lang="bn-BD" sz="4000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মধুসূদন দত্তের জন্ম কত খ্রিষ্টাব্দে?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09399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১৮২০ 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9655" y="21085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খ) ১৮২২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1655" y="28735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 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১৮২৪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9655" y="2971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ঘ)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১৮২৬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255" y="3913257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0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‘মক্ষিকা</a:t>
            </a:r>
            <a:r>
              <a:rPr lang="bn-BD" sz="4000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শব্দের আভিধানিক অর্থ কী?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462114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মাছি 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4975086"/>
            <a:ext cx="237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74227" y="4636532"/>
            <a:ext cx="237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খ)  মশা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2328" y="536105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 মাকড়সা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329029"/>
            <a:ext cx="2833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ঘ)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টিকটিকি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419600" y="342900"/>
            <a:ext cx="4495800" cy="685800"/>
          </a:xfrm>
          <a:prstGeom prst="wedgeRectCallout">
            <a:avLst>
              <a:gd name="adj1" fmla="val -21449"/>
              <a:gd name="adj2" fmla="val 9924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8" grpId="0"/>
      <p:bldP spid="9" grpId="0"/>
      <p:bldP spid="9" grpId="1"/>
      <p:bldP spid="11" grpId="0"/>
      <p:bldP spid="12" grpId="0"/>
      <p:bldP spid="13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981039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জন্মভূমি’-বিষয়ে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লাইনের একটি অনুচ্ছেদ লিখে আনবে।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849"/>
            <a:ext cx="8458200" cy="4612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200471">
            <a:off x="4463322" y="533401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b="1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6000" b="1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57200"/>
            <a:ext cx="7772400" cy="51054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এখানেই</a:t>
            </a:r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495800"/>
            <a:ext cx="731520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4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9381"/>
            <a:ext cx="2895600" cy="3027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7" y="249381"/>
            <a:ext cx="3048000" cy="3027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4" b="4635"/>
          <a:stretch/>
        </p:blipFill>
        <p:spPr>
          <a:xfrm>
            <a:off x="228601" y="3823855"/>
            <a:ext cx="2895600" cy="2605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73" y="3748520"/>
            <a:ext cx="3054927" cy="27432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249384" y="3276601"/>
            <a:ext cx="2895599" cy="612648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791200" y="3135872"/>
            <a:ext cx="3048000" cy="612648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8" y="251981"/>
            <a:ext cx="2529840" cy="3024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8" y="3276600"/>
            <a:ext cx="2529840" cy="28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9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https://www.youtube.com/watch?v=uQZNz8jrsBo</a:t>
            </a:r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2133600" y="685800"/>
            <a:ext cx="4724400" cy="18288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লিং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দখি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1"/>
            <a:ext cx="8686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49118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হ্যাঁ , আজকে আমাদের পাঠের বিষয়বস্তু হল-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313710"/>
            <a:ext cx="7924800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</a:t>
            </a: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n-BD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দত্ত।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9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666174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algn="ctr"/>
            <a:r>
              <a:rPr lang="bn-BD" sz="40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40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  <a:p>
            <a:pPr lvl="1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4655" y="4572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24693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44000" cy="6934200"/>
          </a:xfrm>
          <a:prstGeom prst="rect">
            <a:avLst/>
          </a:prstGeom>
        </p:spPr>
      </p:pic>
      <p:pic>
        <p:nvPicPr>
          <p:cNvPr id="3" name="Picture 2" descr="0 (2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8727" y="335973"/>
            <a:ext cx="32004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17718" y="3453246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78343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000" dirty="0" smtClean="0">
                <a:ln>
                  <a:solidFill>
                    <a:srgbClr val="1C0A0A"/>
                  </a:solidFill>
                </a:ln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ln>
                  <a:solidFill>
                    <a:srgbClr val="1C0A0A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n>
                  <a:solidFill>
                    <a:srgbClr val="1C0A0A"/>
                  </a:solidFill>
                </a:ln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/>
          </a:p>
        </p:txBody>
      </p:sp>
      <p:sp>
        <p:nvSpPr>
          <p:cNvPr id="17" name="Horizontal Scroll 16"/>
          <p:cNvSpPr/>
          <p:nvPr/>
        </p:nvSpPr>
        <p:spPr>
          <a:xfrm>
            <a:off x="419100" y="4631436"/>
            <a:ext cx="2590800" cy="1642872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3429000" y="4151113"/>
            <a:ext cx="5257800" cy="2123195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১৮২৪ খ্রিষ্টাব্দের ২৫ জানুয়ারি,যশোরের সাগরদাঁড়ি গ্রামে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419099" y="4631436"/>
            <a:ext cx="2559627" cy="1642872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মহাকাব্য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1" name="Horizontal Scroll 20"/>
          <p:cNvSpPr/>
          <p:nvPr/>
        </p:nvSpPr>
        <p:spPr>
          <a:xfrm>
            <a:off x="3429000" y="4151113"/>
            <a:ext cx="5257800" cy="2123195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মেঘনাদবধ কাব্য</a:t>
            </a:r>
            <a:endParaRPr lang="en-US" sz="7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419100" y="4631436"/>
            <a:ext cx="2590800" cy="1642872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 রচনা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Horizontal Scroll 22"/>
          <p:cNvSpPr/>
          <p:nvPr/>
        </p:nvSpPr>
        <p:spPr>
          <a:xfrm>
            <a:off x="3429000" y="4151113"/>
            <a:ext cx="5257800" cy="2123195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rgbClr val="1C0A0A"/>
                  </a:solidFill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মহাকাব্য,</a:t>
            </a:r>
            <a:r>
              <a:rPr lang="bn-IN" sz="3600" dirty="0">
                <a:ln>
                  <a:solidFill>
                    <a:srgbClr val="1C0A0A"/>
                  </a:solidFill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rgbClr val="1C0A0A"/>
                  </a:solidFill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গীতিকাব্য,</a:t>
            </a:r>
            <a:r>
              <a:rPr lang="bn-IN" sz="3600" dirty="0">
                <a:ln>
                  <a:solidFill>
                    <a:srgbClr val="1C0A0A"/>
                  </a:solidFill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rgbClr val="1C0A0A"/>
                  </a:solidFill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সনেট,</a:t>
            </a:r>
            <a:r>
              <a:rPr lang="bn-IN" sz="3600" dirty="0">
                <a:ln>
                  <a:solidFill>
                    <a:srgbClr val="1C0A0A"/>
                  </a:solidFill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rgbClr val="1C0A0A"/>
                  </a:solidFill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পত্রকাব্য,</a:t>
            </a:r>
            <a:r>
              <a:rPr lang="bn-IN" sz="3600" dirty="0">
                <a:ln>
                  <a:solidFill>
                    <a:srgbClr val="1C0A0A"/>
                  </a:solidFill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rgbClr val="1C0A0A"/>
                  </a:solidFill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নাটক,</a:t>
            </a:r>
            <a:r>
              <a:rPr lang="bn-IN" sz="3600" dirty="0">
                <a:ln>
                  <a:solidFill>
                    <a:srgbClr val="1C0A0A"/>
                  </a:solidFill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rgbClr val="1C0A0A"/>
                  </a:solidFill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প্রহসন ইত্যাদি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419100" y="4631436"/>
            <a:ext cx="2559626" cy="1642872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Horizontal Scroll 24"/>
          <p:cNvSpPr/>
          <p:nvPr/>
        </p:nvSpPr>
        <p:spPr>
          <a:xfrm>
            <a:off x="3429000" y="4151113"/>
            <a:ext cx="5257800" cy="2123195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রাজনারায়ণ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জাহুবী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Horizontal Scroll 25"/>
          <p:cNvSpPr/>
          <p:nvPr/>
        </p:nvSpPr>
        <p:spPr>
          <a:xfrm>
            <a:off x="419100" y="4631436"/>
            <a:ext cx="2559627" cy="1642872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Horizontal Scroll 26"/>
          <p:cNvSpPr/>
          <p:nvPr/>
        </p:nvSpPr>
        <p:spPr>
          <a:xfrm>
            <a:off x="3429000" y="4151113"/>
            <a:ext cx="5257800" cy="2123195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পরবতীতে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   </a:t>
            </a:r>
          </a:p>
        </p:txBody>
      </p:sp>
      <p:sp>
        <p:nvSpPr>
          <p:cNvPr id="28" name="Horizontal Scroll 27"/>
          <p:cNvSpPr/>
          <p:nvPr/>
        </p:nvSpPr>
        <p:spPr>
          <a:xfrm>
            <a:off x="387926" y="4631436"/>
            <a:ext cx="2590800" cy="1642872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Horizontal Scroll 28"/>
          <p:cNvSpPr/>
          <p:nvPr/>
        </p:nvSpPr>
        <p:spPr>
          <a:xfrm>
            <a:off x="3429000" y="4151113"/>
            <a:ext cx="5257800" cy="2123195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একেই কি বলে সভ্যতা, বুড় সালিকের ঘাড়েরোঁ; নাটক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ঃ: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শর্মিষ্ঠা, পদ্মাবতী,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কৃষ্ণকুমারী,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পত্রকাব্য,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বীরাঙ্গনা ইত্যাদি।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Horizontal Scroll 29"/>
          <p:cNvSpPr/>
          <p:nvPr/>
        </p:nvSpPr>
        <p:spPr>
          <a:xfrm>
            <a:off x="387926" y="4631436"/>
            <a:ext cx="2621974" cy="1642872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Horizontal Scroll 30"/>
          <p:cNvSpPr/>
          <p:nvPr/>
        </p:nvSpPr>
        <p:spPr>
          <a:xfrm>
            <a:off x="3429000" y="4151113"/>
            <a:ext cx="5257800" cy="2123195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১৮৭৩ খ্রিষ্টাব্দের</a:t>
            </a:r>
          </a:p>
          <a:p>
            <a:pPr algn="ctr"/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২৯শে জুন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7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524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007177"/>
            <a:ext cx="5105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বঙ্গভুমির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রেখো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দাসেরে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মিনতি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সাধিতে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পরমাদ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  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মধুহীন করো না গো তব মনঃকোকনদে।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প্রবাসে, দৈবের বশে,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জীব-তারা যদি খসে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দেহ-আকাশ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খেদ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তাহে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জন্মিলে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মরিতে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   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চিরস্থির করে নীর, হায় রে, জীবন-নদে?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কিন্তু যদি রাখ মনে,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নাহি, মা, ডরি শমনে;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07177"/>
            <a:ext cx="3276600" cy="53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4528" y="77526"/>
            <a:ext cx="5105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মক্ষিকাও গলে না গো পড়িলে অমৃত-হ্রদে।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সেই ধন্য নরকুলে,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লোকে যারে নাহি ভুলে, 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সদা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সর্বজন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যাচিব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হেন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অমরতা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শ্যামা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জন্মদে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অমর করিসা বর দেহ দাসে, সুবরদে !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ফুটি যেন স্মৃতি জলে,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মানসে, মা, যথা ফলে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মধুময় তামরস কী বসন্ত, কী শরদে !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3048000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870</Words>
  <Application>Microsoft Office PowerPoint</Application>
  <PresentationFormat>On-screen Show (4:3)</PresentationFormat>
  <Paragraphs>165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63</cp:revision>
  <dcterms:created xsi:type="dcterms:W3CDTF">2006-08-16T00:00:00Z</dcterms:created>
  <dcterms:modified xsi:type="dcterms:W3CDTF">2020-04-13T05:44:57Z</dcterms:modified>
</cp:coreProperties>
</file>