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6" r:id="rId3"/>
    <p:sldId id="309" r:id="rId4"/>
    <p:sldId id="311" r:id="rId5"/>
    <p:sldId id="318" r:id="rId6"/>
    <p:sldId id="323" r:id="rId7"/>
    <p:sldId id="319" r:id="rId8"/>
    <p:sldId id="256" r:id="rId9"/>
    <p:sldId id="312" r:id="rId10"/>
    <p:sldId id="313" r:id="rId11"/>
    <p:sldId id="314" r:id="rId12"/>
    <p:sldId id="316" r:id="rId13"/>
    <p:sldId id="315" r:id="rId14"/>
    <p:sldId id="257" r:id="rId15"/>
    <p:sldId id="277" r:id="rId16"/>
    <p:sldId id="278" r:id="rId17"/>
    <p:sldId id="258" r:id="rId18"/>
    <p:sldId id="259" r:id="rId19"/>
    <p:sldId id="320" r:id="rId20"/>
    <p:sldId id="260" r:id="rId21"/>
    <p:sldId id="261" r:id="rId22"/>
    <p:sldId id="262" r:id="rId23"/>
    <p:sldId id="263" r:id="rId24"/>
    <p:sldId id="322" r:id="rId25"/>
    <p:sldId id="321" r:id="rId26"/>
    <p:sldId id="264" r:id="rId27"/>
    <p:sldId id="265" r:id="rId28"/>
    <p:sldId id="279" r:id="rId29"/>
    <p:sldId id="280" r:id="rId30"/>
    <p:sldId id="281" r:id="rId31"/>
    <p:sldId id="32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A6966A-639F-4BB8-AD7A-ABC45A61014D}"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30247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6966A-639F-4BB8-AD7A-ABC45A61014D}"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4240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6966A-639F-4BB8-AD7A-ABC45A61014D}"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73524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6966A-639F-4BB8-AD7A-ABC45A61014D}"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7500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6966A-639F-4BB8-AD7A-ABC45A61014D}"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207719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A6966A-639F-4BB8-AD7A-ABC45A61014D}"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68849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A6966A-639F-4BB8-AD7A-ABC45A61014D}"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427233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A6966A-639F-4BB8-AD7A-ABC45A61014D}"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97930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6966A-639F-4BB8-AD7A-ABC45A61014D}"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6482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6966A-639F-4BB8-AD7A-ABC45A61014D}"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86692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6966A-639F-4BB8-AD7A-ABC45A61014D}"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45423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6966A-639F-4BB8-AD7A-ABC45A61014D}" type="datetimeFigureOut">
              <a:rPr lang="en-US" smtClean="0"/>
              <a:t>4/13/2020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406E3-DF3C-4B9B-B494-03A46A01C491}" type="slidenum">
              <a:rPr lang="en-US" smtClean="0"/>
              <a:t>‹#›</a:t>
            </a:fld>
            <a:endParaRPr lang="en-US"/>
          </a:p>
        </p:txBody>
      </p:sp>
    </p:spTree>
    <p:extLst>
      <p:ext uri="{BB962C8B-B14F-4D97-AF65-F5344CB8AC3E}">
        <p14:creationId xmlns:p14="http://schemas.microsoft.com/office/powerpoint/2010/main" val="55122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790" y="759854"/>
            <a:ext cx="8628844" cy="589852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প্রশ্ন-১। </a:t>
            </a:r>
            <a:r>
              <a:rPr lang="as-IN" sz="2800" dirty="0" smtClean="0">
                <a:solidFill>
                  <a:srgbClr val="FFFF00"/>
                </a:solidFill>
                <a:latin typeface="NikoshBAN" panose="02000000000000000000" pitchFamily="2" charset="0"/>
                <a:cs typeface="NikoshBAN" panose="02000000000000000000" pitchFamily="2" charset="0"/>
              </a:rPr>
              <a:t>ভাইরাস </a:t>
            </a:r>
            <a:r>
              <a:rPr lang="as-IN" sz="2800" dirty="0">
                <a:solidFill>
                  <a:srgbClr val="FFFF00"/>
                </a:solidFill>
                <a:latin typeface="NikoshBAN" panose="02000000000000000000" pitchFamily="2" charset="0"/>
                <a:cs typeface="NikoshBAN" panose="02000000000000000000" pitchFamily="2" charset="0"/>
              </a:rPr>
              <a:t>(</a:t>
            </a:r>
            <a:r>
              <a:rPr lang="en-US" sz="2800" dirty="0" smtClean="0">
                <a:solidFill>
                  <a:srgbClr val="FFFF00"/>
                </a:solidFill>
                <a:latin typeface="NikoshBAN" panose="02000000000000000000" pitchFamily="2" charset="0"/>
                <a:cs typeface="NikoshBAN" panose="02000000000000000000" pitchFamily="2" charset="0"/>
              </a:rPr>
              <a:t>Virus)</a:t>
            </a:r>
            <a:r>
              <a:rPr lang="bn-IN" sz="2800" dirty="0" smtClean="0">
                <a:solidFill>
                  <a:srgbClr val="FFFF00"/>
                </a:solidFill>
                <a:latin typeface="NikoshBAN" panose="02000000000000000000" pitchFamily="2" charset="0"/>
                <a:cs typeface="NikoshBAN" panose="02000000000000000000" pitchFamily="2" charset="0"/>
              </a:rPr>
              <a:t>কী?-</a:t>
            </a:r>
            <a:r>
              <a:rPr lang="en-US" sz="2800" dirty="0" smtClean="0">
                <a:solidFill>
                  <a:srgbClr val="FFFF00"/>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ভাইরাস</a:t>
            </a:r>
            <a:r>
              <a:rPr lang="as-IN" sz="2800" dirty="0" smtClean="0">
                <a:solidFill>
                  <a:srgbClr val="FFFF00"/>
                </a:solidFill>
                <a:latin typeface="NikoshBAN" panose="02000000000000000000" pitchFamily="2" charset="0"/>
                <a:cs typeface="NikoshBAN" panose="02000000000000000000" pitchFamily="2" charset="0"/>
              </a:rPr>
              <a:t> </a:t>
            </a:r>
            <a:r>
              <a:rPr lang="as-IN" sz="2800" dirty="0">
                <a:solidFill>
                  <a:schemeClr val="tx1"/>
                </a:solidFill>
                <a:latin typeface="NikoshBAN" panose="02000000000000000000" pitchFamily="2" charset="0"/>
                <a:cs typeface="NikoshBAN" panose="02000000000000000000" pitchFamily="2" charset="0"/>
              </a:rPr>
              <a:t>হল একপ্রকার অতিক্ষুদ্র জৈব কণা বা অণুজীব যারা জীবিত কোষের ভিতরেই মাত্র বংশবৃদ্ধি করতে পারে। এরা অতি-আণুবীক্ষণিক এবং অকোষীয়। ভাইরাসকে জীব হিসেবে বিবেচিত হবে কিনা, এ নিয়ে বিজ্ঞানীদের মধ্যে দ্বিমত আছে। ভাইরাস মানুষ,পশু-পাখি, উদ্ভিদের বিভিন্ন রোগের জন্য দায়ী। এমনকি, কিছু ভাইরাস ব্যাক্টেরিয়ার মধ্যে বংশবৃদ্ধি করে- এদের ব্যাক্টেরিওফাজ (</a:t>
            </a:r>
            <a:r>
              <a:rPr lang="en-US" sz="2800" dirty="0">
                <a:solidFill>
                  <a:schemeClr val="tx1"/>
                </a:solidFill>
                <a:latin typeface="NikoshBAN" panose="02000000000000000000" pitchFamily="2" charset="0"/>
                <a:cs typeface="NikoshBAN" panose="02000000000000000000" pitchFamily="2" charset="0"/>
              </a:rPr>
              <a:t>Bacteriophage) </a:t>
            </a:r>
            <a:r>
              <a:rPr lang="as-IN" sz="2800" dirty="0">
                <a:solidFill>
                  <a:schemeClr val="tx1"/>
                </a:solidFill>
                <a:latin typeface="NikoshBAN" panose="02000000000000000000" pitchFamily="2" charset="0"/>
                <a:cs typeface="NikoshBAN" panose="02000000000000000000" pitchFamily="2" charset="0"/>
              </a:rPr>
              <a:t>বলা </a:t>
            </a:r>
            <a:r>
              <a:rPr lang="as-IN" sz="2800" dirty="0" smtClean="0">
                <a:solidFill>
                  <a:schemeClr val="tx1"/>
                </a:solidFill>
                <a:latin typeface="NikoshBAN" panose="02000000000000000000" pitchFamily="2" charset="0"/>
                <a:cs typeface="NikoshBAN" panose="02000000000000000000" pitchFamily="2" charset="0"/>
              </a:rPr>
              <a:t>হয়</a:t>
            </a:r>
            <a:r>
              <a:rPr lang="bn-IN" sz="2800" dirty="0" smtClean="0">
                <a:solidFill>
                  <a:schemeClr val="tx1"/>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ভাইরাস </a:t>
            </a:r>
            <a:r>
              <a:rPr lang="as-IN" sz="2800" dirty="0">
                <a:solidFill>
                  <a:schemeClr val="tx1"/>
                </a:solidFill>
                <a:latin typeface="NikoshBAN" panose="02000000000000000000" pitchFamily="2" charset="0"/>
                <a:cs typeface="NikoshBAN" panose="02000000000000000000" pitchFamily="2" charset="0"/>
              </a:rPr>
              <a:t>ল্যাটিন ভাষা হতে গৃহীত একটি শব্দ। এর অর্থ হল বিষ। আদিকালে রোগ সৃষ্টিকারী যে কোন বিষাক্ত পদার্থকে ভাইরাস বলা হত। বর্তমান কালে ভাইরাস বলতে এক প্রকার অতি ক্ষুদ্র আণুবীক্ষণিক অকোষীয় রোগ সৃষ্টিকারী বস্তুকে বোঝায়। উদ্ভিদ ও প্রাণীর বহু রোগ সৃষ্টির কারণ হল ভাইরাস। ভাইরাস কে জীবাণু না বলে 'বস্তু' বলা হয়। কারণ, জীবদেহ ডিএনএ,আরএনএ ও নিওক্লিক এসিড দিয়ে গঠিত,প্রটিন তাই ভাইরাস অকোষীয়। </a:t>
            </a:r>
          </a:p>
        </p:txBody>
      </p:sp>
      <p:sp>
        <p:nvSpPr>
          <p:cNvPr id="3" name="TextBox 2"/>
          <p:cNvSpPr txBox="1"/>
          <p:nvPr/>
        </p:nvSpPr>
        <p:spPr>
          <a:xfrm>
            <a:off x="2047741" y="115909"/>
            <a:ext cx="5383369" cy="523220"/>
          </a:xfrm>
          <a:prstGeom prst="rect">
            <a:avLst/>
          </a:prstGeom>
          <a:solidFill>
            <a:schemeClr val="accent6">
              <a:lumMod val="60000"/>
              <a:lumOff val="40000"/>
            </a:schemeClr>
          </a:solidFill>
        </p:spPr>
        <p:txBody>
          <a:bodyPr wrap="square" rtlCol="0">
            <a:spAutoFit/>
          </a:bodyPr>
          <a:lstStyle/>
          <a:p>
            <a:r>
              <a:rPr lang="bn-IN" sz="2800" dirty="0" smtClean="0"/>
              <a:t>সাধারন ভাইরাস নিয়ে কিছু কথা</a:t>
            </a:r>
            <a:endParaRPr lang="en-US" sz="2800" dirty="0"/>
          </a:p>
        </p:txBody>
      </p:sp>
      <p:pic>
        <p:nvPicPr>
          <p:cNvPr id="4" name="Picture 3"/>
          <p:cNvPicPr>
            <a:picLocks noChangeAspect="1"/>
          </p:cNvPicPr>
          <p:nvPr/>
        </p:nvPicPr>
        <p:blipFill>
          <a:blip r:embed="rId2"/>
          <a:stretch>
            <a:fillRect/>
          </a:stretch>
        </p:blipFill>
        <p:spPr>
          <a:xfrm>
            <a:off x="8925059" y="1197735"/>
            <a:ext cx="3129566" cy="4301544"/>
          </a:xfrm>
          <a:prstGeom prst="rect">
            <a:avLst/>
          </a:prstGeom>
          <a:ln w="57150">
            <a:solidFill>
              <a:srgbClr val="FF0000"/>
            </a:solidFill>
          </a:ln>
        </p:spPr>
      </p:pic>
    </p:spTree>
    <p:extLst>
      <p:ext uri="{BB962C8B-B14F-4D97-AF65-F5344CB8AC3E}">
        <p14:creationId xmlns:p14="http://schemas.microsoft.com/office/powerpoint/2010/main" val="11677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183" y="103031"/>
            <a:ext cx="6207617" cy="67549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FFFF00"/>
                </a:solidFill>
                <a:latin typeface="NikoshBAN" panose="02000000000000000000" pitchFamily="2" charset="0"/>
                <a:cs typeface="NikoshBAN" panose="02000000000000000000" pitchFamily="2" charset="0"/>
              </a:rPr>
              <a:t>প্রশ্ন-১। </a:t>
            </a:r>
            <a:r>
              <a:rPr lang="as-IN" sz="3200" dirty="0" smtClean="0">
                <a:solidFill>
                  <a:srgbClr val="FFFF00"/>
                </a:solidFill>
                <a:latin typeface="NikoshBAN" panose="02000000000000000000" pitchFamily="2" charset="0"/>
                <a:cs typeface="NikoshBAN" panose="02000000000000000000" pitchFamily="2" charset="0"/>
              </a:rPr>
              <a:t>পরিবারের </a:t>
            </a:r>
            <a:r>
              <a:rPr lang="as-IN" sz="3200" dirty="0">
                <a:solidFill>
                  <a:srgbClr val="FFFF00"/>
                </a:solidFill>
                <a:latin typeface="NikoshBAN" panose="02000000000000000000" pitchFamily="2" charset="0"/>
                <a:cs typeface="NikoshBAN" panose="02000000000000000000" pitchFamily="2" charset="0"/>
              </a:rPr>
              <a:t>কোনও সদস্যের এই লক্ষণ দেখা দিলে কী করা উচিত?</a:t>
            </a:r>
          </a:p>
          <a:p>
            <a:r>
              <a:rPr lang="as-IN" sz="3200" dirty="0" smtClean="0">
                <a:solidFill>
                  <a:schemeClr val="tx1"/>
                </a:solidFill>
                <a:latin typeface="NikoshBAN" panose="02000000000000000000" pitchFamily="2" charset="0"/>
                <a:cs typeface="NikoshBAN" panose="02000000000000000000" pitchFamily="2" charset="0"/>
              </a:rPr>
              <a:t>আপনার </a:t>
            </a:r>
            <a:r>
              <a:rPr lang="as-IN" sz="3200" dirty="0">
                <a:solidFill>
                  <a:schemeClr val="tx1"/>
                </a:solidFill>
                <a:latin typeface="NikoshBAN" panose="02000000000000000000" pitchFamily="2" charset="0"/>
                <a:cs typeface="NikoshBAN" panose="02000000000000000000" pitchFamily="2" charset="0"/>
              </a:rPr>
              <a:t>বা আপনার সন্তানের যদি জ্বর, কাশি বা শ্বাসকষ্ট থাকে তবে অবশ্যই চিকিৎসা সেবা নিতে হবে। কোভিড-১৯ সংক্রমিত হয়েছে এমন কোনও এলাকা যদি আপনি ভ্রমণ করে থাকেন, বা কোভিড-১৯ সংক্রমিত হয়েছে এমন কোনও এলাকা ভ্রমণ করেছে ও শ্বাসতন্ত্রের জটিলতার লক্ষণ রয়েছে এমন কারও সাথে যদি আপনার ঘনিষ্ঠ যোগাযোগ হয়, তবে আগে থেকেই স্বাস্থ্য সেবাদানকারীর সাথে কথা বলুন।</a:t>
            </a:r>
          </a:p>
        </p:txBody>
      </p:sp>
      <p:pic>
        <p:nvPicPr>
          <p:cNvPr id="3" name="Picture 2"/>
          <p:cNvPicPr>
            <a:picLocks noChangeAspect="1"/>
          </p:cNvPicPr>
          <p:nvPr/>
        </p:nvPicPr>
        <p:blipFill>
          <a:blip r:embed="rId2"/>
          <a:stretch>
            <a:fillRect/>
          </a:stretch>
        </p:blipFill>
        <p:spPr>
          <a:xfrm>
            <a:off x="8643268" y="731898"/>
            <a:ext cx="2993395" cy="4157832"/>
          </a:xfrm>
          <a:prstGeom prst="rect">
            <a:avLst/>
          </a:prstGeom>
          <a:ln w="57150">
            <a:solidFill>
              <a:srgbClr val="FF0000"/>
            </a:solidFill>
          </a:ln>
        </p:spPr>
      </p:pic>
    </p:spTree>
    <p:extLst>
      <p:ext uri="{BB962C8B-B14F-4D97-AF65-F5344CB8AC3E}">
        <p14:creationId xmlns:p14="http://schemas.microsoft.com/office/powerpoint/2010/main" val="5027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4699" y="965914"/>
            <a:ext cx="9517486" cy="57826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প্রশ্ন-১। যদি </a:t>
            </a:r>
            <a:r>
              <a:rPr lang="bn-IN" sz="2800" dirty="0">
                <a:solidFill>
                  <a:srgbClr val="FFFF00"/>
                </a:solidFill>
                <a:latin typeface="NikoshBAN" panose="02000000000000000000" pitchFamily="2" charset="0"/>
                <a:cs typeface="NikoshBAN" panose="02000000000000000000" pitchFamily="2" charset="0"/>
              </a:rPr>
              <a:t>আমার সন্তানের কোভিড-১৯ এর লক্ষণ দেখা দেয় সেক্ষেত্রে কি করা উচিত?</a:t>
            </a:r>
          </a:p>
          <a:p>
            <a:r>
              <a:rPr lang="bn-IN" sz="2800" dirty="0">
                <a:solidFill>
                  <a:schemeClr val="tx1"/>
                </a:solidFill>
                <a:latin typeface="NikoshBAN" panose="02000000000000000000" pitchFamily="2" charset="0"/>
                <a:cs typeface="NikoshBAN" panose="02000000000000000000" pitchFamily="2" charset="0"/>
              </a:rPr>
              <a:t>যদি আপনার শিশুর কোভিড-১৯ এর লক্ষণ দেখা দেয় তখন আপনি অবশ্যই চিকিৎসা সেবা নিবেন। তবে মনে রাখতে হবে যে, উত্তর গোলার্ধ্বে এখন জ্বরের মৌসুম, এবং কোভিড-১৯ এর লক্ষণ যেমন, কাশি বা জ্বর, ফ্লু’র মত একই রকমের হতে পারে বা সাধারণ ঠান্ডা-জ্বরের বিষয়টিও খুবই স্বাভাবিক</a:t>
            </a:r>
            <a:r>
              <a:rPr lang="bn-IN" sz="2800" dirty="0" smtClean="0">
                <a:solidFill>
                  <a:schemeClr val="tx1"/>
                </a:solidFill>
                <a:latin typeface="NikoshBAN" panose="02000000000000000000" pitchFamily="2" charset="0"/>
                <a:cs typeface="NikoshBAN" panose="02000000000000000000" pitchFamily="2" charset="0"/>
              </a:rPr>
              <a:t>।ভালভাবে </a:t>
            </a:r>
            <a:r>
              <a:rPr lang="bn-IN" sz="2800" dirty="0">
                <a:solidFill>
                  <a:schemeClr val="tx1"/>
                </a:solidFill>
                <a:latin typeface="NikoshBAN" panose="02000000000000000000" pitchFamily="2" charset="0"/>
                <a:cs typeface="NikoshBAN" panose="02000000000000000000" pitchFamily="2" charset="0"/>
              </a:rPr>
              <a:t>হাত ধোয়া এবং শ্বাসতন্ত্রজনিত স্বাস্থ্যবিধি মেনে চলা দরকার। যেসব ভাইরাস ও ব্যাকটেরিয়া রোগ সৃষ্টি করে, দৈনন্দিন হাত ধোয়া এবং প্রয়োজন অনুযায়ী সন্তানকে ভ্যাকসিন দেওয়ার মাধ্যমে সেগুলো থেকে তাদেরকে রক্ষা করতে পারবেন।আপনার বা আপনার সন্তানের যদি ফ্লু’র মতো শ্বাস-প্রশ্বাসজনিত অন্যান্য সংক্রমন থাকে, তবে দ্রুত স্বাস্থ্য সেবা নিন। এছাড়াও, অন্যদের মধ্যে এই সংক্রমন ছড়িয়ে পড়া রোধ করার জন্য জনসমাগমস্থলে (কম©ক্ষেত্র, বিদ্যালয়, গণপরিবহন) যাওয়া যথাসম্ভব এড়িয়ে চলুন।</a:t>
            </a:r>
          </a:p>
        </p:txBody>
      </p:sp>
    </p:spTree>
    <p:extLst>
      <p:ext uri="{BB962C8B-B14F-4D97-AF65-F5344CB8AC3E}">
        <p14:creationId xmlns:p14="http://schemas.microsoft.com/office/powerpoint/2010/main" val="2835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bn-IN" dirty="0">
                <a:solidFill>
                  <a:srgbClr val="FFFF00"/>
                </a:solidFill>
                <a:latin typeface="NikoshBAN" panose="02000000000000000000" pitchFamily="2" charset="0"/>
                <a:cs typeface="NikoshBAN" panose="02000000000000000000" pitchFamily="2" charset="0"/>
              </a:rPr>
              <a:t>প্রশ্ন-১। কোভিড-১৯ </a:t>
            </a:r>
            <a:r>
              <a:rPr lang="bn-IN" sz="2800" dirty="0">
                <a:solidFill>
                  <a:srgbClr val="FFFF00"/>
                </a:solidFill>
                <a:latin typeface="NikoshBAN" panose="02000000000000000000" pitchFamily="2" charset="0"/>
                <a:cs typeface="NikoshBAN" panose="02000000000000000000" pitchFamily="2" charset="0"/>
              </a:rPr>
              <a:t>কি শিশুদের প্রভাবিত করে?</a:t>
            </a:r>
          </a:p>
          <a:p>
            <a:pPr marL="0" indent="0">
              <a:buNone/>
            </a:pPr>
            <a:r>
              <a:rPr lang="bn-IN" sz="2800" dirty="0">
                <a:solidFill>
                  <a:schemeClr val="tx1"/>
                </a:solidFill>
                <a:latin typeface="NikoshBAN" panose="02000000000000000000" pitchFamily="2" charset="0"/>
                <a:cs typeface="NikoshBAN" panose="02000000000000000000" pitchFamily="2" charset="0"/>
              </a:rPr>
              <a:t>এটি একটি নতুন ধরনের ভাইরাস এবং ভাইরাসটি শিশু বা গর্ভবতী মায়েদের কীভাবে প্রভাবিত করে সে সম্পর্কে আমরা খুব বেশি কিছু জানি না। আমরা শুধু এটুকু জানি যে, যে কোন বয়সের মানুষ এই ভাইরাসে আক্রান্ত হতে পারে। তবে এখনও পর্যন্ত শিশুদের মধ্যে কোভিড-১৯ সংক্রমনের ঘটনা তুলনামূলকভাবে খুব কম ঘটেছে। এখন পর্যন্ত বয়স্ক ব্যক্তি এবং আগে থেকে অসুস্থ ব্যক্তি ছাড়া খুব কম ক্ষেত্রেই এই ভাইরাস মারাত্মক আকার ধারণ করেছে।</a:t>
            </a:r>
          </a:p>
        </p:txBody>
      </p:sp>
    </p:spTree>
    <p:extLst>
      <p:ext uri="{BB962C8B-B14F-4D97-AF65-F5344CB8AC3E}">
        <p14:creationId xmlns:p14="http://schemas.microsoft.com/office/powerpoint/2010/main" val="38226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183" y="399245"/>
            <a:ext cx="10908406" cy="61625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প্রশ্ন-১। আমার </a:t>
            </a:r>
            <a:r>
              <a:rPr lang="bn-IN" sz="2800" dirty="0">
                <a:solidFill>
                  <a:srgbClr val="FFFF00"/>
                </a:solidFill>
                <a:latin typeface="NikoshBAN" panose="02000000000000000000" pitchFamily="2" charset="0"/>
                <a:cs typeface="NikoshBAN" panose="02000000000000000000" pitchFamily="2" charset="0"/>
              </a:rPr>
              <a:t>সন্তানকে কি বিদ্যালয়ে পাঠানো বন্ধ করা উচিত?</a:t>
            </a:r>
          </a:p>
          <a:p>
            <a:r>
              <a:rPr lang="bn-IN" sz="2800" dirty="0">
                <a:solidFill>
                  <a:schemeClr val="tx1"/>
                </a:solidFill>
                <a:latin typeface="NikoshBAN" panose="02000000000000000000" pitchFamily="2" charset="0"/>
                <a:cs typeface="NikoshBAN" panose="02000000000000000000" pitchFamily="2" charset="0"/>
              </a:rPr>
              <a:t>যদি আপনার সন্তানের উপরোক্ত লক্ষণগুলো থাকে, তবে চিকিৎসা সেবা নিন এবং স্বাস্থ্য সেবাদানকারীর নির্দেশনা অনুসরণ করুন। অন্যথায়, ফ্লু’র মতো শ্বাসতন্ত্রের অন্যান্য লক্ষণগুলো থাকা অবস্থায় আপনার শিশুকে বাড়িতে রাখুন এবং অন্যদের মধ্যে ভাইরাসটি ছড়ানো রোধ করতে অবশ্যই তাকে লোকালয়ে যেতে দিবেন না।যদি আপনার সন্তানের জ্বর বা কাশির মতো কোন লক্ষণ দেখা না দেয় – এবং যদি জনস্বাস্থ্য বিষয়ক কোনও পরামর্শ বা অন্যান্য প্রাসঙ্গিক সতর্কতা বা সরকারিভাবে পরামর্শ দেওয়া না হয় - যা আপনার সন্তানের বিদ্যালয়ে যাওয়াকে প্রভাবিত করে, সেক্ষেত্রে আপনার সন্তানকে বিদ্যালয়ে যেতে দিন।আপনার সন্তানকে বিদ্যালয়ে যেতে না দেওয়ার চেয়ে তাদেরকে বরং ভালোভাবে হাত ধোয়া, ও শ্বাসতন্ত্রের স্বাস্থ্যবিধি মেনে চলা যেমন, ঘন ঘন হাত ধোঁয়া </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কাশি ও হাঁচি দেবার সময় কনুই দিয়ে ঢেকে বা টিস্যু ব্যবহার করা ও তারপর, টিস্যুকে যথাস্থানে ফেলে দেওয়া, এবং সঠিকভাবে হাত না ধোয়া পর্যন্ত চোখে, মুখে বা নাকে হাত না দেওয়া সম্পর্কে শিক্ষা দেয়া উচিত।</a:t>
            </a:r>
          </a:p>
        </p:txBody>
      </p:sp>
    </p:spTree>
    <p:extLst>
      <p:ext uri="{BB962C8B-B14F-4D97-AF65-F5344CB8AC3E}">
        <p14:creationId xmlns:p14="http://schemas.microsoft.com/office/powerpoint/2010/main" val="21126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031" y="978794"/>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03030" y="128789"/>
            <a:ext cx="7044744" cy="658754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FFFF00"/>
                </a:solidFill>
                <a:latin typeface="NikoshBAN" panose="02000000000000000000" pitchFamily="2" charset="0"/>
                <a:cs typeface="NikoshBAN" panose="02000000000000000000" pitchFamily="2" charset="0"/>
              </a:rPr>
              <a:t> প্রশ্ন-১।  </a:t>
            </a:r>
            <a:r>
              <a:rPr lang="as-IN" sz="3200" dirty="0" smtClean="0">
                <a:solidFill>
                  <a:srgbClr val="FFFF00"/>
                </a:solidFill>
                <a:latin typeface="NikoshBAN" panose="02000000000000000000" pitchFamily="2" charset="0"/>
                <a:cs typeface="NikoshBAN" panose="02000000000000000000" pitchFamily="2" charset="0"/>
              </a:rPr>
              <a:t>শিশুরা কি ঝুঁকিতে?</a:t>
            </a:r>
          </a:p>
          <a:p>
            <a:endParaRPr lang="as-IN" sz="2400" dirty="0" smtClean="0">
              <a:solidFill>
                <a:schemeClr val="tx1"/>
              </a:solidFill>
              <a:latin typeface="NikoshBAN" panose="02000000000000000000" pitchFamily="2" charset="0"/>
              <a:cs typeface="NikoshBAN" panose="02000000000000000000" pitchFamily="2" charset="0"/>
            </a:endParaRPr>
          </a:p>
          <a:p>
            <a:r>
              <a:rPr lang="as-IN" sz="2400" dirty="0" smtClean="0">
                <a:solidFill>
                  <a:schemeClr val="tx1"/>
                </a:solidFill>
                <a:latin typeface="NikoshBAN" panose="02000000000000000000" pitchFamily="2" charset="0"/>
                <a:cs typeface="NikoshBAN" panose="02000000000000000000" pitchFamily="2" charset="0"/>
              </a:rPr>
              <a:t>যে কোন বয়সের মানুষই এই ভাইরাসে আক্রান্ত হতে পারে। তবে একটি বিষয় লক্ষ্যণীয় যে, করোনা ভাইরাসে আক্রান্ত শিশুদের ক্ষেত্রে এখনও পর্যন্ত কোনও হতাহতের খবর পাওয়া যায়নি। প্রধানত: আগে থেকে অসুস্থ বয়স্ক ব্যক্তিদের ক্ষেত্রে এই ভাইরাস মারাত্মক হতে পারে।</a:t>
            </a:r>
          </a:p>
          <a:p>
            <a:r>
              <a:rPr lang="as-IN" sz="2400" dirty="0" smtClean="0">
                <a:solidFill>
                  <a:schemeClr val="tx1"/>
                </a:solidFill>
                <a:latin typeface="NikoshBAN" panose="02000000000000000000" pitchFamily="2" charset="0"/>
                <a:cs typeface="NikoshBAN" panose="02000000000000000000" pitchFamily="2" charset="0"/>
              </a:rPr>
              <a:t>তবে শহরাঞ্চলের দরিদ্র শিশুদের ক্ষেত্রে এই ভাইরাসের পরোক্ষ প্রভাব রয়েছে। এসব প্রভাবের মধ্যে রয়েছে বিদ্যালয় বন্ধ থাকা, যা সম্প্রতি মঙ্গোলিয়ায় দেখা গেছে।</a:t>
            </a:r>
          </a:p>
          <a:p>
            <a:r>
              <a:rPr lang="as-IN" sz="2400" dirty="0" smtClean="0">
                <a:solidFill>
                  <a:schemeClr val="tx1"/>
                </a:solidFill>
                <a:latin typeface="NikoshBAN" panose="02000000000000000000" pitchFamily="2" charset="0"/>
                <a:cs typeface="NikoshBAN" panose="02000000000000000000" pitchFamily="2" charset="0"/>
              </a:rPr>
              <a:t>“এই করোনাভাইরাসটি ভয়াবহ গতিতে ছড়িয়ে পড়ছে। এটি প্রতিরোধ করার জন্য প্রয়োজনীয় সকল ব্যবস্থা গ্রহণ করা অত্যন্ত জরুরি। শিশুদের উপর এই ভাইরাসের প্রভাব বা এতে কতজন আক্রান্ত হতে পারে- সে সম্পর্কে আমরা এখনও বেশি কিছু জানি না। কিন্তু নিবিড় পর্যবেক্ষণ ও প্রতিরোধ এক্ষেত্রে সবচেয়ে গুরুত্বপূর্ণ বলে মনে হয়। সময় আমাদের সাথে নেই।”</a:t>
            </a:r>
          </a:p>
          <a:p>
            <a:r>
              <a:rPr lang="as-IN" sz="2400" dirty="0" smtClean="0">
                <a:solidFill>
                  <a:schemeClr val="tx1"/>
                </a:solidFill>
                <a:latin typeface="NikoshBAN" panose="02000000000000000000" pitchFamily="2" charset="0"/>
                <a:cs typeface="NikoshBAN" panose="02000000000000000000" pitchFamily="2" charset="0"/>
              </a:rPr>
              <a:t>ইউনিসেফ নির্বাহী পরিচালক হেনরিয়েটা ফোর</a:t>
            </a:r>
            <a:endParaRPr lang="as-IN" sz="24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7289442" y="373487"/>
            <a:ext cx="4738014" cy="5743977"/>
          </a:xfrm>
          <a:prstGeom prst="rect">
            <a:avLst/>
          </a:prstGeom>
        </p:spPr>
      </p:pic>
    </p:spTree>
    <p:extLst>
      <p:ext uri="{BB962C8B-B14F-4D97-AF65-F5344CB8AC3E}">
        <p14:creationId xmlns:p14="http://schemas.microsoft.com/office/powerpoint/2010/main" val="8195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939" y="1"/>
            <a:ext cx="11745534" cy="685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 </a:t>
            </a:r>
            <a:r>
              <a:rPr lang="bn-IN" sz="2800" dirty="0">
                <a:solidFill>
                  <a:srgbClr val="FFFF00"/>
                </a:solidFill>
                <a:latin typeface="NikoshBAN" panose="02000000000000000000" pitchFamily="2" charset="0"/>
                <a:cs typeface="NikoshBAN" panose="02000000000000000000" pitchFamily="2" charset="0"/>
              </a:rPr>
              <a:t>প্রশ্ন-১। কভিড </a:t>
            </a:r>
            <a:r>
              <a:rPr lang="bn-IN" sz="2800" dirty="0">
                <a:solidFill>
                  <a:srgbClr val="FFFF00"/>
                </a:solidFill>
                <a:latin typeface="NikoshBAN" panose="02000000000000000000" pitchFamily="2" charset="0"/>
                <a:cs typeface="NikoshBAN" panose="02000000000000000000" pitchFamily="2" charset="0"/>
              </a:rPr>
              <a:t>-</a:t>
            </a:r>
            <a:r>
              <a:rPr lang="bn-IN" sz="2800" dirty="0" smtClean="0">
                <a:solidFill>
                  <a:srgbClr val="FFFF00"/>
                </a:solidFill>
                <a:latin typeface="NikoshBAN" panose="02000000000000000000" pitchFamily="2" charset="0"/>
                <a:cs typeface="NikoshBAN" panose="02000000000000000000" pitchFamily="2" charset="0"/>
              </a:rPr>
              <a:t>19 ওষধ </a:t>
            </a:r>
            <a:r>
              <a:rPr lang="bn-IN" sz="2800" dirty="0">
                <a:solidFill>
                  <a:srgbClr val="FFFF00"/>
                </a:solidFill>
                <a:latin typeface="NikoshBAN" panose="02000000000000000000" pitchFamily="2" charset="0"/>
                <a:cs typeface="NikoshBAN" panose="02000000000000000000" pitchFamily="2" charset="0"/>
              </a:rPr>
              <a:t>কী?</a:t>
            </a:r>
          </a:p>
          <a:p>
            <a:r>
              <a:rPr lang="as-IN" sz="2800" dirty="0" smtClean="0">
                <a:solidFill>
                  <a:schemeClr val="tx1"/>
                </a:solidFill>
                <a:latin typeface="NikoshBAN" panose="02000000000000000000" pitchFamily="2" charset="0"/>
                <a:cs typeface="NikoshBAN" panose="02000000000000000000" pitchFamily="2" charset="0"/>
              </a:rPr>
              <a:t>থাইল্যান্ডে </a:t>
            </a:r>
            <a:r>
              <a:rPr lang="as-IN" sz="2800" dirty="0">
                <a:solidFill>
                  <a:schemeClr val="tx1"/>
                </a:solidFill>
                <a:latin typeface="NikoshBAN" panose="02000000000000000000" pitchFamily="2" charset="0"/>
                <a:cs typeface="NikoshBAN" panose="02000000000000000000" pitchFamily="2" charset="0"/>
              </a:rPr>
              <a:t>অ্যান্টিভাইরাল ড্রাগের সংমিশ্রণে একজন করোনাভাইরাস আক্রান্তকে সফলভাবে চিকিত্সা করেছেন বলে দেশটির স্বাস্থ্য মন্ত্রকের বরাত দিয়ে জানিয়েছে বর্তা সংস্থা সিএনএন।</a:t>
            </a:r>
          </a:p>
          <a:p>
            <a:r>
              <a:rPr lang="as-IN" sz="2800" dirty="0" smtClean="0">
                <a:solidFill>
                  <a:schemeClr val="tx1"/>
                </a:solidFill>
                <a:latin typeface="NikoshBAN" panose="02000000000000000000" pitchFamily="2" charset="0"/>
                <a:cs typeface="NikoshBAN" panose="02000000000000000000" pitchFamily="2" charset="0"/>
              </a:rPr>
              <a:t>ব্যাংককের </a:t>
            </a:r>
            <a:r>
              <a:rPr lang="as-IN" sz="2800" dirty="0">
                <a:solidFill>
                  <a:schemeClr val="tx1"/>
                </a:solidFill>
                <a:latin typeface="NikoshBAN" panose="02000000000000000000" pitchFamily="2" charset="0"/>
                <a:cs typeface="NikoshBAN" panose="02000000000000000000" pitchFamily="2" charset="0"/>
              </a:rPr>
              <a:t>রাজাভিথি হাসপাতালের চিকিৎসক ডাঃ ক্রিয়াংসাক আতিপর্নোনিচ বলেছেন, তিনি এইচআইভি ও ফ্লু চিকিত্সায় ব্যবহৃত ওষুধের সংমিশ্রণে চীন থেকে আসা ৭১ বছর বয়সী মহিলা রোগীর চিকিৎসা করেছেন। তিনি বলেন, রোগীকে কেবলমাত্র এইচআইভি ও ফ্লু বিরোধী ড্রাগ দিয়ে চিকিত্সা করা হয়েছিল</a:t>
            </a:r>
            <a:r>
              <a:rPr lang="as-IN" sz="2800" dirty="0" smtClean="0">
                <a:solidFill>
                  <a:schemeClr val="tx1"/>
                </a:solidFill>
                <a:latin typeface="NikoshBAN" panose="02000000000000000000" pitchFamily="2" charset="0"/>
                <a:cs typeface="NikoshBAN" panose="02000000000000000000" pitchFamily="2" charset="0"/>
              </a:rPr>
              <a:t>।তিনি </a:t>
            </a:r>
            <a:r>
              <a:rPr lang="as-IN" sz="2800" dirty="0">
                <a:solidFill>
                  <a:schemeClr val="tx1"/>
                </a:solidFill>
                <a:latin typeface="NikoshBAN" panose="02000000000000000000" pitchFamily="2" charset="0"/>
                <a:cs typeface="NikoshBAN" panose="02000000000000000000" pitchFamily="2" charset="0"/>
              </a:rPr>
              <a:t>বলেন “আমি মারাত্মক আক্রান্ত অবস্থার একজন রোগীর চিকিত্সা করেছি এবং ফলাফলটি অত্যন্ত সন্তোষজনক হয়েছে। ৪৮ ঘন্টার মধ্যে রোগীর অবস্থার খুব দ্রুত উন্নতি হয়েছে</a:t>
            </a:r>
            <a:r>
              <a:rPr lang="as-IN" sz="2800" dirty="0" smtClean="0">
                <a:solidFill>
                  <a:schemeClr val="tx1"/>
                </a:solidFill>
                <a:latin typeface="NikoshBAN" panose="02000000000000000000" pitchFamily="2" charset="0"/>
                <a:cs typeface="NikoshBAN" panose="02000000000000000000" pitchFamily="2" charset="0"/>
              </a:rPr>
              <a:t>।সংবাদ </a:t>
            </a:r>
            <a:r>
              <a:rPr lang="as-IN" sz="2800" dirty="0">
                <a:solidFill>
                  <a:schemeClr val="tx1"/>
                </a:solidFill>
                <a:latin typeface="NikoshBAN" panose="02000000000000000000" pitchFamily="2" charset="0"/>
                <a:cs typeface="NikoshBAN" panose="02000000000000000000" pitchFamily="2" charset="0"/>
              </a:rPr>
              <a:t>সম্মেলনে কর্মকর্তারা জানিয়েছেন, সর্বশেষতম ল্যাব পরীক্ষায় দেখা গেছে যে রোগীর শ্বাসযন্ত্রের সিস্টেমে ভাইরাসের কোনও চিহ্ন নেই</a:t>
            </a:r>
            <a:r>
              <a:rPr lang="as-IN" sz="2800" dirty="0" smtClean="0">
                <a:solidFill>
                  <a:schemeClr val="tx1"/>
                </a:solidFill>
                <a:latin typeface="NikoshBAN" panose="02000000000000000000" pitchFamily="2" charset="0"/>
                <a:cs typeface="NikoshBAN" panose="02000000000000000000" pitchFamily="2" charset="0"/>
              </a:rPr>
              <a:t>।ইউএস </a:t>
            </a:r>
            <a:r>
              <a:rPr lang="as-IN" sz="2800" dirty="0">
                <a:solidFill>
                  <a:schemeClr val="tx1"/>
                </a:solidFill>
                <a:latin typeface="NikoshBAN" panose="02000000000000000000" pitchFamily="2" charset="0"/>
                <a:cs typeface="NikoshBAN" panose="02000000000000000000" pitchFamily="2" charset="0"/>
              </a:rPr>
              <a:t>ন্যাশনাল ইনস্টিটিউটস অফ হেলথ-এর ন্যাশনাল ইনস্টিটিউট অফ অ্যালার্জি এবং সংক্রামক রোগের পরিচালক ডাঃ অ্যান্টনি ফৌসি গত সপ্তাহে সিএনএনকে বলেছিলেন যে ভাইরাসের চিকিত্সার জন্য বর্তমানে কার্যকর প্রমাণিত ওষুধ নেই</a:t>
            </a:r>
            <a:r>
              <a:rPr lang="as-IN" sz="2800" dirty="0" smtClean="0">
                <a:solidFill>
                  <a:schemeClr val="tx1"/>
                </a:solidFill>
                <a:latin typeface="NikoshBAN" panose="02000000000000000000" pitchFamily="2" charset="0"/>
                <a:cs typeface="NikoshBAN" panose="02000000000000000000" pitchFamily="2" charset="0"/>
              </a:rPr>
              <a:t>।হাসপাতালগুলি </a:t>
            </a:r>
            <a:r>
              <a:rPr lang="as-IN" sz="2800" dirty="0">
                <a:solidFill>
                  <a:schemeClr val="tx1"/>
                </a:solidFill>
                <a:latin typeface="NikoshBAN" panose="02000000000000000000" pitchFamily="2" charset="0"/>
                <a:cs typeface="NikoshBAN" panose="02000000000000000000" pitchFamily="2" charset="0"/>
              </a:rPr>
              <a:t>জানিয়েছে যে এইচআইভি এবং এইডস রোগীদের দেওয়া একই ওষুধগুলি উহান করোনভাইরাসটির চিকিত্সার অংশ, যদিও তারা সফল হয়েছে কিনা তা অস্পষ্ট।</a:t>
            </a:r>
          </a:p>
          <a:p>
            <a:endParaRPr lang="as-IN" sz="2800" dirty="0">
              <a:solidFill>
                <a:schemeClr val="tx1"/>
              </a:solidFill>
              <a:latin typeface="NikoshBAN" panose="02000000000000000000" pitchFamily="2" charset="0"/>
              <a:cs typeface="NikoshBAN" panose="02000000000000000000" pitchFamily="2" charset="0"/>
            </a:endParaRPr>
          </a:p>
          <a:p>
            <a:endParaRPr lang="as-IN"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868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0112" y="1262130"/>
            <a:ext cx="7113431" cy="4401205"/>
          </a:xfrm>
          <a:prstGeom prst="rect">
            <a:avLst/>
          </a:prstGeom>
          <a:solidFill>
            <a:schemeClr val="accent6">
              <a:lumMod val="60000"/>
              <a:lumOff val="40000"/>
            </a:schemeClr>
          </a:solidFill>
        </p:spPr>
        <p:txBody>
          <a:bodyPr wrap="square">
            <a:spAutoFit/>
          </a:bodyPr>
          <a:lstStyle/>
          <a:p>
            <a:r>
              <a:rPr lang="bn-IN" sz="2800" dirty="0">
                <a:solidFill>
                  <a:srgbClr val="FFFF00"/>
                </a:solidFill>
                <a:latin typeface="NikoshBAN" panose="02000000000000000000" pitchFamily="2" charset="0"/>
                <a:cs typeface="NikoshBAN" panose="02000000000000000000" pitchFamily="2" charset="0"/>
              </a:rPr>
              <a:t>প্রশ্ন-১। </a:t>
            </a:r>
            <a:r>
              <a:rPr lang="en-US" sz="2800" dirty="0" smtClean="0">
                <a:solidFill>
                  <a:srgbClr val="FFFF00"/>
                </a:solidFill>
              </a:rPr>
              <a:t>COVID-19 </a:t>
            </a:r>
            <a:r>
              <a:rPr lang="as-IN" sz="2800" dirty="0">
                <a:solidFill>
                  <a:srgbClr val="FFFF00"/>
                </a:solidFill>
              </a:rPr>
              <a:t>কি </a:t>
            </a:r>
            <a:r>
              <a:rPr lang="as-IN" sz="2800" dirty="0" smtClean="0">
                <a:solidFill>
                  <a:srgbClr val="FFFF00"/>
                </a:solidFill>
              </a:rPr>
              <a:t>সা</a:t>
            </a:r>
            <a:r>
              <a:rPr lang="bn-IN" sz="2800" dirty="0" smtClean="0">
                <a:solidFill>
                  <a:srgbClr val="FFFF00"/>
                </a:solidFill>
              </a:rPr>
              <a:t>র্সের</a:t>
            </a:r>
            <a:r>
              <a:rPr lang="as-IN" sz="2800" dirty="0" smtClean="0">
                <a:solidFill>
                  <a:srgbClr val="FFFF00"/>
                </a:solidFill>
              </a:rPr>
              <a:t> </a:t>
            </a:r>
            <a:r>
              <a:rPr lang="as-IN" sz="2800" dirty="0">
                <a:solidFill>
                  <a:srgbClr val="FFFF00"/>
                </a:solidFill>
              </a:rPr>
              <a:t>সমান?</a:t>
            </a:r>
          </a:p>
          <a:p>
            <a:r>
              <a:rPr lang="as-IN" sz="2800" dirty="0"/>
              <a:t>না। সিওভিড -19-এর কারণ যে ভাইরাস এবং 2003 সালে গুরুতর তীব্র শ্বসন সিন্ড্রোমের (এসএআরএস) প্রাদুর্ভাব ঘটে তার জিনগতভাবে একে অপরের সাথে সম্পর্কিত, তবে তারা যে রোগগুলি সৃষ্টি করেন তা একেবারেই আলাদা</a:t>
            </a:r>
            <a:r>
              <a:rPr lang="as-IN" sz="2800" dirty="0" smtClean="0"/>
              <a:t>।এসএআরএস </a:t>
            </a:r>
            <a:r>
              <a:rPr lang="as-IN" sz="2800" dirty="0"/>
              <a:t>কোভিড -১৯ এর চেয়ে বেশি মারাত্মক তবে সংক্রামক খুব কম ছিল। ২০০৩ সাল থেকে সারা বিশ্বে কোথাও এসএআরএসের প্রাদুর্ভাব ঘটেনি।</a:t>
            </a:r>
            <a:endParaRPr lang="en-US" sz="2800" dirty="0"/>
          </a:p>
        </p:txBody>
      </p:sp>
    </p:spTree>
    <p:extLst>
      <p:ext uri="{BB962C8B-B14F-4D97-AF65-F5344CB8AC3E}">
        <p14:creationId xmlns:p14="http://schemas.microsoft.com/office/powerpoint/2010/main" val="137719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7276563" cy="685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প্রশ্ন-১। </a:t>
            </a:r>
            <a:r>
              <a:rPr lang="en-US" sz="2800" dirty="0" smtClean="0">
                <a:solidFill>
                  <a:srgbClr val="FFFF00"/>
                </a:solidFill>
                <a:latin typeface="NikoshBAN" panose="02000000000000000000" pitchFamily="2" charset="0"/>
                <a:cs typeface="NikoshBAN" panose="02000000000000000000" pitchFamily="2" charset="0"/>
              </a:rPr>
              <a:t>COVID-19 </a:t>
            </a:r>
            <a:r>
              <a:rPr lang="as-IN" sz="2800" dirty="0">
                <a:solidFill>
                  <a:srgbClr val="FFFF00"/>
                </a:solidFill>
                <a:latin typeface="NikoshBAN" panose="02000000000000000000" pitchFamily="2" charset="0"/>
                <a:cs typeface="NikoshBAN" panose="02000000000000000000" pitchFamily="2" charset="0"/>
              </a:rPr>
              <a:t>এর লক্ষণগুলি কী কী?</a:t>
            </a:r>
          </a:p>
          <a:p>
            <a:r>
              <a:rPr lang="en-US" sz="2800" dirty="0">
                <a:solidFill>
                  <a:schemeClr val="tx1"/>
                </a:solidFill>
                <a:latin typeface="NikoshBAN" panose="02000000000000000000" pitchFamily="2" charset="0"/>
                <a:cs typeface="NikoshBAN" panose="02000000000000000000" pitchFamily="2" charset="0"/>
              </a:rPr>
              <a:t>OVID-19 </a:t>
            </a:r>
            <a:r>
              <a:rPr lang="as-IN" sz="2800" dirty="0">
                <a:solidFill>
                  <a:schemeClr val="tx1"/>
                </a:solidFill>
                <a:latin typeface="NikoshBAN" panose="02000000000000000000" pitchFamily="2" charset="0"/>
                <a:cs typeface="NikoshBAN" panose="02000000000000000000" pitchFamily="2" charset="0"/>
              </a:rPr>
              <a:t>এর সর্বাধিক সাধারণ লক্ষণগুলি হ'ল জ্বর, ক্লান্তি এবং শুকনো কাশি। কিছু রোগীর ব্যথা এবং ব্যথা, অনুনাসিক ভিড়, সর্দি নাক, গলা ব্যথা বা ডায়রিয়া হতে পারে। এই লক্ষণগুলি সাধারণত হালকা হয় এবং ধীরে ধীরে শুরু হয়। কিছু লোক সংক্রামিত হয় তবে কোনও লক্ষণ বিকাশ করে না এবং অসুস্থ বোধ করে না। বেশিরভাগ লোক (প্রায় 80%) বিশেষ চিকিত্সার প্রয়োজন ছাড়াই রোগ থেকে সেরে ওঠে।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প্রাপ্ত প্রতি 6 জনের মধ্যে 1 জন গুরুতর অসুস্থ হয়ে পড়ে এবং শ্বাস নিতে অসুবিধা বোধ করে। বয়স্ক ব্যক্তিরা এবং উচ্চ রক্তচাপ, হার্টের সমস্যা বা ডায়াবেটিসের মতো অন্তর্নিহিত চিকিত্সা সমস্যায় গুরুতর অসুস্থ হওয়ার সম্ভাবনা বেশি থাকে। জ্বর, কাশি এবং শ্বাস নিতে সমস্যাযুক্ত ব্যক্তিদের চিকিত্সার পরামর্শ নেওয়া উচিত।</a:t>
            </a:r>
          </a:p>
        </p:txBody>
      </p:sp>
      <p:pic>
        <p:nvPicPr>
          <p:cNvPr id="3" name="Picture 2"/>
          <p:cNvPicPr>
            <a:picLocks noChangeAspect="1"/>
          </p:cNvPicPr>
          <p:nvPr/>
        </p:nvPicPr>
        <p:blipFill>
          <a:blip r:embed="rId2"/>
          <a:stretch>
            <a:fillRect/>
          </a:stretch>
        </p:blipFill>
        <p:spPr>
          <a:xfrm>
            <a:off x="7804597" y="943446"/>
            <a:ext cx="4198513" cy="4352921"/>
          </a:xfrm>
          <a:prstGeom prst="rect">
            <a:avLst/>
          </a:prstGeom>
          <a:ln w="57150">
            <a:solidFill>
              <a:srgbClr val="FF0000"/>
            </a:solidFill>
          </a:ln>
        </p:spPr>
      </p:pic>
    </p:spTree>
    <p:extLst>
      <p:ext uri="{BB962C8B-B14F-4D97-AF65-F5344CB8AC3E}">
        <p14:creationId xmlns:p14="http://schemas.microsoft.com/office/powerpoint/2010/main" val="13426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4700" y="0"/>
            <a:ext cx="6323526" cy="685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FFFF00"/>
                </a:solidFill>
                <a:latin typeface="NikoshBAN" panose="02000000000000000000" pitchFamily="2" charset="0"/>
                <a:cs typeface="NikoshBAN" panose="02000000000000000000" pitchFamily="2" charset="0"/>
              </a:rPr>
              <a:t>প্রশ্ন-১। </a:t>
            </a:r>
            <a:r>
              <a:rPr lang="en-US" sz="3200" dirty="0" smtClean="0">
                <a:solidFill>
                  <a:srgbClr val="FFFF00"/>
                </a:solidFill>
                <a:latin typeface="NikoshBAN" panose="02000000000000000000" pitchFamily="2" charset="0"/>
                <a:cs typeface="NikoshBAN" panose="02000000000000000000" pitchFamily="2" charset="0"/>
              </a:rPr>
              <a:t>COVID-19 </a:t>
            </a:r>
            <a:r>
              <a:rPr lang="as-IN" sz="3200" dirty="0">
                <a:solidFill>
                  <a:srgbClr val="FFFF00"/>
                </a:solidFill>
                <a:latin typeface="NikoshBAN" panose="02000000000000000000" pitchFamily="2" charset="0"/>
                <a:cs typeface="NikoshBAN" panose="02000000000000000000" pitchFamily="2" charset="0"/>
              </a:rPr>
              <a:t>কীভাবে ছড়ায়?</a:t>
            </a:r>
          </a:p>
          <a:p>
            <a:r>
              <a:rPr lang="as-IN" sz="2400" dirty="0">
                <a:solidFill>
                  <a:schemeClr val="tx1"/>
                </a:solidFill>
                <a:latin typeface="NikoshBAN" panose="02000000000000000000" pitchFamily="2" charset="0"/>
                <a:cs typeface="NikoshBAN" panose="02000000000000000000" pitchFamily="2" charset="0"/>
              </a:rPr>
              <a:t>লোকেরা ভাইরাসযুক্ত অন্যদের কাছ থেকে </a:t>
            </a:r>
            <a:r>
              <a:rPr lang="en-US" sz="2400" dirty="0">
                <a:solidFill>
                  <a:schemeClr val="tx1"/>
                </a:solidFill>
                <a:latin typeface="NikoshBAN" panose="02000000000000000000" pitchFamily="2" charset="0"/>
                <a:cs typeface="NikoshBAN" panose="02000000000000000000" pitchFamily="2" charset="0"/>
              </a:rPr>
              <a:t>COVID-19 </a:t>
            </a:r>
            <a:r>
              <a:rPr lang="as-IN" sz="2400" dirty="0">
                <a:solidFill>
                  <a:schemeClr val="tx1"/>
                </a:solidFill>
                <a:latin typeface="NikoshBAN" panose="02000000000000000000" pitchFamily="2" charset="0"/>
                <a:cs typeface="NikoshBAN" panose="02000000000000000000" pitchFamily="2" charset="0"/>
              </a:rPr>
              <a:t>ধরতে পারে। নাক বা মুখ থেকে ছোট ফোঁটাগুলির মাধ্যমে এই রোগটি ব্যক্তি থেকে শুরু করে ছড়িয়ে যেতে পারে যা </a:t>
            </a:r>
            <a:r>
              <a:rPr lang="en-US" sz="2400" dirty="0">
                <a:solidFill>
                  <a:schemeClr val="tx1"/>
                </a:solidFill>
                <a:latin typeface="NikoshBAN" panose="02000000000000000000" pitchFamily="2" charset="0"/>
                <a:cs typeface="NikoshBAN" panose="02000000000000000000" pitchFamily="2" charset="0"/>
              </a:rPr>
              <a:t>COVID-19-</a:t>
            </a:r>
            <a:r>
              <a:rPr lang="as-IN" sz="2400" dirty="0">
                <a:solidFill>
                  <a:schemeClr val="tx1"/>
                </a:solidFill>
                <a:latin typeface="NikoshBAN" panose="02000000000000000000" pitchFamily="2" charset="0"/>
                <a:cs typeface="NikoshBAN" panose="02000000000000000000" pitchFamily="2" charset="0"/>
              </a:rPr>
              <a:t>এ আক্রান্ত ব্যক্তি কাশি বা শ্বাস-প্রশ্বাস ছাড়লে ছড়িয়ে পড়ে। এই ফোঁটাগুলি ব্যক্তিটির চারপাশে বস্তু এবং পৃষ্ঠের উপর অবতরণ করে। অন্যান্য ব্যক্তিরা এই বিষয়গুলি বা পৃষ্ঠগুলিকে স্পর্শ করে, তারপরে তাদের চোখ, নাক বা মুখ স্পর্শ করে </a:t>
            </a:r>
            <a:r>
              <a:rPr lang="en-US" sz="2400" dirty="0">
                <a:solidFill>
                  <a:schemeClr val="tx1"/>
                </a:solidFill>
                <a:latin typeface="NikoshBAN" panose="02000000000000000000" pitchFamily="2" charset="0"/>
                <a:cs typeface="NikoshBAN" panose="02000000000000000000" pitchFamily="2" charset="0"/>
              </a:rPr>
              <a:t>COVID-19 </a:t>
            </a:r>
            <a:r>
              <a:rPr lang="as-IN" sz="2400" dirty="0">
                <a:solidFill>
                  <a:schemeClr val="tx1"/>
                </a:solidFill>
                <a:latin typeface="NikoshBAN" panose="02000000000000000000" pitchFamily="2" charset="0"/>
                <a:cs typeface="NikoshBAN" panose="02000000000000000000" pitchFamily="2" charset="0"/>
              </a:rPr>
              <a:t>ধরেন। লোকেরা </a:t>
            </a:r>
            <a:r>
              <a:rPr lang="en-US" sz="2400" dirty="0">
                <a:solidFill>
                  <a:schemeClr val="tx1"/>
                </a:solidFill>
                <a:latin typeface="NikoshBAN" panose="02000000000000000000" pitchFamily="2" charset="0"/>
                <a:cs typeface="NikoshBAN" panose="02000000000000000000" pitchFamily="2" charset="0"/>
              </a:rPr>
              <a:t>COVID-19 </a:t>
            </a:r>
            <a:r>
              <a:rPr lang="as-IN" sz="2400" dirty="0">
                <a:solidFill>
                  <a:schemeClr val="tx1"/>
                </a:solidFill>
                <a:latin typeface="NikoshBAN" panose="02000000000000000000" pitchFamily="2" charset="0"/>
                <a:cs typeface="NikoshBAN" panose="02000000000000000000" pitchFamily="2" charset="0"/>
              </a:rPr>
              <a:t>আক্রান্ত ব্যক্তির কাছ থেকে ফোঁটা ফোঁটায় শ্বাস ফেললে </a:t>
            </a:r>
            <a:r>
              <a:rPr lang="en-US" sz="2400" dirty="0">
                <a:solidFill>
                  <a:schemeClr val="tx1"/>
                </a:solidFill>
                <a:latin typeface="NikoshBAN" panose="02000000000000000000" pitchFamily="2" charset="0"/>
                <a:cs typeface="NikoshBAN" panose="02000000000000000000" pitchFamily="2" charset="0"/>
              </a:rPr>
              <a:t>COVID-19</a:t>
            </a:r>
            <a:r>
              <a:rPr lang="as-IN" sz="2400" dirty="0">
                <a:solidFill>
                  <a:schemeClr val="tx1"/>
                </a:solidFill>
                <a:latin typeface="NikoshBAN" panose="02000000000000000000" pitchFamily="2" charset="0"/>
                <a:cs typeface="NikoshBAN" panose="02000000000000000000" pitchFamily="2" charset="0"/>
              </a:rPr>
              <a:t>ও ধরতে পারে যিনি কাশি কাটা বা ফোঁটা ফোঁটা ছাড়েন। এজন্য অসুস্থ ব্যক্তির থেকে 1 মিটার (3 ফুট) বেশি দূরে থাকা গুরুত্বপূর্ণ </a:t>
            </a:r>
            <a:endParaRPr lang="en-US" sz="2400" dirty="0">
              <a:solidFill>
                <a:schemeClr val="tx1"/>
              </a:solidFill>
              <a:latin typeface="NikoshBAN" panose="02000000000000000000" pitchFamily="2" charset="0"/>
              <a:cs typeface="NikoshBAN" panose="02000000000000000000" pitchFamily="2" charset="0"/>
            </a:endParaRPr>
          </a:p>
          <a:p>
            <a:r>
              <a:rPr lang="as-IN" sz="2400" dirty="0" smtClean="0">
                <a:solidFill>
                  <a:schemeClr val="tx1"/>
                </a:solidFill>
                <a:latin typeface="NikoshBAN" panose="02000000000000000000" pitchFamily="2" charset="0"/>
                <a:cs typeface="NikoshBAN" panose="02000000000000000000" pitchFamily="2" charset="0"/>
              </a:rPr>
              <a:t>ডাব্লুএইচও</a:t>
            </a:r>
            <a:r>
              <a:rPr lang="as-IN" sz="2400" dirty="0">
                <a:solidFill>
                  <a:schemeClr val="tx1"/>
                </a:solidFill>
                <a:latin typeface="NikoshBAN" panose="02000000000000000000" pitchFamily="2" charset="0"/>
                <a:cs typeface="NikoshBAN" panose="02000000000000000000" pitchFamily="2" charset="0"/>
              </a:rPr>
              <a:t>, কোভিড -১৯ কীভাবে ছড়িয়েছে সে সম্পর্কে চলমান গবেষণাটি মূল্যায়ন করছে এবং আপডেট হওয়া ফলাফলগুলি ভাগ করে চালিয়ে যাবে।</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82" y="643944"/>
            <a:ext cx="5125790" cy="5434884"/>
          </a:xfrm>
          <a:prstGeom prst="rect">
            <a:avLst/>
          </a:prstGeom>
        </p:spPr>
      </p:pic>
    </p:spTree>
    <p:extLst>
      <p:ext uri="{BB962C8B-B14F-4D97-AF65-F5344CB8AC3E}">
        <p14:creationId xmlns:p14="http://schemas.microsoft.com/office/powerpoint/2010/main" val="353207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5771" y="1130166"/>
            <a:ext cx="6605789" cy="5372753"/>
          </a:xfrm>
          <a:prstGeom prst="rect">
            <a:avLst/>
          </a:prstGeom>
          <a:solidFill>
            <a:schemeClr val="accent6">
              <a:lumMod val="60000"/>
              <a:lumOff val="40000"/>
            </a:schemeClr>
          </a:solidFill>
        </p:spPr>
        <p:txBody>
          <a:bodyPr wrap="square">
            <a:spAutoFit/>
          </a:bodyPr>
          <a:lstStyle/>
          <a:p>
            <a:pPr marL="0" indent="0">
              <a:buNone/>
            </a:pPr>
            <a:r>
              <a:rPr lang="bn-IN" sz="3200" dirty="0">
                <a:solidFill>
                  <a:srgbClr val="FFFF00"/>
                </a:solidFill>
                <a:latin typeface="NikoshBAN" panose="02000000000000000000" pitchFamily="2" charset="0"/>
                <a:cs typeface="NikoshBAN" panose="02000000000000000000" pitchFamily="2" charset="0"/>
              </a:rPr>
              <a:t>প্রশ্ন-১। </a:t>
            </a:r>
            <a:r>
              <a:rPr lang="as-IN" sz="3200" dirty="0" smtClean="0">
                <a:solidFill>
                  <a:srgbClr val="FFFF00"/>
                </a:solidFill>
              </a:rPr>
              <a:t>কতটা </a:t>
            </a:r>
            <a:r>
              <a:rPr lang="as-IN" sz="3200" dirty="0">
                <a:solidFill>
                  <a:srgbClr val="FFFF00"/>
                </a:solidFill>
              </a:rPr>
              <a:t>ভয়ংকর </a:t>
            </a:r>
            <a:r>
              <a:rPr lang="en-US" sz="3200" dirty="0">
                <a:solidFill>
                  <a:srgbClr val="FFFF00"/>
                </a:solidFill>
                <a:latin typeface="NikoshBAN" panose="02000000000000000000" pitchFamily="2" charset="0"/>
                <a:cs typeface="NikoshBAN" panose="02000000000000000000" pitchFamily="2" charset="0"/>
              </a:rPr>
              <a:t>COVID-19</a:t>
            </a:r>
            <a:r>
              <a:rPr lang="as-IN" sz="3200" dirty="0" smtClean="0">
                <a:solidFill>
                  <a:srgbClr val="FFFF00"/>
                </a:solidFill>
              </a:rPr>
              <a:t> </a:t>
            </a:r>
            <a:r>
              <a:rPr lang="as-IN" sz="3200" dirty="0">
                <a:solidFill>
                  <a:srgbClr val="FFFF00"/>
                </a:solidFill>
              </a:rPr>
              <a:t>ভাইরাস?</a:t>
            </a:r>
          </a:p>
          <a:p>
            <a:pPr marL="0" indent="0">
              <a:buNone/>
            </a:pPr>
            <a:r>
              <a:rPr lang="as-IN" dirty="0" smtClean="0"/>
              <a:t>শ্বাসতন্ত্রের </a:t>
            </a:r>
            <a:r>
              <a:rPr lang="as-IN" dirty="0"/>
              <a:t>অন্যান্য অসুস্থতার মতো এই ভাইরাসের ক্ষেত্রেও সর্দি, কাশি, গলা ব্যথা এবং জ্বরসহ হালকা লক্ষণ দেখা দিতে পারে । কিছু মানুষের জন্য এই ভাইরাসের সংক্রমণ মারাত্মক হতে পারে। এর ফলে নিউমোনিয়া, শ্বাসকষ্ট এবং অর্গান বিপর্যয়ের মতো ঘটনাও ঘটতে পারে। তবে খুব কম ক্ষেত্রেই এই রোগ মারাত্মক হয়। এই ভাইরাস সংক্রমণের ফলে বয়স্ক ও আগে থেকে অসুস্থ ব্যক্তিদের মারাত্মকভাবে অসুস্থ হওয়ার ঝুঁকি বেশি।</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079" y="991673"/>
            <a:ext cx="4584879" cy="4958366"/>
          </a:xfrm>
          <a:prstGeom prst="rect">
            <a:avLst/>
          </a:prstGeom>
        </p:spPr>
      </p:pic>
    </p:spTree>
    <p:extLst>
      <p:ext uri="{BB962C8B-B14F-4D97-AF65-F5344CB8AC3E}">
        <p14:creationId xmlns:p14="http://schemas.microsoft.com/office/powerpoint/2010/main" val="13963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457" y="515156"/>
            <a:ext cx="4456090" cy="59629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smtClean="0">
                <a:solidFill>
                  <a:srgbClr val="FFFF00"/>
                </a:solidFill>
                <a:latin typeface="NikoshBAN" panose="02000000000000000000" pitchFamily="2" charset="0"/>
                <a:cs typeface="NikoshBAN" panose="02000000000000000000" pitchFamily="2" charset="0"/>
              </a:rPr>
              <a:t>অবস্থান-</a:t>
            </a:r>
            <a:r>
              <a:rPr lang="en-US" sz="3200" dirty="0" smtClean="0">
                <a:solidFill>
                  <a:srgbClr val="FFFF00"/>
                </a:solidFill>
                <a:latin typeface="NikoshBAN" panose="02000000000000000000" pitchFamily="2" charset="0"/>
                <a:cs typeface="NikoshBAN" panose="02000000000000000000" pitchFamily="2" charset="0"/>
              </a:rPr>
              <a:t> </a:t>
            </a:r>
            <a:r>
              <a:rPr lang="as-IN" sz="3200" dirty="0" smtClean="0">
                <a:solidFill>
                  <a:schemeClr val="tx1"/>
                </a:solidFill>
                <a:latin typeface="NikoshBAN" panose="02000000000000000000" pitchFamily="2" charset="0"/>
                <a:cs typeface="NikoshBAN" panose="02000000000000000000" pitchFamily="2" charset="0"/>
              </a:rPr>
              <a:t>উদ্ভিদ</a:t>
            </a:r>
            <a:r>
              <a:rPr lang="as-IN" sz="3200" dirty="0">
                <a:solidFill>
                  <a:schemeClr val="tx1"/>
                </a:solidFill>
                <a:latin typeface="NikoshBAN" panose="02000000000000000000" pitchFamily="2" charset="0"/>
                <a:cs typeface="NikoshBAN" panose="02000000000000000000" pitchFamily="2" charset="0"/>
              </a:rPr>
              <a:t>, প্রাণী, ব্যাকটেরিয়া , সায়ানোব্যাকটেরিয়া, ছত্রাক প্রভৃতি জীবদেহের সজীব কোষে ভাইরাস সক্রিয় অবস্থায় অবস্থান করতে পারে। আবার নিষ্ক্রিয় অবস্থায় বাতাস, মাটি, পানি ইত্যাদি প্রায় সব জড় মাধ্যমে ভাইরাস অবস্থান করে। কাজেই বলা যায়, জীব ও জড় পরিবেশ উভয়ই ভাইরাসের আবাস।</a:t>
            </a:r>
          </a:p>
        </p:txBody>
      </p:sp>
      <p:sp>
        <p:nvSpPr>
          <p:cNvPr id="5" name="Rounded Rectangle 4"/>
          <p:cNvSpPr/>
          <p:nvPr/>
        </p:nvSpPr>
        <p:spPr>
          <a:xfrm>
            <a:off x="4964804" y="631065"/>
            <a:ext cx="4185635" cy="273032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a:solidFill>
                  <a:srgbClr val="FFFF00"/>
                </a:solidFill>
                <a:latin typeface="NikoshBAN" panose="02000000000000000000" pitchFamily="2" charset="0"/>
                <a:cs typeface="NikoshBAN" panose="02000000000000000000" pitchFamily="2" charset="0"/>
              </a:rPr>
              <a:t>আয়তন-</a:t>
            </a:r>
            <a:r>
              <a:rPr lang="as-IN" sz="2800" dirty="0">
                <a:solidFill>
                  <a:schemeClr val="tx1"/>
                </a:solidFill>
                <a:latin typeface="NikoshBAN" panose="02000000000000000000" pitchFamily="2" charset="0"/>
                <a:cs typeface="NikoshBAN" panose="02000000000000000000" pitchFamily="2" charset="0"/>
              </a:rPr>
              <a:t> ভাইরাস ব্যাকটেরিয়া থেকে ক্ষুদ্র। ইলেকট্রন অণুবীক্ষণ যন্ত্র ছাড়া এদের দেখা যায়না। সাধারণত এদের আকার 10 </a:t>
            </a:r>
            <a:r>
              <a:rPr lang="en-US" sz="2800" dirty="0">
                <a:solidFill>
                  <a:schemeClr val="tx1"/>
                </a:solidFill>
                <a:latin typeface="NikoshBAN" panose="02000000000000000000" pitchFamily="2" charset="0"/>
                <a:cs typeface="NikoshBAN" panose="02000000000000000000" pitchFamily="2" charset="0"/>
              </a:rPr>
              <a:t>nm </a:t>
            </a:r>
            <a:r>
              <a:rPr lang="as-IN" sz="2800" dirty="0">
                <a:solidFill>
                  <a:schemeClr val="tx1"/>
                </a:solidFill>
                <a:latin typeface="NikoshBAN" panose="02000000000000000000" pitchFamily="2" charset="0"/>
                <a:cs typeface="NikoshBAN" panose="02000000000000000000" pitchFamily="2" charset="0"/>
              </a:rPr>
              <a:t>থেকে 300 </a:t>
            </a:r>
            <a:r>
              <a:rPr lang="en-US" sz="2800" dirty="0">
                <a:solidFill>
                  <a:schemeClr val="tx1"/>
                </a:solidFill>
                <a:latin typeface="NikoshBAN" panose="02000000000000000000" pitchFamily="2" charset="0"/>
                <a:cs typeface="NikoshBAN" panose="02000000000000000000" pitchFamily="2" charset="0"/>
              </a:rPr>
              <a:t>nm </a:t>
            </a:r>
            <a:r>
              <a:rPr lang="as-IN" sz="2800" dirty="0">
                <a:solidFill>
                  <a:schemeClr val="tx1"/>
                </a:solidFill>
                <a:latin typeface="NikoshBAN" panose="02000000000000000000" pitchFamily="2" charset="0"/>
                <a:cs typeface="NikoshBAN" panose="02000000000000000000" pitchFamily="2" charset="0"/>
              </a:rPr>
              <a:t>পর্যন্ত হয়ে থাকে।তবে কিছু ভাইরাস এর চেয়ে বড় হতে পারে।</a:t>
            </a:r>
          </a:p>
        </p:txBody>
      </p:sp>
      <p:sp>
        <p:nvSpPr>
          <p:cNvPr id="6" name="Rounded Rectangle 5"/>
          <p:cNvSpPr/>
          <p:nvPr/>
        </p:nvSpPr>
        <p:spPr>
          <a:xfrm>
            <a:off x="5100033" y="3496615"/>
            <a:ext cx="3915178" cy="324547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a:solidFill>
                  <a:srgbClr val="FFFF00"/>
                </a:solidFill>
                <a:latin typeface="NikoshBAN" panose="02000000000000000000" pitchFamily="2" charset="0"/>
                <a:cs typeface="NikoshBAN" panose="02000000000000000000" pitchFamily="2" charset="0"/>
              </a:rPr>
              <a:t>আকার-আকৃতি</a:t>
            </a:r>
            <a:r>
              <a:rPr lang="as-IN" sz="2800" dirty="0">
                <a:solidFill>
                  <a:schemeClr val="tx1"/>
                </a:solidFill>
                <a:latin typeface="NikoshBAN" panose="02000000000000000000" pitchFamily="2" charset="0"/>
                <a:cs typeface="NikoshBAN" panose="02000000000000000000" pitchFamily="2" charset="0"/>
              </a:rPr>
              <a:t>=ভাইরাস সাধারণত নিম্ন লিখিত আকৃতির হয়ে থাকে। গোলাকার, দণ্ডাকার, বর্তুলাকার, সূত্রাকার, পাউরুটি আকার, বহুভুজাক্রিতি, ব্যাঙ্গাচি আকার প্রভৃতি</a:t>
            </a:r>
            <a:r>
              <a:rPr lang="as-IN" sz="2400" dirty="0">
                <a:solidFill>
                  <a:schemeClr val="tx1"/>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75307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5911" y="347730"/>
            <a:ext cx="3747752" cy="62977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প্রশ্ন-১। </a:t>
            </a:r>
            <a:r>
              <a:rPr lang="en-US" sz="2800" dirty="0" smtClean="0">
                <a:solidFill>
                  <a:srgbClr val="FFFF00"/>
                </a:solidFill>
                <a:latin typeface="NikoshBAN" panose="02000000000000000000" pitchFamily="2" charset="0"/>
                <a:cs typeface="NikoshBAN" panose="02000000000000000000" pitchFamily="2" charset="0"/>
              </a:rPr>
              <a:t>COVID-19-</a:t>
            </a:r>
            <a:r>
              <a:rPr lang="as-IN" sz="2800" dirty="0">
                <a:solidFill>
                  <a:srgbClr val="FFFF00"/>
                </a:solidFill>
                <a:latin typeface="NikoshBAN" panose="02000000000000000000" pitchFamily="2" charset="0"/>
                <a:cs typeface="NikoshBAN" panose="02000000000000000000" pitchFamily="2" charset="0"/>
              </a:rPr>
              <a:t>এর কারণ ভাইরাসটি কি বাতাসের মাধ্যমে সংক্রমণ হতে পারে?</a:t>
            </a:r>
          </a:p>
          <a:p>
            <a:r>
              <a:rPr lang="as-IN" sz="2800" dirty="0" smtClean="0">
                <a:solidFill>
                  <a:schemeClr val="tx1"/>
                </a:solidFill>
                <a:latin typeface="NikoshBAN" panose="02000000000000000000" pitchFamily="2" charset="0"/>
                <a:cs typeface="NikoshBAN" panose="02000000000000000000" pitchFamily="2" charset="0"/>
              </a:rPr>
              <a:t>আজ </a:t>
            </a:r>
            <a:r>
              <a:rPr lang="as-IN" sz="2800" dirty="0">
                <a:solidFill>
                  <a:schemeClr val="tx1"/>
                </a:solidFill>
                <a:latin typeface="NikoshBAN" panose="02000000000000000000" pitchFamily="2" charset="0"/>
                <a:cs typeface="NikoshBAN" panose="02000000000000000000" pitchFamily="2" charset="0"/>
              </a:rPr>
              <a:t>অবধি অধ্যয়ন থেকে বোঝা যায় যে ভাইরাসটি </a:t>
            </a:r>
            <a:r>
              <a:rPr lang="en-US" sz="2800" dirty="0">
                <a:solidFill>
                  <a:schemeClr val="tx1"/>
                </a:solidFill>
                <a:latin typeface="NikoshBAN" panose="02000000000000000000" pitchFamily="2" charset="0"/>
                <a:cs typeface="NikoshBAN" panose="02000000000000000000" pitchFamily="2" charset="0"/>
              </a:rPr>
              <a:t>COVID-19-</a:t>
            </a:r>
            <a:r>
              <a:rPr lang="as-IN" sz="2800" dirty="0">
                <a:solidFill>
                  <a:schemeClr val="tx1"/>
                </a:solidFill>
                <a:latin typeface="NikoshBAN" panose="02000000000000000000" pitchFamily="2" charset="0"/>
                <a:cs typeface="NikoshBAN" panose="02000000000000000000" pitchFamily="2" charset="0"/>
              </a:rPr>
              <a:t>এর মূল কারণটি বাতাসের পরিবর্তে শ্বাস প্রশ্বাসের ফোঁটার সাথে যোগাযোগের মাধ্যমে সংক্রমণ করে।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কীভাবে ছড়িয়ে পড়ে?" এ আগের উত্তরটি দেখুন</a:t>
            </a:r>
          </a:p>
        </p:txBody>
      </p:sp>
      <p:sp>
        <p:nvSpPr>
          <p:cNvPr id="3" name="Rectangle 2"/>
          <p:cNvSpPr/>
          <p:nvPr/>
        </p:nvSpPr>
        <p:spPr>
          <a:xfrm>
            <a:off x="8070760" y="797510"/>
            <a:ext cx="3876542" cy="5324535"/>
          </a:xfrm>
          <a:prstGeom prst="rect">
            <a:avLst/>
          </a:prstGeom>
          <a:solidFill>
            <a:schemeClr val="accent6">
              <a:lumMod val="60000"/>
              <a:lumOff val="40000"/>
            </a:schemeClr>
          </a:solidFill>
        </p:spPr>
        <p:txBody>
          <a:bodyPr wrap="square">
            <a:spAutoFit/>
          </a:bodyPr>
          <a:lstStyle/>
          <a:p>
            <a:r>
              <a:rPr lang="bn-IN" sz="2400" dirty="0">
                <a:solidFill>
                  <a:srgbClr val="FFFF00"/>
                </a:solidFill>
                <a:latin typeface="NikoshBAN" panose="02000000000000000000" pitchFamily="2" charset="0"/>
                <a:cs typeface="NikoshBAN" panose="02000000000000000000" pitchFamily="2" charset="0"/>
              </a:rPr>
              <a:t>প্রশ্ন-১। </a:t>
            </a:r>
            <a:r>
              <a:rPr lang="as-IN" sz="2400" dirty="0" smtClean="0">
                <a:solidFill>
                  <a:srgbClr val="FFFF00"/>
                </a:solidFill>
              </a:rPr>
              <a:t>আমার </a:t>
            </a:r>
            <a:r>
              <a:rPr lang="as-IN" sz="2400" dirty="0">
                <a:solidFill>
                  <a:srgbClr val="FFFF00"/>
                </a:solidFill>
              </a:rPr>
              <a:t>কি মেডিক্যাল মাস্ক পরা উচিত?</a:t>
            </a:r>
          </a:p>
          <a:p>
            <a:endParaRPr lang="as-IN" sz="2400" dirty="0"/>
          </a:p>
          <a:p>
            <a:r>
              <a:rPr lang="as-IN" sz="2400" dirty="0"/>
              <a:t>করোনা ভাইরাসসহ অন্যান্য রোগের বিস্তার সীমিত পর্যায়ে রাখতে মেডিক্যাল মাস্ক সাহায্য করে। তবে এটার ব্যবহারই এককভাবে সংক্রমণ হ্রাস করতে যথেষ্ঠ নয়। নিয়মিত হাত ধোয়া এবং সম্ভাব্য সংক্রমিত ব্যক্তির সাথে মেলামেশা না করা এই ভাইরাস সংক্রমণের ঝুঁকি কমানোর সর্বোত্তম উপায়।</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088" y="1056068"/>
            <a:ext cx="3799268" cy="5004421"/>
          </a:xfrm>
          <a:prstGeom prst="rect">
            <a:avLst/>
          </a:prstGeom>
        </p:spPr>
      </p:pic>
    </p:spTree>
    <p:extLst>
      <p:ext uri="{BB962C8B-B14F-4D97-AF65-F5344CB8AC3E}">
        <p14:creationId xmlns:p14="http://schemas.microsoft.com/office/powerpoint/2010/main" val="80338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184" y="206063"/>
            <a:ext cx="8242478" cy="61174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FFFF00"/>
                </a:solidFill>
                <a:latin typeface="NikoshBAN" panose="02000000000000000000" pitchFamily="2" charset="0"/>
                <a:cs typeface="NikoshBAN" panose="02000000000000000000" pitchFamily="2" charset="0"/>
              </a:rPr>
              <a:t>প্রশ্ন-১। </a:t>
            </a:r>
            <a:r>
              <a:rPr lang="en-US" sz="3200" dirty="0" smtClean="0">
                <a:solidFill>
                  <a:srgbClr val="FFFF00"/>
                </a:solidFill>
                <a:latin typeface="NikoshBAN" panose="02000000000000000000" pitchFamily="2" charset="0"/>
                <a:cs typeface="NikoshBAN" panose="02000000000000000000" pitchFamily="2" charset="0"/>
              </a:rPr>
              <a:t>COVID-19 </a:t>
            </a:r>
            <a:r>
              <a:rPr lang="as-IN" sz="3200" dirty="0">
                <a:solidFill>
                  <a:srgbClr val="FFFF00"/>
                </a:solidFill>
                <a:latin typeface="NikoshBAN" panose="02000000000000000000" pitchFamily="2" charset="0"/>
                <a:cs typeface="NikoshBAN" panose="02000000000000000000" pitchFamily="2" charset="0"/>
              </a:rPr>
              <a:t>এমন কোনও ব্যক্তির কাছ থেকে ধরা যেতে পারে যার কোনও লক্ষণ নেই?</a:t>
            </a:r>
          </a:p>
          <a:p>
            <a:r>
              <a:rPr lang="as-IN" sz="3200" dirty="0" smtClean="0">
                <a:solidFill>
                  <a:schemeClr val="tx1"/>
                </a:solidFill>
                <a:latin typeface="NikoshBAN" panose="02000000000000000000" pitchFamily="2" charset="0"/>
                <a:cs typeface="NikoshBAN" panose="02000000000000000000" pitchFamily="2" charset="0"/>
              </a:rPr>
              <a:t>এই </a:t>
            </a:r>
            <a:r>
              <a:rPr lang="as-IN" sz="3200" dirty="0">
                <a:solidFill>
                  <a:schemeClr val="tx1"/>
                </a:solidFill>
                <a:latin typeface="NikoshBAN" panose="02000000000000000000" pitchFamily="2" charset="0"/>
                <a:cs typeface="NikoshBAN" panose="02000000000000000000" pitchFamily="2" charset="0"/>
              </a:rPr>
              <a:t>রোগটি ছড়িয়ে পড়ার প্রধান উপায় হ'ল কাশি হওয়া কাউকে বহিষ্কৃত শ্বাস প্রশ্বাসের ফোঁটা। কোনও লক্ষণ নেই এমন কারও কাছ থেকে </a:t>
            </a:r>
            <a:r>
              <a:rPr lang="en-US" sz="3200" dirty="0">
                <a:solidFill>
                  <a:schemeClr val="tx1"/>
                </a:solidFill>
                <a:latin typeface="NikoshBAN" panose="02000000000000000000" pitchFamily="2" charset="0"/>
                <a:cs typeface="NikoshBAN" panose="02000000000000000000" pitchFamily="2" charset="0"/>
              </a:rPr>
              <a:t>COVID-19 </a:t>
            </a:r>
            <a:r>
              <a:rPr lang="as-IN" sz="3200" dirty="0">
                <a:solidFill>
                  <a:schemeClr val="tx1"/>
                </a:solidFill>
                <a:latin typeface="NikoshBAN" panose="02000000000000000000" pitchFamily="2" charset="0"/>
                <a:cs typeface="NikoshBAN" panose="02000000000000000000" pitchFamily="2" charset="0"/>
              </a:rPr>
              <a:t>ধরার ঝুঁকি খুব কম </a:t>
            </a:r>
            <a:r>
              <a:rPr lang="en-US" sz="3200" dirty="0" smtClean="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তবে, কভিড -১৯ সহ অনেক লোক কেবল হালকা লক্ষণই অনুভব করেন। রোগের প্রাথমিক পর্যায়ে এটি বিশেষভাবে সত্য। অতএব এমন কাউকের কাছ থেকে </a:t>
            </a:r>
            <a:r>
              <a:rPr lang="en-US" sz="3200" dirty="0">
                <a:solidFill>
                  <a:schemeClr val="tx1"/>
                </a:solidFill>
                <a:latin typeface="NikoshBAN" panose="02000000000000000000" pitchFamily="2" charset="0"/>
                <a:cs typeface="NikoshBAN" panose="02000000000000000000" pitchFamily="2" charset="0"/>
              </a:rPr>
              <a:t>COVID-19 </a:t>
            </a:r>
            <a:r>
              <a:rPr lang="as-IN" sz="3200" dirty="0">
                <a:solidFill>
                  <a:schemeClr val="tx1"/>
                </a:solidFill>
                <a:latin typeface="NikoshBAN" panose="02000000000000000000" pitchFamily="2" charset="0"/>
                <a:cs typeface="NikoshBAN" panose="02000000000000000000" pitchFamily="2" charset="0"/>
              </a:rPr>
              <a:t>ধরা সম্ভব, উদাহরণস্বরূপ, কেবল একটি হালকা কাশি এবং অসুস্থ বোধ করেন না। ডাব্লুএইচও, </a:t>
            </a:r>
            <a:r>
              <a:rPr lang="en-US" sz="3200" dirty="0">
                <a:solidFill>
                  <a:schemeClr val="tx1"/>
                </a:solidFill>
                <a:latin typeface="NikoshBAN" panose="02000000000000000000" pitchFamily="2" charset="0"/>
                <a:cs typeface="NikoshBAN" panose="02000000000000000000" pitchFamily="2" charset="0"/>
              </a:rPr>
              <a:t>COVID-19 </a:t>
            </a:r>
            <a:r>
              <a:rPr lang="as-IN" sz="3200" dirty="0">
                <a:solidFill>
                  <a:schemeClr val="tx1"/>
                </a:solidFill>
                <a:latin typeface="NikoshBAN" panose="02000000000000000000" pitchFamily="2" charset="0"/>
                <a:cs typeface="NikoshBAN" panose="02000000000000000000" pitchFamily="2" charset="0"/>
              </a:rPr>
              <a:t>সংক্রমণের সময়কালে চলমান গবেষণাটি মূল্যায়ন করছে এবং আপডেট হওয়া ফলাফলগুলি ভাগ করে নেবে।</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157" y="927279"/>
            <a:ext cx="3324225" cy="4726546"/>
          </a:xfrm>
          <a:prstGeom prst="rect">
            <a:avLst/>
          </a:prstGeom>
        </p:spPr>
      </p:pic>
    </p:spTree>
    <p:extLst>
      <p:ext uri="{BB962C8B-B14F-4D97-AF65-F5344CB8AC3E}">
        <p14:creationId xmlns:p14="http://schemas.microsoft.com/office/powerpoint/2010/main" val="23110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1820" y="373487"/>
            <a:ext cx="6877318" cy="629777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প্রশ্ন-১। </a:t>
            </a:r>
            <a:r>
              <a:rPr lang="as-IN" sz="2800" dirty="0" smtClean="0">
                <a:solidFill>
                  <a:srgbClr val="FFFF00"/>
                </a:solidFill>
                <a:latin typeface="NikoshBAN" panose="02000000000000000000" pitchFamily="2" charset="0"/>
                <a:cs typeface="NikoshBAN" panose="02000000000000000000" pitchFamily="2" charset="0"/>
              </a:rPr>
              <a:t>।</a:t>
            </a:r>
            <a:r>
              <a:rPr lang="as-IN" sz="2800" dirty="0">
                <a:solidFill>
                  <a:srgbClr val="FFFF00"/>
                </a:solidFill>
                <a:latin typeface="NikoshBAN" panose="02000000000000000000" pitchFamily="2" charset="0"/>
                <a:cs typeface="NikoshBAN" panose="02000000000000000000" pitchFamily="2" charset="0"/>
              </a:rPr>
              <a:t>এই রোগে আক্রান্ত ব্যক্তির মল থেকে আমি কী কভিড -১৯ ধরতে পারি?</a:t>
            </a:r>
          </a:p>
          <a:p>
            <a:r>
              <a:rPr lang="as-IN" sz="2800" dirty="0" smtClean="0">
                <a:solidFill>
                  <a:schemeClr val="tx1"/>
                </a:solidFill>
                <a:latin typeface="NikoshBAN" panose="02000000000000000000" pitchFamily="2" charset="0"/>
                <a:cs typeface="NikoshBAN" panose="02000000000000000000" pitchFamily="2" charset="0"/>
              </a:rPr>
              <a:t>সংক্রামিত </a:t>
            </a:r>
            <a:r>
              <a:rPr lang="as-IN" sz="2800" dirty="0">
                <a:solidFill>
                  <a:schemeClr val="tx1"/>
                </a:solidFill>
                <a:latin typeface="NikoshBAN" panose="02000000000000000000" pitchFamily="2" charset="0"/>
                <a:cs typeface="NikoshBAN" panose="02000000000000000000" pitchFamily="2" charset="0"/>
              </a:rPr>
              <a:t>ব্যক্তির মল থেকে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ধরার ঝুঁকি কম বলে মনে হয়। প্রাথমিক তদন্তে দেখা গেছে যে ভাইরাসটি কিছু ক্ষেত্রে মলগুলিতে উপস্থিত হতে পারে, এই পথ দিয়ে ছড়িয়ে পড়া এই প্রকোপের প্রধান বৈশিষ্ট্য নয়। ডাব্লুএইচও, কোভিড -১৯ কীভাবে ছড়িয়েছে সে সম্পর্কে চলমান গবেষণাটি মূল্যায়ন করছে এবং নতুন অনুসন্ধানগুলি ভাগ করে চালিয়ে যাবে। কারণ এটি একটি ঝুঁকি, তবে, বাথরুম ব্যবহার করার পরে এবং খাওয়ার আগে নিয়মিত হাত পরিষ্কার করার এটি অন্য কারণ।</a:t>
            </a:r>
          </a:p>
          <a:p>
            <a:endParaRPr lang="as-IN"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682581"/>
            <a:ext cx="3975279" cy="4654304"/>
          </a:xfrm>
          <a:prstGeom prst="rect">
            <a:avLst/>
          </a:prstGeom>
        </p:spPr>
      </p:pic>
    </p:spTree>
    <p:extLst>
      <p:ext uri="{BB962C8B-B14F-4D97-AF65-F5344CB8AC3E}">
        <p14:creationId xmlns:p14="http://schemas.microsoft.com/office/powerpoint/2010/main" val="42557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1971" y="631064"/>
            <a:ext cx="11500835" cy="638792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FFFF00"/>
                </a:solidFill>
                <a:latin typeface="NikoshBAN" panose="02000000000000000000" pitchFamily="2" charset="0"/>
                <a:cs typeface="NikoshBAN" panose="02000000000000000000" pitchFamily="2" charset="0"/>
              </a:rPr>
              <a:t>প্রশ্ন-১। </a:t>
            </a:r>
            <a:r>
              <a:rPr lang="as-IN" sz="3200" dirty="0" smtClean="0">
                <a:solidFill>
                  <a:srgbClr val="FFFF00"/>
                </a:solidFill>
                <a:latin typeface="NikoshBAN" panose="02000000000000000000" pitchFamily="2" charset="0"/>
                <a:cs typeface="NikoshBAN" panose="02000000000000000000" pitchFamily="2" charset="0"/>
              </a:rPr>
              <a:t>নিজেকে </a:t>
            </a:r>
            <a:r>
              <a:rPr lang="as-IN" sz="3200" dirty="0">
                <a:solidFill>
                  <a:srgbClr val="FFFF00"/>
                </a:solidFill>
                <a:latin typeface="NikoshBAN" panose="02000000000000000000" pitchFamily="2" charset="0"/>
                <a:cs typeface="NikoshBAN" panose="02000000000000000000" pitchFamily="2" charset="0"/>
              </a:rPr>
              <a:t>রক্ষা করতে এবং রোগের বিস্তার রোধ করতে আমি কী করতে পারি?</a:t>
            </a:r>
          </a:p>
          <a:p>
            <a:r>
              <a:rPr lang="as-IN" sz="2800" dirty="0">
                <a:solidFill>
                  <a:schemeClr val="tx1"/>
                </a:solidFill>
                <a:latin typeface="NikoshBAN" panose="02000000000000000000" pitchFamily="2" charset="0"/>
                <a:cs typeface="NikoshBAN" panose="02000000000000000000" pitchFamily="2" charset="0"/>
              </a:rPr>
              <a:t>প্রত্যেকের জন্য সুরক্ষা </a:t>
            </a:r>
            <a:r>
              <a:rPr lang="as-IN" sz="2800" dirty="0" smtClean="0">
                <a:solidFill>
                  <a:schemeClr val="tx1"/>
                </a:solidFill>
                <a:latin typeface="NikoshBAN" panose="02000000000000000000" pitchFamily="2" charset="0"/>
                <a:cs typeface="NikoshBAN" panose="02000000000000000000" pitchFamily="2" charset="0"/>
              </a:rPr>
              <a:t>ব্যবস্থা</a:t>
            </a:r>
            <a:r>
              <a:rPr lang="bn-IN"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প্রাদুর্ভাবের সর্বশেষ তথ্য সম্পর্কে সচেতন থাকুন, ডাব্লুএইচও ওয়েবসাইটে এবং আপনার জাতীয় এবং স্থানীয় জনস্বাস্থ্য কর্তৃপক্ষের মাধ্যমে উপলব্ধ। বিশ্বজুড়ে অনেক দেশ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এর কেস দেখেছিল এবং বেশিরভাগই এর প্রাদুর্ভাব দেখেছিল। চীন এবং অন্যান্য কয়েকটি দেশের কর্তৃপক্ষগুলি তাদের প্রাদুর্ভাবগুলি ধীরগতিতে বা বন্ধ করতে সফল হয়েছে। যাইহোক, পরিস্থিতিটি অনাকাঙ্ক্ষিত তাই সর্বশেষ খবরের জন্য নিয়মিত পরীক্ষা করুন।</a:t>
            </a:r>
          </a:p>
          <a:p>
            <a:r>
              <a:rPr lang="as-IN" sz="2800" dirty="0">
                <a:solidFill>
                  <a:schemeClr val="tx1"/>
                </a:solidFill>
                <a:latin typeface="NikoshBAN" panose="02000000000000000000" pitchFamily="2" charset="0"/>
                <a:cs typeface="NikoshBAN" panose="02000000000000000000" pitchFamily="2" charset="0"/>
              </a:rPr>
              <a:t>আপনি কিছু সাধারণ সতর্কতা অবলম্বন করে সংক্রামিত হওয়া বা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ছড়িয়ে যাওয়ার সম্ভাবনা হ্রাস করতে </a:t>
            </a:r>
            <a:r>
              <a:rPr lang="as-IN" sz="2800" dirty="0" smtClean="0">
                <a:solidFill>
                  <a:schemeClr val="tx1"/>
                </a:solidFill>
                <a:latin typeface="NikoshBAN" panose="02000000000000000000" pitchFamily="2" charset="0"/>
                <a:cs typeface="NikoshBAN" panose="02000000000000000000" pitchFamily="2" charset="0"/>
              </a:rPr>
              <a:t>পারেন:অ্যালকোহল </a:t>
            </a:r>
            <a:r>
              <a:rPr lang="as-IN" sz="2800" dirty="0">
                <a:solidFill>
                  <a:schemeClr val="tx1"/>
                </a:solidFill>
                <a:latin typeface="NikoshBAN" panose="02000000000000000000" pitchFamily="2" charset="0"/>
                <a:cs typeface="NikoshBAN" panose="02000000000000000000" pitchFamily="2" charset="0"/>
              </a:rPr>
              <a:t>ভিত্তিক হাত ঘষে আপনার হাত নিয়মিত এবং পুঙ্খানুপুঙ্খভাবে পরিষ্কার করুন বা সাবান এবং জলে ধুয়ে ফেলুন।</a:t>
            </a:r>
          </a:p>
          <a:p>
            <a:r>
              <a:rPr lang="bn-IN" sz="2800" dirty="0">
                <a:solidFill>
                  <a:srgbClr val="FFFF00"/>
                </a:solidFill>
                <a:latin typeface="NikoshBAN" panose="02000000000000000000" pitchFamily="2" charset="0"/>
                <a:cs typeface="NikoshBAN" panose="02000000000000000000" pitchFamily="2" charset="0"/>
              </a:rPr>
              <a:t>প্রশ্ন-১। </a:t>
            </a:r>
            <a:r>
              <a:rPr lang="as-IN" sz="2800" dirty="0" smtClean="0">
                <a:solidFill>
                  <a:srgbClr val="FFFF00"/>
                </a:solidFill>
                <a:latin typeface="NikoshBAN" panose="02000000000000000000" pitchFamily="2" charset="0"/>
                <a:cs typeface="NikoshBAN" panose="02000000000000000000" pitchFamily="2" charset="0"/>
              </a:rPr>
              <a:t>কেন </a:t>
            </a:r>
            <a:r>
              <a:rPr lang="as-IN" sz="2800" dirty="0">
                <a:solidFill>
                  <a:srgbClr val="FFFF00"/>
                </a:solidFill>
                <a:latin typeface="NikoshBAN" panose="02000000000000000000" pitchFamily="2" charset="0"/>
                <a:cs typeface="NikoshBAN" panose="02000000000000000000" pitchFamily="2" charset="0"/>
              </a:rPr>
              <a:t>সাবান ও জল দিয়ে আপনার হাত ধোয়া</a:t>
            </a:r>
            <a:r>
              <a:rPr lang="as-IN" sz="2800" dirty="0" smtClean="0">
                <a:solidFill>
                  <a:srgbClr val="FFFF00"/>
                </a:solidFill>
                <a:latin typeface="NikoshBAN" panose="02000000000000000000" pitchFamily="2" charset="0"/>
                <a:cs typeface="NikoshBAN" panose="02000000000000000000" pitchFamily="2" charset="0"/>
              </a:rPr>
              <a:t>?</a:t>
            </a:r>
            <a:endParaRPr lang="bn-IN" sz="2800" dirty="0" smtClean="0">
              <a:solidFill>
                <a:srgbClr val="FFFF00"/>
              </a:solidFill>
              <a:latin typeface="NikoshBAN" panose="02000000000000000000" pitchFamily="2" charset="0"/>
              <a:cs typeface="NikoshBAN" panose="02000000000000000000" pitchFamily="2" charset="0"/>
            </a:endParaRPr>
          </a:p>
          <a:p>
            <a:r>
              <a:rPr lang="as-IN" sz="2800" dirty="0" smtClean="0">
                <a:solidFill>
                  <a:schemeClr val="tx1"/>
                </a:solidFill>
                <a:latin typeface="NikoshBAN" panose="02000000000000000000" pitchFamily="2" charset="0"/>
                <a:cs typeface="NikoshBAN" panose="02000000000000000000" pitchFamily="2" charset="0"/>
              </a:rPr>
              <a:t> </a:t>
            </a:r>
            <a:r>
              <a:rPr lang="as-IN" sz="2800" dirty="0">
                <a:solidFill>
                  <a:schemeClr val="tx1"/>
                </a:solidFill>
                <a:latin typeface="NikoshBAN" panose="02000000000000000000" pitchFamily="2" charset="0"/>
                <a:cs typeface="NikoshBAN" panose="02000000000000000000" pitchFamily="2" charset="0"/>
              </a:rPr>
              <a:t>সাবান ও জল দিয়ে আপনার হাত ধোয়া বা অ্যালকোহল-ভিত্তিক হাত ঘষা ব্যবহার আপনার হাতের ভাইরাসকে মেরে ফেলে।নিজের এবং কাশি বা হাঁচি হয় এমন </a:t>
            </a:r>
            <a:r>
              <a:rPr lang="bn-IN" sz="2800" dirty="0" smtClean="0">
                <a:solidFill>
                  <a:schemeClr val="tx1"/>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কারও </a:t>
            </a:r>
            <a:r>
              <a:rPr lang="as-IN" sz="2800" dirty="0">
                <a:solidFill>
                  <a:schemeClr val="tx1"/>
                </a:solidFill>
                <a:latin typeface="NikoshBAN" panose="02000000000000000000" pitchFamily="2" charset="0"/>
                <a:cs typeface="NikoshBAN" panose="02000000000000000000" pitchFamily="2" charset="0"/>
              </a:rPr>
              <a:t>মধ্যে কমপক্ষে 1 মিটার (3 ফুট) দূরত্ব বজায় রাখুন</a:t>
            </a:r>
            <a:r>
              <a:rPr lang="as-IN" sz="2800" dirty="0" smtClean="0">
                <a:solidFill>
                  <a:schemeClr val="tx1"/>
                </a:solidFill>
                <a:latin typeface="NikoshBAN" panose="02000000000000000000" pitchFamily="2" charset="0"/>
                <a:cs typeface="NikoshBAN" panose="02000000000000000000" pitchFamily="2" charset="0"/>
              </a:rPr>
              <a:t>।</a:t>
            </a:r>
            <a:endParaRPr lang="bn-IN" sz="2800"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054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9397" y="334852"/>
            <a:ext cx="10985679" cy="63750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FFFF00"/>
                </a:solidFill>
                <a:latin typeface="NikoshBAN" panose="02000000000000000000" pitchFamily="2" charset="0"/>
                <a:cs typeface="NikoshBAN" panose="02000000000000000000" pitchFamily="2" charset="0"/>
              </a:rPr>
              <a:t>প্রশ্ন-১। </a:t>
            </a:r>
            <a:r>
              <a:rPr lang="as-IN" sz="3200" dirty="0" smtClean="0">
                <a:solidFill>
                  <a:srgbClr val="FFFF00"/>
                </a:solidFill>
                <a:latin typeface="NikoshBAN" panose="02000000000000000000" pitchFamily="2" charset="0"/>
                <a:cs typeface="NikoshBAN" panose="02000000000000000000" pitchFamily="2" charset="0"/>
              </a:rPr>
              <a:t>কেন </a:t>
            </a:r>
            <a:r>
              <a:rPr lang="as-IN" sz="3200" dirty="0">
                <a:solidFill>
                  <a:srgbClr val="FFFF00"/>
                </a:solidFill>
                <a:latin typeface="NikoshBAN" panose="02000000000000000000" pitchFamily="2" charset="0"/>
                <a:cs typeface="NikoshBAN" panose="02000000000000000000" pitchFamily="2" charset="0"/>
              </a:rPr>
              <a:t>দূরত্ব বজায় রা</a:t>
            </a:r>
            <a:r>
              <a:rPr lang="bn-IN" sz="3200" dirty="0">
                <a:solidFill>
                  <a:srgbClr val="FFFF00"/>
                </a:solidFill>
                <a:latin typeface="NikoshBAN" panose="02000000000000000000" pitchFamily="2" charset="0"/>
                <a:cs typeface="NikoshBAN" panose="02000000000000000000" pitchFamily="2" charset="0"/>
              </a:rPr>
              <a:t>খতে হয়</a:t>
            </a:r>
            <a:r>
              <a:rPr lang="as-IN" sz="3200" dirty="0">
                <a:solidFill>
                  <a:srgbClr val="FFFF00"/>
                </a:solidFill>
                <a:latin typeface="NikoshBAN" panose="02000000000000000000" pitchFamily="2" charset="0"/>
                <a:cs typeface="NikoshBAN" panose="02000000000000000000" pitchFamily="2" charset="0"/>
              </a:rPr>
              <a:t>? </a:t>
            </a:r>
            <a:endParaRPr lang="bn-IN" sz="3200" dirty="0">
              <a:solidFill>
                <a:srgbClr val="FFFF00"/>
              </a:solidFill>
              <a:latin typeface="NikoshBAN" panose="02000000000000000000" pitchFamily="2" charset="0"/>
              <a:cs typeface="NikoshBAN" panose="02000000000000000000" pitchFamily="2" charset="0"/>
            </a:endParaRPr>
          </a:p>
          <a:p>
            <a:r>
              <a:rPr lang="as-IN" sz="2800" dirty="0">
                <a:solidFill>
                  <a:schemeClr val="tx1"/>
                </a:solidFill>
                <a:latin typeface="NikoshBAN" panose="02000000000000000000" pitchFamily="2" charset="0"/>
                <a:cs typeface="NikoshBAN" panose="02000000000000000000" pitchFamily="2" charset="0"/>
              </a:rPr>
              <a:t>যখন কেউ কাশি বা হাঁচি দেয় তখন তারা তাদের নাক বা মুখ থেকে ছোট তরল ফোঁটা স্প্রে করে যার মধ্যে ভাইরাস থাকতে পারে। যদি আপনি খুব কাছাকাছি থাকেন, তবে কাশি ব্যক্তির যদি এই রোগ হয় তবে আপনি সিভিভিড -১৯ ভাইরাস সহ ফোঁটাগুলিতে শ্বাস নিতে পারেন।</a:t>
            </a:r>
          </a:p>
          <a:p>
            <a:r>
              <a:rPr lang="bn-IN" sz="3200" dirty="0">
                <a:solidFill>
                  <a:srgbClr val="FFFF00"/>
                </a:solidFill>
                <a:latin typeface="NikoshBAN" panose="02000000000000000000" pitchFamily="2" charset="0"/>
                <a:cs typeface="NikoshBAN" panose="02000000000000000000" pitchFamily="2" charset="0"/>
              </a:rPr>
              <a:t>প্রশ্ন-১। </a:t>
            </a:r>
            <a:r>
              <a:rPr lang="as-IN" sz="3200" dirty="0" smtClean="0">
                <a:solidFill>
                  <a:srgbClr val="FFFF00"/>
                </a:solidFill>
                <a:latin typeface="NikoshBAN" panose="02000000000000000000" pitchFamily="2" charset="0"/>
                <a:cs typeface="NikoshBAN" panose="02000000000000000000" pitchFamily="2" charset="0"/>
              </a:rPr>
              <a:t>কেন </a:t>
            </a:r>
            <a:r>
              <a:rPr lang="as-IN" sz="3200" dirty="0">
                <a:solidFill>
                  <a:srgbClr val="FFFF00"/>
                </a:solidFill>
                <a:latin typeface="NikoshBAN" panose="02000000000000000000" pitchFamily="2" charset="0"/>
                <a:cs typeface="NikoshBAN" panose="02000000000000000000" pitchFamily="2" charset="0"/>
              </a:rPr>
              <a:t>চোখ, নাক এবং মুখ স্পর্শ করা এড়িয়ে চ</a:t>
            </a:r>
            <a:r>
              <a:rPr lang="bn-IN" sz="3200" dirty="0">
                <a:solidFill>
                  <a:srgbClr val="FFFF00"/>
                </a:solidFill>
                <a:latin typeface="NikoshBAN" panose="02000000000000000000" pitchFamily="2" charset="0"/>
                <a:cs typeface="NikoshBAN" panose="02000000000000000000" pitchFamily="2" charset="0"/>
              </a:rPr>
              <a:t>লবেন</a:t>
            </a:r>
            <a:r>
              <a:rPr lang="as-IN" sz="3200" dirty="0">
                <a:solidFill>
                  <a:srgbClr val="FFFF00"/>
                </a:solidFill>
                <a:latin typeface="NikoshBAN" panose="02000000000000000000" pitchFamily="2" charset="0"/>
                <a:cs typeface="NikoshBAN" panose="02000000000000000000" pitchFamily="2" charset="0"/>
              </a:rPr>
              <a:t>?</a:t>
            </a:r>
            <a:endParaRPr lang="bn-IN" sz="3200" dirty="0">
              <a:solidFill>
                <a:srgbClr val="FFFF00"/>
              </a:solidFill>
              <a:latin typeface="NikoshBAN" panose="02000000000000000000" pitchFamily="2" charset="0"/>
              <a:cs typeface="NikoshBAN" panose="02000000000000000000" pitchFamily="2" charset="0"/>
            </a:endParaRPr>
          </a:p>
          <a:p>
            <a:r>
              <a:rPr lang="as-IN" sz="2800" dirty="0">
                <a:solidFill>
                  <a:schemeClr val="tx1"/>
                </a:solidFill>
                <a:latin typeface="NikoshBAN" panose="02000000000000000000" pitchFamily="2" charset="0"/>
                <a:cs typeface="NikoshBAN" panose="02000000000000000000" pitchFamily="2" charset="0"/>
              </a:rPr>
              <a:t> হাতগুলি অনেকগুলি পৃষ্ঠকে স্পর্শ করে এবং ভাইরাস তুলতে পারে। দূষিত হয়ে গেলে, হাতগুলি আপনার চোখ, নাক বা মুখে ভাইরাস স্থানান্তর করতে পারে। সেখান থেকে ভাইরাসটি আপনার দেহে প্রবেশ করতে পারে এবং আপনাকে অসুস্থ করতে পারে।</a:t>
            </a:r>
          </a:p>
          <a:p>
            <a:r>
              <a:rPr lang="as-IN" sz="2800" dirty="0">
                <a:solidFill>
                  <a:schemeClr val="tx1"/>
                </a:solidFill>
                <a:latin typeface="NikoshBAN" panose="02000000000000000000" pitchFamily="2" charset="0"/>
                <a:cs typeface="NikoshBAN" panose="02000000000000000000" pitchFamily="2" charset="0"/>
              </a:rPr>
              <a:t>নিশ্চিত হোন যে আপনি এবং আপনার চারপাশের লোকেরা ভাল শ্বাস প্রশ্বাসের হাইজিন অনুসরণ করেন। এর অর্থ আপনি যখন কাশি বা হাঁচি পান তখন আপনার বাঁকানো কনুই বা টিস্যু দিয়ে আপনার মুখ এবং নাকটি </a:t>
            </a:r>
            <a:r>
              <a:rPr lang="en-US" sz="2800" dirty="0" smtClean="0">
                <a:solidFill>
                  <a:schemeClr val="tx1"/>
                </a:solidFill>
                <a:latin typeface="NikoshBAN" panose="02000000000000000000" pitchFamily="2" charset="0"/>
                <a:cs typeface="NikoshBAN" panose="02000000000000000000" pitchFamily="2" charset="0"/>
              </a:rPr>
              <a:t>covering</a:t>
            </a:r>
            <a:r>
              <a:rPr lang="bn-IN" sz="2800" dirty="0" smtClean="0">
                <a:solidFill>
                  <a:schemeClr val="tx1"/>
                </a:solidFill>
                <a:latin typeface="NikoshBAN" panose="02000000000000000000" pitchFamily="2" charset="0"/>
                <a:cs typeface="NikoshBAN" panose="02000000000000000000" pitchFamily="2" charset="0"/>
              </a:rPr>
              <a:t> ঢেকে</a:t>
            </a:r>
            <a:r>
              <a:rPr lang="as-IN" sz="2800" dirty="0" smtClean="0">
                <a:solidFill>
                  <a:schemeClr val="tx1"/>
                </a:solidFill>
                <a:latin typeface="NikoshBAN" panose="02000000000000000000" pitchFamily="2" charset="0"/>
                <a:cs typeface="NikoshBAN" panose="02000000000000000000" pitchFamily="2" charset="0"/>
              </a:rPr>
              <a:t> </a:t>
            </a:r>
            <a:r>
              <a:rPr lang="as-IN" sz="2800" dirty="0">
                <a:solidFill>
                  <a:schemeClr val="tx1"/>
                </a:solidFill>
                <a:latin typeface="NikoshBAN" panose="02000000000000000000" pitchFamily="2" charset="0"/>
                <a:cs typeface="NikoshBAN" panose="02000000000000000000" pitchFamily="2" charset="0"/>
              </a:rPr>
              <a:t>রাখুন। তারপরে অবিলম্বে ব্যবহৃত টিস্যুগুলি নিষ্পত্তি করুন।</a:t>
            </a:r>
          </a:p>
          <a:p>
            <a:endParaRPr lang="en-US" sz="2800" dirty="0">
              <a:solidFill>
                <a:schemeClr val="tx1"/>
              </a:solidFill>
            </a:endParaRPr>
          </a:p>
        </p:txBody>
      </p:sp>
    </p:spTree>
    <p:extLst>
      <p:ext uri="{BB962C8B-B14F-4D97-AF65-F5344CB8AC3E}">
        <p14:creationId xmlns:p14="http://schemas.microsoft.com/office/powerpoint/2010/main" val="1620746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0761" y="296214"/>
            <a:ext cx="10921284" cy="642655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প্রশ্ন-১। </a:t>
            </a:r>
            <a:r>
              <a:rPr lang="as-IN" sz="2800" dirty="0" smtClean="0">
                <a:solidFill>
                  <a:srgbClr val="FFFF00"/>
                </a:solidFill>
                <a:latin typeface="NikoshBAN" panose="02000000000000000000" pitchFamily="2" charset="0"/>
                <a:cs typeface="NikoshBAN" panose="02000000000000000000" pitchFamily="2" charset="0"/>
              </a:rPr>
              <a:t>কেনফোঁটা </a:t>
            </a:r>
            <a:r>
              <a:rPr lang="as-IN" sz="2800" dirty="0">
                <a:solidFill>
                  <a:srgbClr val="FFFF00"/>
                </a:solidFill>
                <a:latin typeface="NikoshBAN" panose="02000000000000000000" pitchFamily="2" charset="0"/>
                <a:cs typeface="NikoshBAN" panose="02000000000000000000" pitchFamily="2" charset="0"/>
              </a:rPr>
              <a:t>ভাইরাস ছড়ায়</a:t>
            </a:r>
            <a:r>
              <a:rPr lang="bn-IN" sz="2800" dirty="0">
                <a:solidFill>
                  <a:srgbClr val="FFFF00"/>
                </a:solidFill>
                <a:latin typeface="NikoshBAN" panose="02000000000000000000" pitchFamily="2" charset="0"/>
                <a:cs typeface="NikoshBAN" panose="02000000000000000000" pitchFamily="2" charset="0"/>
              </a:rPr>
              <a:t>?</a:t>
            </a:r>
          </a:p>
          <a:p>
            <a:r>
              <a:rPr lang="as-IN" sz="2800" dirty="0">
                <a:solidFill>
                  <a:schemeClr val="tx1"/>
                </a:solidFill>
                <a:latin typeface="NikoshBAN" panose="02000000000000000000" pitchFamily="2" charset="0"/>
                <a:cs typeface="NikoshBAN" panose="02000000000000000000" pitchFamily="2" charset="0"/>
              </a:rPr>
              <a:t> ভাল শ্বাস প্রশ্বাসের হাইজিন অনুসরণ করে আপনি আপনার চারপাশের লোকজনকে যেমন ঠান্ডা, ফ্লু এবং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এর ভাইরাস থেকে রক্ষা করেন।</a:t>
            </a:r>
          </a:p>
          <a:p>
            <a:r>
              <a:rPr lang="as-IN" sz="2800" dirty="0">
                <a:solidFill>
                  <a:schemeClr val="tx1"/>
                </a:solidFill>
                <a:latin typeface="NikoshBAN" panose="02000000000000000000" pitchFamily="2" charset="0"/>
                <a:cs typeface="NikoshBAN" panose="02000000000000000000" pitchFamily="2" charset="0"/>
              </a:rPr>
              <a:t>আপনি অসুস্থ বোধ করলে বাড়িতেই থাকুন। আপনার যদি জ্বর, কাশি এবং শ্বাস নিতে সমস্যা হয় তবে চিকিত্সার পরামর্শ নিন এবং আগে থেকেই কল করুন। আপনার স্থানীয় স্বাস্থ্য কর্তৃপক্ষের নির্দেশাবলী অনুসরণ করুন।</a:t>
            </a:r>
            <a:endParaRPr lang="bn-IN" sz="2800" dirty="0">
              <a:solidFill>
                <a:schemeClr val="tx1"/>
              </a:solidFill>
              <a:latin typeface="NikoshBAN" panose="02000000000000000000" pitchFamily="2" charset="0"/>
              <a:cs typeface="NikoshBAN" panose="02000000000000000000" pitchFamily="2" charset="0"/>
            </a:endParaRPr>
          </a:p>
          <a:p>
            <a:r>
              <a:rPr lang="as-IN" sz="2800" dirty="0">
                <a:solidFill>
                  <a:srgbClr val="FFFF00"/>
                </a:solidFill>
                <a:latin typeface="NikoshBAN" panose="02000000000000000000" pitchFamily="2" charset="0"/>
                <a:cs typeface="NikoshBAN" panose="02000000000000000000" pitchFamily="2" charset="0"/>
              </a:rPr>
              <a:t>কেন জাতীয় ও স্থানীয় কর্তৃপক্ষের কাছে আপনার অঞ্চলের পরিস্থিতি সম্পর্কে সর্বাধিক যুগোপযোগী তথ্য থাকবে</a:t>
            </a:r>
            <a:r>
              <a:rPr lang="bn-IN" sz="2800" dirty="0">
                <a:solidFill>
                  <a:srgbClr val="FFFF00"/>
                </a:solidFill>
                <a:latin typeface="NikoshBAN" panose="02000000000000000000" pitchFamily="2" charset="0"/>
                <a:cs typeface="NikoshBAN" panose="02000000000000000000" pitchFamily="2" charset="0"/>
              </a:rPr>
              <a:t>?</a:t>
            </a:r>
          </a:p>
          <a:p>
            <a:r>
              <a:rPr lang="as-IN" sz="2800" dirty="0">
                <a:solidFill>
                  <a:schemeClr val="tx1"/>
                </a:solidFill>
                <a:latin typeface="NikoshBAN" panose="02000000000000000000" pitchFamily="2" charset="0"/>
                <a:cs typeface="NikoshBAN" panose="02000000000000000000" pitchFamily="2" charset="0"/>
              </a:rPr>
              <a:t> আগে থেকে কল করা আপনার স্বাস্থ্যসেবা সরবরাহকারীকে দ্রুত আপনাকে সঠিক স্বাস্থ্য সুবিধার দিকে পরিচালিত করার অনুমতি দেবে। এটি আপনাকে রক্ষা করবে এবং ভাইরাস এবং অন্যান্য সংক্রমণের বিস্তার রোধ করতে সহায়তা করবে।</a:t>
            </a:r>
          </a:p>
          <a:p>
            <a:r>
              <a:rPr lang="as-IN" sz="2800" dirty="0">
                <a:solidFill>
                  <a:schemeClr val="tx1"/>
                </a:solidFill>
                <a:latin typeface="NikoshBAN" panose="02000000000000000000" pitchFamily="2" charset="0"/>
                <a:cs typeface="NikoshBAN" panose="02000000000000000000" pitchFamily="2" charset="0"/>
              </a:rPr>
              <a:t>সর্বশেষতম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হটস্পটগুলিতে আপডেট করুন (শহর বা স্থানীয় অঞ্চল যেখানে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ব্যাপকভাবে ছড়িয়ে পড়েছে)। যদি সম্ভব হয় তবে জায়গাগুলি ভ্রমণ এড়িয়ে চলুন - বিশেষত আপনি যদি বয়স্ক ব্যক্তি হন বা ডায়াবেটিস, হার্ট বা ফুসফুসের রোগ থাকে।</a:t>
            </a:r>
          </a:p>
        </p:txBody>
      </p:sp>
    </p:spTree>
    <p:extLst>
      <p:ext uri="{BB962C8B-B14F-4D97-AF65-F5344CB8AC3E}">
        <p14:creationId xmlns:p14="http://schemas.microsoft.com/office/powerpoint/2010/main" val="546884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0304"/>
            <a:ext cx="12192000" cy="6063198"/>
          </a:xfrm>
          <a:prstGeom prst="rect">
            <a:avLst/>
          </a:prstGeom>
          <a:solidFill>
            <a:schemeClr val="accent6">
              <a:lumMod val="60000"/>
              <a:lumOff val="40000"/>
            </a:schemeClr>
          </a:solidFill>
        </p:spPr>
        <p:txBody>
          <a:bodyPr wrap="square">
            <a:spAutoFit/>
          </a:bodyPr>
          <a:lstStyle/>
          <a:p>
            <a:r>
              <a:rPr lang="bn-IN" sz="2400" dirty="0">
                <a:solidFill>
                  <a:srgbClr val="FFFF00"/>
                </a:solidFill>
                <a:latin typeface="NikoshBAN" panose="02000000000000000000" pitchFamily="2" charset="0"/>
                <a:cs typeface="NikoshBAN" panose="02000000000000000000" pitchFamily="2" charset="0"/>
              </a:rPr>
              <a:t>প্রশ্ন-১। </a:t>
            </a:r>
            <a:r>
              <a:rPr lang="as-IN" sz="2400" dirty="0" smtClean="0">
                <a:solidFill>
                  <a:srgbClr val="FFFF00"/>
                </a:solidFill>
              </a:rPr>
              <a:t>যেসব </a:t>
            </a:r>
            <a:r>
              <a:rPr lang="as-IN" sz="2400" dirty="0">
                <a:solidFill>
                  <a:srgbClr val="FFFF00"/>
                </a:solidFill>
              </a:rPr>
              <a:t>ব্যক্তি </a:t>
            </a:r>
            <a:r>
              <a:rPr lang="en-US" sz="2400" dirty="0">
                <a:solidFill>
                  <a:srgbClr val="FFFF00"/>
                </a:solidFill>
              </a:rPr>
              <a:t>COVID-19 </a:t>
            </a:r>
            <a:r>
              <a:rPr lang="as-IN" sz="2400" dirty="0">
                <a:solidFill>
                  <a:srgbClr val="FFFF00"/>
                </a:solidFill>
              </a:rPr>
              <a:t>ছড়িয়ে পড়ছে সেখানে সম্প্রতি বা গত 14 দিন পরিদর্শন করেছেন এমন ব্যক্তিদের সুরক্ষা ব্যবস্থা</a:t>
            </a:r>
          </a:p>
          <a:p>
            <a:r>
              <a:rPr lang="as-IN" sz="2400" dirty="0" smtClean="0"/>
              <a:t>প্রত্যেকের </a:t>
            </a:r>
            <a:r>
              <a:rPr lang="as-IN" sz="2400" dirty="0"/>
              <a:t>জন্য সুরক্ষা </a:t>
            </a:r>
            <a:r>
              <a:rPr lang="as-IN" sz="2400" dirty="0" smtClean="0"/>
              <a:t>ব্যবস্থা</a:t>
            </a:r>
            <a:r>
              <a:rPr lang="en-US" sz="2400" dirty="0" smtClean="0"/>
              <a:t>-</a:t>
            </a:r>
            <a:r>
              <a:rPr lang="as-IN" sz="2400" dirty="0" smtClean="0"/>
              <a:t>আপনি </a:t>
            </a:r>
            <a:r>
              <a:rPr lang="as-IN" sz="2400" dirty="0"/>
              <a:t>অসুস্থ বোধ শুরু করলে এমনকি মাথাব্যথা, নিম্ন গ্রেড জ্বর (৩ 37.৩ সেন্টিগ্রেড বা তার বেশি) এবং হালকা নাক দিয়ে নাকের মতো হালকা লক্ষণ থাকলেও ঘরে বসে স্ব-বিচ্ছিন্ন হয়ে পড়ুন। যদি কেউ আপনার সরবরাহ সরবরাহ করে বা বাইরে চলে আসে তবে আপনার জন্য এটি প্রয়োজনীয় </a:t>
            </a:r>
            <a:r>
              <a:rPr lang="en-US" sz="2400" dirty="0" smtClean="0"/>
              <a:t> </a:t>
            </a:r>
            <a:r>
              <a:rPr lang="as-IN" sz="2400" dirty="0"/>
              <a:t>খাদ্য কিনতে, তারপরে অন্য লোকদের সংক্রমণ এড়াতে একটি মুখোশ পরুন।</a:t>
            </a:r>
          </a:p>
          <a:p>
            <a:r>
              <a:rPr lang="as-IN" sz="2400" dirty="0"/>
              <a:t>কেন? অন্যের সাথে যোগাযোগ এড়ানো এবং চিকিত্সা সুবিধাগুলি পরিদর্শন করা এই সুবিধাগুলি আরও কার্যকরভাবে পরিচালিত করতে এবং আপনাকে এবং অন্যদেরকে সম্ভাব্য </a:t>
            </a:r>
            <a:r>
              <a:rPr lang="en-US" sz="2400" dirty="0"/>
              <a:t>COVID-19 </a:t>
            </a:r>
            <a:r>
              <a:rPr lang="as-IN" sz="2400" dirty="0"/>
              <a:t>এবং অন্যান্য ভাইরাস থেকে রক্ষা করতে সহায়তা করবে।</a:t>
            </a:r>
          </a:p>
          <a:p>
            <a:r>
              <a:rPr lang="as-IN" sz="2400" dirty="0"/>
              <a:t>যদি আপনার জ্বর, কাশি এবং শ্বাসকষ্ট হয় তবে অবিলম্বে চিকিত্সার পরামর্শ নিন কারণ এটি শ্বাস প্রশ্বাসের সংক্রমণ বা অন্যান্য গুরুতর অবস্থার কারণে হতে পারে। আগে থেকেই কল করুন এবং আপনার সরবরাহকারীর সাথে সাম্প্রতিক যাতায়াত বা যাত্রীদের সাথে যোগাযোগের কথা বলুন</a:t>
            </a:r>
            <a:r>
              <a:rPr lang="as-IN" sz="2400" dirty="0" smtClean="0"/>
              <a:t>।কেন</a:t>
            </a:r>
            <a:r>
              <a:rPr lang="as-IN" sz="2400" dirty="0"/>
              <a:t>? আগে থেকে কল করা আপনার স্বাস্থ্যসেবা সরবরাহকারীকে দ্রুত আপনাকে সঠিক স্বাস্থ্য সুবিধার দিকে পরিচালিত করার অনুমতি দেবে। এটি </a:t>
            </a:r>
            <a:r>
              <a:rPr lang="en-US" sz="2400" dirty="0"/>
              <a:t>COVID-19 </a:t>
            </a:r>
            <a:r>
              <a:rPr lang="as-IN" sz="2400" dirty="0"/>
              <a:t>এবং অন্যান্য ভাইরাসগুলির সম্ভাব্য বিস্তার রোধ করতেও সহায়তা করবে।</a:t>
            </a:r>
            <a:endParaRPr lang="en-US" sz="2400" dirty="0"/>
          </a:p>
        </p:txBody>
      </p:sp>
    </p:spTree>
    <p:extLst>
      <p:ext uri="{BB962C8B-B14F-4D97-AF65-F5344CB8AC3E}">
        <p14:creationId xmlns:p14="http://schemas.microsoft.com/office/powerpoint/2010/main" val="24444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10" y="699416"/>
            <a:ext cx="11590986" cy="5632311"/>
          </a:xfrm>
          <a:prstGeom prst="rect">
            <a:avLst/>
          </a:prstGeom>
          <a:solidFill>
            <a:schemeClr val="accent6">
              <a:lumMod val="60000"/>
              <a:lumOff val="40000"/>
            </a:schemeClr>
          </a:solidFill>
        </p:spPr>
        <p:txBody>
          <a:bodyPr wrap="square">
            <a:spAutoFit/>
          </a:bodyPr>
          <a:lstStyle/>
          <a:p>
            <a:r>
              <a:rPr lang="as-IN" sz="2400" dirty="0">
                <a:solidFill>
                  <a:srgbClr val="FFFF00"/>
                </a:solidFill>
              </a:rPr>
              <a:t>আমি কভিড -১৯ কীভাবে ধরব?</a:t>
            </a:r>
          </a:p>
          <a:p>
            <a:r>
              <a:rPr lang="as-IN" sz="2400" dirty="0"/>
              <a:t>ঝুঁকি নির্ভর করে আপনি কোথায় আছেন - এবং আরও সুনির্দিষ্টভাবে, সেখানে কোনও কভিড -১৯ প্রাদুর্ভাব প্রকাশিত হচ্ছে কিনা</a:t>
            </a:r>
            <a:r>
              <a:rPr lang="as-IN" sz="2400" dirty="0" smtClean="0"/>
              <a:t>।বেশিরভাগ </a:t>
            </a:r>
            <a:r>
              <a:rPr lang="as-IN" sz="2400" dirty="0"/>
              <a:t>লোকেশনের বেশিরভাগ লোকের জন্য </a:t>
            </a:r>
            <a:r>
              <a:rPr lang="en-US" sz="2400" dirty="0"/>
              <a:t>COVID-19 </a:t>
            </a:r>
            <a:r>
              <a:rPr lang="as-IN" sz="2400" dirty="0"/>
              <a:t>ধরার ঝুঁকি এখনও কম। তবে, বিশ্বজুড়ে এখন এমন জায়গাগুলি রয়েছে (শহর বা অঞ্চল) যেখানে এই রোগ ছড়াচ্ছে। বসবাসকারী বা দর্শনার্থীদের ক্ষেত্রে এই অঞ্চলগুলিতে </a:t>
            </a:r>
            <a:r>
              <a:rPr lang="en-US" sz="2400" dirty="0"/>
              <a:t>COVID-19 </a:t>
            </a:r>
            <a:r>
              <a:rPr lang="as-IN" sz="2400" dirty="0"/>
              <a:t>ধরা পড়ার ঝুঁকি বেশি। </a:t>
            </a:r>
            <a:r>
              <a:rPr lang="en-US" sz="2400" dirty="0"/>
              <a:t>COVID-19-</a:t>
            </a:r>
            <a:r>
              <a:rPr lang="as-IN" sz="2400" dirty="0"/>
              <a:t>র একটি নতুন কেস সনাক্ত হওয়ার সাথে সাথে সরকার এবং স্বাস্থ্য কর্তৃপক্ষগুলি তীব্র পদক্ষেপ নিচ্ছে। ভ্রমণ, চলাচল বা বড় সমাবেশে স্থানীয় যে কোনও বিধিনিষেধ মেনে চলার বিষয়ে নিশ্চিত হন। রোগ নিয়ন্ত্রণের প্রচেষ্টার সাথে সহযোগিতা করা আপনার </a:t>
            </a:r>
            <a:r>
              <a:rPr lang="en-US" sz="2400" dirty="0"/>
              <a:t>COVID-19 </a:t>
            </a:r>
            <a:r>
              <a:rPr lang="as-IN" sz="2400" dirty="0"/>
              <a:t>কে ধরা বা ছড়িয়ে দেওয়ার ঝুঁকি হ্রাস করবে</a:t>
            </a:r>
            <a:r>
              <a:rPr lang="as-IN" sz="2400" dirty="0" smtClean="0"/>
              <a:t>।কভিড </a:t>
            </a:r>
            <a:r>
              <a:rPr lang="as-IN" sz="2400" dirty="0"/>
              <a:t>-১৯ প্রাদুর্ভাব অন্তর্ভুক্ত থাকতে পারে এবং সংক্রমণ বন্ধ হতে পারে, যেমন চীন এবং অন্যান্য কয়েকটি দেশে প্রদর্শিত হয়েছে। দুর্ভাগ্যক্রমে, নতুন প্রাদুর্ভাবগুলি দ্রুত উত্থিত হতে পারে। আপনি যে অবস্থাতে চলেছেন বা কোথায় যেতে চান সে সম্পর্কে সচেতন হওয়া গুরুত্বপূর্ণ। ডাব্লুএইচও বিশ্বব্যাপী </a:t>
            </a:r>
            <a:r>
              <a:rPr lang="en-US" sz="2400" dirty="0"/>
              <a:t>COVID-19 </a:t>
            </a:r>
            <a:r>
              <a:rPr lang="as-IN" sz="2400" dirty="0"/>
              <a:t>পরিস্থিতি সম্পর্কে প্রতিদিনের আপডেট প্রকাশ করে।</a:t>
            </a:r>
          </a:p>
          <a:p>
            <a:endParaRPr lang="as-IN" sz="2400" dirty="0"/>
          </a:p>
        </p:txBody>
      </p:sp>
    </p:spTree>
    <p:extLst>
      <p:ext uri="{BB962C8B-B14F-4D97-AF65-F5344CB8AC3E}">
        <p14:creationId xmlns:p14="http://schemas.microsoft.com/office/powerpoint/2010/main" val="24998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4851" y="553792"/>
            <a:ext cx="11230377" cy="63042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a:solidFill>
                  <a:srgbClr val="FFFF00"/>
                </a:solidFill>
              </a:rPr>
              <a:t>আমি কভিড -১৯ নিয়ে চিন্তা </a:t>
            </a:r>
            <a:r>
              <a:rPr lang="as-IN" sz="2400" dirty="0" smtClean="0">
                <a:solidFill>
                  <a:srgbClr val="FFFF00"/>
                </a:solidFill>
              </a:rPr>
              <a:t>করব</a:t>
            </a:r>
            <a:r>
              <a:rPr lang="bn-IN" sz="2400" dirty="0" smtClean="0">
                <a:solidFill>
                  <a:srgbClr val="FFFF00"/>
                </a:solidFill>
              </a:rPr>
              <a:t> কি</a:t>
            </a:r>
            <a:r>
              <a:rPr lang="as-IN" sz="2400" dirty="0" smtClean="0">
                <a:solidFill>
                  <a:srgbClr val="FFFF00"/>
                </a:solidFill>
              </a:rPr>
              <a:t>?</a:t>
            </a:r>
            <a:endParaRPr lang="as-IN" sz="2400" dirty="0">
              <a:solidFill>
                <a:srgbClr val="FFFF00"/>
              </a:solidFill>
            </a:endParaRPr>
          </a:p>
          <a:p>
            <a:r>
              <a:rPr lang="en-US" sz="2800" dirty="0">
                <a:solidFill>
                  <a:schemeClr val="tx1"/>
                </a:solidFill>
              </a:rPr>
              <a:t>COVID-19 </a:t>
            </a:r>
            <a:r>
              <a:rPr lang="as-IN" sz="2800" dirty="0">
                <a:solidFill>
                  <a:schemeClr val="tx1"/>
                </a:solidFill>
              </a:rPr>
              <a:t>সংক্রমণের কারণে অসুস্থতা সাধারণত হালকা হয়, বিশেষত বাচ্চাদের এবং অল্প বয়স্কদের ক্ষেত্রে। তবে এটি মারাত্মক অসুস্থতার কারণ হতে পারে: এটি ধরা পড়ে এমন প্রতি 5 জনের মধ্যে 1 জনকে হাসপাতালের যত্নের প্রয়োজন হয়। </a:t>
            </a:r>
            <a:r>
              <a:rPr lang="en-US" sz="2800" dirty="0">
                <a:solidFill>
                  <a:schemeClr val="tx1"/>
                </a:solidFill>
              </a:rPr>
              <a:t>COVID-19 </a:t>
            </a:r>
            <a:r>
              <a:rPr lang="as-IN" sz="2800" dirty="0">
                <a:solidFill>
                  <a:schemeClr val="tx1"/>
                </a:solidFill>
              </a:rPr>
              <a:t>প্রাদুর্ভাব কীভাবে তাদের এবং তাদের প্রিয়জনকে প্রভাবিত করবে তা নিয়ে চিন্তিত হওয়া খুব স্বাভাবিক</a:t>
            </a:r>
            <a:r>
              <a:rPr lang="as-IN" sz="2800" dirty="0" smtClean="0">
                <a:solidFill>
                  <a:schemeClr val="tx1"/>
                </a:solidFill>
              </a:rPr>
              <a:t>।আমরা </a:t>
            </a:r>
            <a:r>
              <a:rPr lang="as-IN" sz="2800" dirty="0">
                <a:solidFill>
                  <a:schemeClr val="tx1"/>
                </a:solidFill>
              </a:rPr>
              <a:t>আমাদের, আমাদের প্রিয়জন এবং আমাদের সম্প্রদায়গুলিকে সুরক্ষিত করতে আমাদের উদ্বেগকে কর্মে রূপান্তর করতে পারি। এই ক্রিয়াকলাপগুলির মধ্যে প্রথম এবং সর্বাগ্রে হ'ল নিয়মিত এবং পুঙ্খানুপুঙ্খভাবে হাত ধোওয়া এবং ভাল শ্বাস প্রশ্বাসের হাইজিন। দ্বিতীয়ত, ভ্রমণ, চলাচল এবং সমাবেশে যে কোনও বিধিনিষেধ আরোপ করা সহ স্থানীয় স্বাস্থ্য কর্তৃপক্ষের পরামর্শ অবহিত রাখুন এবং অনুসরণ করুন।</a:t>
            </a:r>
          </a:p>
        </p:txBody>
      </p:sp>
    </p:spTree>
    <p:extLst>
      <p:ext uri="{BB962C8B-B14F-4D97-AF65-F5344CB8AC3E}">
        <p14:creationId xmlns:p14="http://schemas.microsoft.com/office/powerpoint/2010/main" val="351477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65917" y="1365160"/>
            <a:ext cx="9749306" cy="44818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4000" dirty="0">
                <a:solidFill>
                  <a:srgbClr val="FFFF00"/>
                </a:solidFill>
                <a:latin typeface="NikoshBAN" panose="02000000000000000000" pitchFamily="2" charset="0"/>
                <a:cs typeface="NikoshBAN" panose="02000000000000000000" pitchFamily="2" charset="0"/>
              </a:rPr>
              <a:t>গুরুতর অসুস্থতা হওয়ার ঝুঁকিতে কে?</a:t>
            </a:r>
          </a:p>
          <a:p>
            <a:r>
              <a:rPr lang="as-IN" sz="3600" dirty="0">
                <a:solidFill>
                  <a:schemeClr val="tx1"/>
                </a:solidFill>
                <a:latin typeface="NikoshBAN" panose="02000000000000000000" pitchFamily="2" charset="0"/>
                <a:cs typeface="NikoshBAN" panose="02000000000000000000" pitchFamily="2" charset="0"/>
              </a:rPr>
              <a:t>যদিও আমরা এখনও শিখছি যে </a:t>
            </a:r>
            <a:r>
              <a:rPr lang="en-US" sz="3600" dirty="0">
                <a:solidFill>
                  <a:schemeClr val="tx1"/>
                </a:solidFill>
                <a:latin typeface="NikoshBAN" panose="02000000000000000000" pitchFamily="2" charset="0"/>
                <a:cs typeface="NikoshBAN" panose="02000000000000000000" pitchFamily="2" charset="0"/>
              </a:rPr>
              <a:t>COVID-2019 </a:t>
            </a:r>
            <a:r>
              <a:rPr lang="as-IN" sz="3600" dirty="0">
                <a:solidFill>
                  <a:schemeClr val="tx1"/>
                </a:solidFill>
                <a:latin typeface="NikoshBAN" panose="02000000000000000000" pitchFamily="2" charset="0"/>
                <a:cs typeface="NikoshBAN" panose="02000000000000000000" pitchFamily="2" charset="0"/>
              </a:rPr>
              <a:t>মানুষ কীভাবে প্রভাবিত করে, প্রবীণ ব্যক্তি এবং প্রাক-বিদ্যমান চিকিত্সা শর্তাবলী (যেমন উচ্চ রক্তচাপ, হৃদরোগ, ফুসফুসের রোগ, ক্যান্সার বা ডায়াবেটিস) সহ অন্যান্য ব্যক্তিরা অন্যদের তুলনায় প্রায়শই গুরুতর অসুস্থতা দেখা দেয়।</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534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9093" y="-103031"/>
            <a:ext cx="4735132" cy="651671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a:solidFill>
                  <a:srgbClr val="FFFF00"/>
                </a:solidFill>
                <a:latin typeface="NikoshBAN" panose="02000000000000000000" pitchFamily="2" charset="0"/>
                <a:cs typeface="NikoshBAN" panose="02000000000000000000" pitchFamily="2" charset="0"/>
              </a:rPr>
              <a:t>গঠন</a:t>
            </a:r>
            <a:r>
              <a:rPr lang="as-IN" sz="2800" dirty="0">
                <a:solidFill>
                  <a:schemeClr val="tx1"/>
                </a:solidFill>
                <a:latin typeface="NikoshBAN" panose="02000000000000000000" pitchFamily="2" charset="0"/>
                <a:cs typeface="NikoshBAN" panose="02000000000000000000" pitchFamily="2" charset="0"/>
              </a:rPr>
              <a:t>-ভাইরাসের দেহে কোন নিউক্লিয়াস ও সাইটোপ্লাজম নেই; কেবল প্রোটিন এবং নিউক্লিক এসিড দিয়ে দেহ গঠিত। কেবলমাত্র উপযুক্ত পোষকদেহের অভ্যন্তরে বংশবৃদ্ধি করতে পারে। এদের অভ্যন্তরীণ তথ্য বহনকারী সূত্রক দুই প্রকারের হতে পারে: ডিএনএ এবং আরএনএ।</a:t>
            </a:r>
          </a:p>
          <a:p>
            <a:r>
              <a:rPr lang="as-IN" sz="2800" dirty="0">
                <a:solidFill>
                  <a:schemeClr val="tx1"/>
                </a:solidFill>
                <a:latin typeface="NikoshBAN" panose="02000000000000000000" pitchFamily="2" charset="0"/>
                <a:cs typeface="NikoshBAN" panose="02000000000000000000" pitchFamily="2" charset="0"/>
              </a:rPr>
              <a:t>ভাইরাসের বাইরের প্রোটিন আবরণকে ক্যাপসিড বলা হয়। ক্যাপসিডের গঠন প্রধানত দুই প্রকার, সর্পিলাকার এবং সমবিশতলাকার।ভাইরাস অতি </a:t>
            </a:r>
            <a:r>
              <a:rPr lang="bn-IN" sz="2800" dirty="0">
                <a:solidFill>
                  <a:schemeClr val="tx1"/>
                </a:solidFill>
                <a:latin typeface="NikoshBAN" panose="02000000000000000000" pitchFamily="2" charset="0"/>
                <a:cs typeface="NikoshBAN" panose="02000000000000000000" pitchFamily="2" charset="0"/>
              </a:rPr>
              <a:t>আ</a:t>
            </a:r>
            <a:r>
              <a:rPr lang="as-IN" sz="2800" dirty="0" smtClean="0">
                <a:solidFill>
                  <a:schemeClr val="tx1"/>
                </a:solidFill>
                <a:latin typeface="NikoshBAN" panose="02000000000000000000" pitchFamily="2" charset="0"/>
                <a:cs typeface="NikoshBAN" panose="02000000000000000000" pitchFamily="2" charset="0"/>
              </a:rPr>
              <a:t>ণুবীক্ষণিক </a:t>
            </a:r>
            <a:r>
              <a:rPr lang="as-IN" sz="2800" dirty="0">
                <a:solidFill>
                  <a:schemeClr val="tx1"/>
                </a:solidFill>
                <a:latin typeface="NikoshBAN" panose="02000000000000000000" pitchFamily="2" charset="0"/>
                <a:cs typeface="NikoshBAN" panose="02000000000000000000" pitchFamily="2" charset="0"/>
              </a:rPr>
              <a:t>সত্তা। ভাইরাসের গড় ব্যাস ৮-৩০০ </a:t>
            </a:r>
            <a:r>
              <a:rPr lang="as-IN" sz="2800" dirty="0" smtClean="0">
                <a:solidFill>
                  <a:schemeClr val="tx1"/>
                </a:solidFill>
                <a:latin typeface="NikoshBAN" panose="02000000000000000000" pitchFamily="2" charset="0"/>
                <a:cs typeface="NikoshBAN" panose="02000000000000000000" pitchFamily="2" charset="0"/>
              </a:rPr>
              <a:t>ন্যানোমি</a:t>
            </a:r>
            <a:r>
              <a:rPr lang="bn-IN" sz="2800" dirty="0" smtClean="0">
                <a:solidFill>
                  <a:schemeClr val="tx1"/>
                </a:solidFill>
                <a:latin typeface="NikoshBAN" panose="02000000000000000000" pitchFamily="2" charset="0"/>
                <a:cs typeface="NikoshBAN" panose="02000000000000000000" pitchFamily="2" charset="0"/>
              </a:rPr>
              <a:t> ।</a:t>
            </a:r>
            <a:endParaRPr lang="as-IN" sz="2800"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5293217" y="283336"/>
            <a:ext cx="6014434" cy="34772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a:solidFill>
                  <a:srgbClr val="FFFF00"/>
                </a:solidFill>
                <a:latin typeface="NikoshBAN" panose="02000000000000000000" pitchFamily="2" charset="0"/>
                <a:cs typeface="NikoshBAN" panose="02000000000000000000" pitchFamily="2" charset="0"/>
              </a:rPr>
              <a:t>বংশবৃদ্ধি</a:t>
            </a:r>
            <a:r>
              <a:rPr lang="as-IN" sz="3200" dirty="0">
                <a:solidFill>
                  <a:schemeClr val="tx1"/>
                </a:solidFill>
                <a:latin typeface="NikoshBAN" panose="02000000000000000000" pitchFamily="2" charset="0"/>
                <a:cs typeface="NikoshBAN" panose="02000000000000000000" pitchFamily="2" charset="0"/>
              </a:rPr>
              <a:t>  -ভাইরাস পোষক দেহে বংশবৃদ্ধি করে থাকে। এদের জীবনচক্র দুই প্রকারের হয়ে থাকে:</a:t>
            </a:r>
          </a:p>
          <a:p>
            <a:r>
              <a:rPr lang="as-IN" sz="3200" dirty="0">
                <a:solidFill>
                  <a:schemeClr val="tx1"/>
                </a:solidFill>
                <a:latin typeface="NikoshBAN" panose="02000000000000000000" pitchFamily="2" charset="0"/>
                <a:cs typeface="NikoshBAN" panose="02000000000000000000" pitchFamily="2" charset="0"/>
              </a:rPr>
              <a:t>১। লাইটিক </a:t>
            </a:r>
            <a:r>
              <a:rPr lang="as-IN" sz="3200" dirty="0" smtClean="0">
                <a:solidFill>
                  <a:schemeClr val="tx1"/>
                </a:solidFill>
                <a:latin typeface="NikoshBAN" panose="02000000000000000000" pitchFamily="2" charset="0"/>
                <a:cs typeface="NikoshBAN" panose="02000000000000000000" pitchFamily="2" charset="0"/>
              </a:rPr>
              <a:t>চক্র</a:t>
            </a:r>
            <a:r>
              <a:rPr lang="bn-IN" sz="3200" dirty="0" smtClean="0">
                <a:solidFill>
                  <a:schemeClr val="tx1"/>
                </a:solidFill>
                <a:latin typeface="NikoshBAN" panose="02000000000000000000" pitchFamily="2" charset="0"/>
                <a:cs typeface="NikoshBAN" panose="02000000000000000000" pitchFamily="2" charset="0"/>
              </a:rPr>
              <a:t> । </a:t>
            </a:r>
            <a:endParaRPr lang="as-IN" sz="3200" dirty="0">
              <a:solidFill>
                <a:schemeClr val="tx1"/>
              </a:solidFill>
              <a:latin typeface="NikoshBAN" panose="02000000000000000000" pitchFamily="2" charset="0"/>
              <a:cs typeface="NikoshBAN" panose="02000000000000000000" pitchFamily="2" charset="0"/>
            </a:endParaRPr>
          </a:p>
          <a:p>
            <a:r>
              <a:rPr lang="as-IN" sz="3200" dirty="0">
                <a:solidFill>
                  <a:schemeClr val="tx1"/>
                </a:solidFill>
                <a:latin typeface="NikoshBAN" panose="02000000000000000000" pitchFamily="2" charset="0"/>
                <a:cs typeface="NikoshBAN" panose="02000000000000000000" pitchFamily="2" charset="0"/>
              </a:rPr>
              <a:t>২।লাইসোজেনিক </a:t>
            </a:r>
            <a:r>
              <a:rPr lang="as-IN" sz="3200" dirty="0" smtClean="0">
                <a:solidFill>
                  <a:schemeClr val="tx1"/>
                </a:solidFill>
                <a:latin typeface="NikoshBAN" panose="02000000000000000000" pitchFamily="2" charset="0"/>
                <a:cs typeface="NikoshBAN" panose="02000000000000000000" pitchFamily="2" charset="0"/>
              </a:rPr>
              <a:t>চক্র</a:t>
            </a:r>
            <a:r>
              <a:rPr lang="bn-IN" sz="3200" dirty="0" smtClean="0">
                <a:solidFill>
                  <a:schemeClr val="tx1"/>
                </a:solidFill>
                <a:latin typeface="NikoshBAN" panose="02000000000000000000" pitchFamily="2" charset="0"/>
                <a:cs typeface="NikoshBAN" panose="02000000000000000000" pitchFamily="2" charset="0"/>
              </a:rPr>
              <a:t> ।</a:t>
            </a:r>
            <a:endParaRPr lang="as-IN"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894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6823" y="1236373"/>
            <a:ext cx="8525814" cy="519018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a:solidFill>
                  <a:srgbClr val="FFFF00"/>
                </a:solidFill>
              </a:rPr>
              <a:t>অ্যান্টিবায়োটিকগুলি</a:t>
            </a:r>
            <a:r>
              <a:rPr lang="en-US" sz="2400" dirty="0">
                <a:solidFill>
                  <a:srgbClr val="FFFF00"/>
                </a:solidFill>
              </a:rPr>
              <a:t> </a:t>
            </a:r>
            <a:r>
              <a:rPr lang="bn-IN" sz="2400" dirty="0">
                <a:solidFill>
                  <a:srgbClr val="FFFF00"/>
                </a:solidFill>
              </a:rPr>
              <a:t>কি</a:t>
            </a:r>
            <a:r>
              <a:rPr lang="as-IN" sz="2400" dirty="0">
                <a:solidFill>
                  <a:srgbClr val="FFFF00"/>
                </a:solidFill>
              </a:rPr>
              <a:t> </a:t>
            </a:r>
            <a:r>
              <a:rPr lang="en-US" sz="2400" dirty="0">
                <a:solidFill>
                  <a:srgbClr val="FFFF00"/>
                </a:solidFill>
              </a:rPr>
              <a:t>COVID-19 </a:t>
            </a:r>
            <a:r>
              <a:rPr lang="as-IN" sz="2400" dirty="0">
                <a:solidFill>
                  <a:srgbClr val="FFFF00"/>
                </a:solidFill>
              </a:rPr>
              <a:t>প্রতিরোধ বা চিকিত্সার ক্ষেত্রে কার্যকর?</a:t>
            </a:r>
          </a:p>
          <a:p>
            <a:r>
              <a:rPr lang="as-IN" sz="2800" dirty="0">
                <a:solidFill>
                  <a:schemeClr val="tx1"/>
                </a:solidFill>
              </a:rPr>
              <a:t>না। অ্যান্টিবায়োটিকগুলি ভাইরাসের বিরুদ্ধে কাজ করে না, তারা কেবল ব্যাকটিরিয়া সংক্রমণের জন্য কাজ করে। </a:t>
            </a:r>
            <a:r>
              <a:rPr lang="en-US" sz="2800" dirty="0">
                <a:solidFill>
                  <a:schemeClr val="tx1"/>
                </a:solidFill>
              </a:rPr>
              <a:t>COVID-19 </a:t>
            </a:r>
            <a:r>
              <a:rPr lang="as-IN" sz="2800" dirty="0">
                <a:solidFill>
                  <a:schemeClr val="tx1"/>
                </a:solidFill>
              </a:rPr>
              <a:t>একটি ভাইরাস দ্বারা সৃষ্ট, তাই অ্যান্টিবায়োটিক কাজ করে না। অ্যান্টিবায়োটিকগুলি </a:t>
            </a:r>
            <a:r>
              <a:rPr lang="en-US" sz="2800" dirty="0">
                <a:solidFill>
                  <a:schemeClr val="tx1"/>
                </a:solidFill>
              </a:rPr>
              <a:t>COVID-19 </a:t>
            </a:r>
            <a:r>
              <a:rPr lang="as-IN" sz="2800" dirty="0">
                <a:solidFill>
                  <a:schemeClr val="tx1"/>
                </a:solidFill>
              </a:rPr>
              <a:t>এর প্রতিরোধ বা চিকিত্সার উপায় হিসাবে ব্যবহার করা উচিত নয়। এগুলি কেবল ব্যাকটিরিয়া সংক্রমণের জন্য চিকিত্সক দ্বারা নির্দেশিত হিসাবে ব্যবহার করা উচিত।</a:t>
            </a:r>
            <a:endParaRPr lang="en-US" sz="2800" dirty="0">
              <a:solidFill>
                <a:schemeClr val="tx1"/>
              </a:solidFill>
            </a:endParaRPr>
          </a:p>
        </p:txBody>
      </p:sp>
    </p:spTree>
    <p:extLst>
      <p:ext uri="{BB962C8B-B14F-4D97-AF65-F5344CB8AC3E}">
        <p14:creationId xmlns:p14="http://schemas.microsoft.com/office/powerpoint/2010/main" val="356286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86389" y="3729227"/>
            <a:ext cx="2847975" cy="1600200"/>
          </a:xfrm>
          <a:prstGeom prst="rect">
            <a:avLst/>
          </a:prstGeom>
        </p:spPr>
      </p:pic>
      <p:pic>
        <p:nvPicPr>
          <p:cNvPr id="5" name="Picture 4"/>
          <p:cNvPicPr>
            <a:picLocks noChangeAspect="1"/>
          </p:cNvPicPr>
          <p:nvPr/>
        </p:nvPicPr>
        <p:blipFill>
          <a:blip r:embed="rId3"/>
          <a:stretch>
            <a:fillRect/>
          </a:stretch>
        </p:blipFill>
        <p:spPr>
          <a:xfrm>
            <a:off x="5548448" y="879133"/>
            <a:ext cx="5602710" cy="3133616"/>
          </a:xfrm>
          <a:prstGeom prst="rect">
            <a:avLst/>
          </a:prstGeom>
        </p:spPr>
      </p:pic>
      <p:pic>
        <p:nvPicPr>
          <p:cNvPr id="6" name="Picture 5"/>
          <p:cNvPicPr>
            <a:picLocks noChangeAspect="1"/>
          </p:cNvPicPr>
          <p:nvPr/>
        </p:nvPicPr>
        <p:blipFill>
          <a:blip r:embed="rId4"/>
          <a:stretch>
            <a:fillRect/>
          </a:stretch>
        </p:blipFill>
        <p:spPr>
          <a:xfrm>
            <a:off x="994894" y="1291007"/>
            <a:ext cx="2938527" cy="1560711"/>
          </a:xfrm>
          <a:prstGeom prst="rect">
            <a:avLst/>
          </a:prstGeom>
        </p:spPr>
      </p:pic>
      <p:pic>
        <p:nvPicPr>
          <p:cNvPr id="7" name="Picture 6"/>
          <p:cNvPicPr>
            <a:picLocks noChangeAspect="1"/>
          </p:cNvPicPr>
          <p:nvPr/>
        </p:nvPicPr>
        <p:blipFill>
          <a:blip r:embed="rId5"/>
          <a:stretch>
            <a:fillRect/>
          </a:stretch>
        </p:blipFill>
        <p:spPr>
          <a:xfrm>
            <a:off x="1484592" y="2445941"/>
            <a:ext cx="2962913" cy="1542422"/>
          </a:xfrm>
          <a:prstGeom prst="rect">
            <a:avLst/>
          </a:prstGeom>
        </p:spPr>
      </p:pic>
    </p:spTree>
    <p:extLst>
      <p:ext uri="{BB962C8B-B14F-4D97-AF65-F5344CB8AC3E}">
        <p14:creationId xmlns:p14="http://schemas.microsoft.com/office/powerpoint/2010/main" val="1624647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0614" y="244698"/>
            <a:ext cx="9672034" cy="637504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FF00"/>
                </a:solidFill>
                <a:latin typeface="NikoshBAN" panose="02000000000000000000" pitchFamily="2" charset="0"/>
                <a:cs typeface="NikoshBAN" panose="02000000000000000000" pitchFamily="2" charset="0"/>
              </a:rPr>
              <a:t> </a:t>
            </a:r>
            <a:r>
              <a:rPr lang="bn-IN" sz="3200" dirty="0">
                <a:solidFill>
                  <a:srgbClr val="FFFF00"/>
                </a:solidFill>
                <a:latin typeface="NikoshBAN" panose="02000000000000000000" pitchFamily="2" charset="0"/>
                <a:cs typeface="NikoshBAN" panose="02000000000000000000" pitchFamily="2" charset="0"/>
              </a:rPr>
              <a:t>প্রশ্ন-১।</a:t>
            </a:r>
            <a:r>
              <a:rPr lang="en-US" sz="3200" dirty="0" smtClean="0">
                <a:solidFill>
                  <a:srgbClr val="FFFF00"/>
                </a:solidFill>
                <a:latin typeface="NikoshBAN" panose="02000000000000000000" pitchFamily="2" charset="0"/>
                <a:cs typeface="NikoshBAN" panose="02000000000000000000" pitchFamily="2" charset="0"/>
              </a:rPr>
              <a:t>   </a:t>
            </a:r>
            <a:r>
              <a:rPr lang="bn-IN" sz="3200" dirty="0" smtClean="0">
                <a:solidFill>
                  <a:srgbClr val="FFFF00"/>
                </a:solidFill>
                <a:latin typeface="NikoshBAN" panose="02000000000000000000" pitchFamily="2" charset="0"/>
                <a:cs typeface="NikoshBAN" panose="02000000000000000000" pitchFamily="2" charset="0"/>
              </a:rPr>
              <a:t>ভাইরাস জনিত </a:t>
            </a:r>
            <a:r>
              <a:rPr lang="as-IN" sz="3200" dirty="0" smtClean="0">
                <a:solidFill>
                  <a:srgbClr val="FFFF00"/>
                </a:solidFill>
                <a:latin typeface="NikoshBAN" panose="02000000000000000000" pitchFamily="2" charset="0"/>
                <a:cs typeface="NikoshBAN" panose="02000000000000000000" pitchFamily="2" charset="0"/>
              </a:rPr>
              <a:t>রোগ </a:t>
            </a:r>
            <a:r>
              <a:rPr lang="bn-IN" sz="3200" dirty="0" smtClean="0">
                <a:solidFill>
                  <a:srgbClr val="FFFF00"/>
                </a:solidFill>
                <a:latin typeface="NikoshBAN" panose="02000000000000000000" pitchFamily="2" charset="0"/>
                <a:cs typeface="NikoshBAN" panose="02000000000000000000" pitchFamily="2" charset="0"/>
              </a:rPr>
              <a:t>কী কী?</a:t>
            </a:r>
            <a:endParaRPr lang="en-US" sz="3200" dirty="0" smtClean="0">
              <a:solidFill>
                <a:srgbClr val="FFFF00"/>
              </a:solidFill>
              <a:latin typeface="NikoshBAN" panose="02000000000000000000" pitchFamily="2" charset="0"/>
              <a:cs typeface="NikoshBAN" panose="02000000000000000000" pitchFamily="2" charset="0"/>
            </a:endParaRPr>
          </a:p>
          <a:p>
            <a:r>
              <a:rPr lang="as-IN" sz="3200" dirty="0" smtClean="0">
                <a:solidFill>
                  <a:schemeClr val="tx1"/>
                </a:solidFill>
                <a:latin typeface="NikoshBAN" panose="02000000000000000000" pitchFamily="2" charset="0"/>
                <a:cs typeface="NikoshBAN" panose="02000000000000000000" pitchFamily="2" charset="0"/>
              </a:rPr>
              <a:t>মানুষের রোগ</a:t>
            </a:r>
            <a:r>
              <a:rPr lang="bn-IN" sz="3200" dirty="0" smtClean="0">
                <a:solidFill>
                  <a:schemeClr val="tx1"/>
                </a:solidFill>
                <a:latin typeface="NikoshBAN" panose="02000000000000000000" pitchFamily="2" charset="0"/>
                <a:cs typeface="NikoshBAN" panose="02000000000000000000" pitchFamily="2" charset="0"/>
              </a:rPr>
              <a:t>-</a:t>
            </a:r>
            <a:r>
              <a:rPr lang="as-IN" sz="3200" dirty="0" smtClean="0">
                <a:solidFill>
                  <a:schemeClr val="tx1"/>
                </a:solidFill>
                <a:latin typeface="NikoshBAN" panose="02000000000000000000" pitchFamily="2" charset="0"/>
                <a:cs typeface="NikoshBAN" panose="02000000000000000000" pitchFamily="2" charset="0"/>
              </a:rPr>
              <a:t>বসন্ত </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Pox)-</a:t>
            </a:r>
            <a:r>
              <a:rPr lang="as-IN" sz="3200" dirty="0">
                <a:solidFill>
                  <a:schemeClr val="tx1"/>
                </a:solidFill>
                <a:latin typeface="NikoshBAN" panose="02000000000000000000" pitchFamily="2" charset="0"/>
                <a:cs typeface="NikoshBAN" panose="02000000000000000000" pitchFamily="2" charset="0"/>
              </a:rPr>
              <a:t>ভেরিওলা,জলাতঙ্ক,জন্ডিস,ডেঙ্গু,হাম-রুবিওলা,ভাইরাল ডায়ারিয়া,সাধারণ ঠান্ডা,এইডস(</a:t>
            </a:r>
            <a:r>
              <a:rPr lang="en-US" sz="3200" dirty="0">
                <a:solidFill>
                  <a:schemeClr val="tx1"/>
                </a:solidFill>
                <a:latin typeface="NikoshBAN" panose="02000000000000000000" pitchFamily="2" charset="0"/>
                <a:cs typeface="NikoshBAN" panose="02000000000000000000" pitchFamily="2" charset="0"/>
              </a:rPr>
              <a:t>AIDS),</a:t>
            </a:r>
            <a:r>
              <a:rPr lang="as-IN" sz="3200" dirty="0">
                <a:solidFill>
                  <a:schemeClr val="tx1"/>
                </a:solidFill>
                <a:latin typeface="NikoshBAN" panose="02000000000000000000" pitchFamily="2" charset="0"/>
                <a:cs typeface="NikoshBAN" panose="02000000000000000000" pitchFamily="2" charset="0"/>
              </a:rPr>
              <a:t>ইনফ্লুয়েঞ্জা ভাইরাস,সার্স(</a:t>
            </a:r>
            <a:r>
              <a:rPr lang="en-US" sz="3200" dirty="0">
                <a:solidFill>
                  <a:schemeClr val="tx1"/>
                </a:solidFill>
                <a:latin typeface="NikoshBAN" panose="02000000000000000000" pitchFamily="2" charset="0"/>
                <a:cs typeface="NikoshBAN" panose="02000000000000000000" pitchFamily="2" charset="0"/>
              </a:rPr>
              <a:t>SARS),</a:t>
            </a:r>
            <a:r>
              <a:rPr lang="as-IN" sz="3200" dirty="0">
                <a:solidFill>
                  <a:schemeClr val="tx1"/>
                </a:solidFill>
                <a:latin typeface="NikoshBAN" panose="02000000000000000000" pitchFamily="2" charset="0"/>
                <a:cs typeface="NikoshBAN" panose="02000000000000000000" pitchFamily="2" charset="0"/>
              </a:rPr>
              <a:t>ভাইরাল হেপাটাইটিস</a:t>
            </a:r>
            <a:r>
              <a:rPr lang="as-IN" sz="3200" dirty="0" smtClean="0">
                <a:solidFill>
                  <a:schemeClr val="tx1"/>
                </a:solidFill>
                <a:latin typeface="NikoshBAN" panose="02000000000000000000" pitchFamily="2" charset="0"/>
                <a:cs typeface="NikoshBAN" panose="02000000000000000000" pitchFamily="2" charset="0"/>
              </a:rPr>
              <a:t>,</a:t>
            </a:r>
            <a:r>
              <a:rPr lang="bn-IN" sz="3200" dirty="0" smtClean="0">
                <a:solidFill>
                  <a:schemeClr val="tx1"/>
                </a:solidFill>
                <a:latin typeface="NikoshBAN" panose="02000000000000000000" pitchFamily="2" charset="0"/>
                <a:cs typeface="NikoshBAN" panose="02000000000000000000" pitchFamily="2" charset="0"/>
              </a:rPr>
              <a:t> </a:t>
            </a:r>
            <a:r>
              <a:rPr lang="as-IN" sz="3200" dirty="0" smtClean="0">
                <a:solidFill>
                  <a:srgbClr val="FF0000"/>
                </a:solidFill>
                <a:latin typeface="NikoshBAN" panose="02000000000000000000" pitchFamily="2" charset="0"/>
                <a:cs typeface="NikoshBAN" panose="02000000000000000000" pitchFamily="2" charset="0"/>
              </a:rPr>
              <a:t>কোভিড-১৯ </a:t>
            </a:r>
            <a:r>
              <a:rPr lang="as-IN" sz="3200" dirty="0">
                <a:solidFill>
                  <a:srgbClr val="FF0000"/>
                </a:solidFill>
                <a:latin typeface="NikoshBAN" panose="02000000000000000000" pitchFamily="2" charset="0"/>
                <a:cs typeface="NikoshBAN" panose="02000000000000000000" pitchFamily="2" charset="0"/>
              </a:rPr>
              <a:t>(করোনাভাইরাস ১৯)</a:t>
            </a:r>
          </a:p>
          <a:p>
            <a:r>
              <a:rPr lang="as-IN" sz="3200" dirty="0">
                <a:solidFill>
                  <a:schemeClr val="tx1"/>
                </a:solidFill>
                <a:latin typeface="NikoshBAN" panose="02000000000000000000" pitchFamily="2" charset="0"/>
                <a:cs typeface="NikoshBAN" panose="02000000000000000000" pitchFamily="2" charset="0"/>
              </a:rPr>
              <a:t>কয়েক প্রকার ক্যান্সার-সার্ভিকাল ক্যান্সার,কাপোসি সারকোমা</a:t>
            </a:r>
          </a:p>
          <a:p>
            <a:r>
              <a:rPr lang="as-IN" sz="3200" dirty="0">
                <a:solidFill>
                  <a:srgbClr val="FFFF00"/>
                </a:solidFill>
                <a:latin typeface="NikoshBAN" panose="02000000000000000000" pitchFamily="2" charset="0"/>
                <a:cs typeface="NikoshBAN" panose="02000000000000000000" pitchFamily="2" charset="0"/>
              </a:rPr>
              <a:t>পশু-পাখির </a:t>
            </a:r>
            <a:r>
              <a:rPr lang="as-IN" sz="3200" dirty="0" smtClean="0">
                <a:solidFill>
                  <a:srgbClr val="FFFF00"/>
                </a:solidFill>
                <a:latin typeface="NikoshBAN" panose="02000000000000000000" pitchFamily="2" charset="0"/>
                <a:cs typeface="NikoshBAN" panose="02000000000000000000" pitchFamily="2" charset="0"/>
              </a:rPr>
              <a:t>রোগ</a:t>
            </a:r>
            <a:r>
              <a:rPr lang="en-US" sz="3200" dirty="0" smtClean="0">
                <a:solidFill>
                  <a:srgbClr val="FFFF00"/>
                </a:solidFill>
                <a:latin typeface="NikoshBAN" panose="02000000000000000000" pitchFamily="2" charset="0"/>
                <a:cs typeface="NikoshBAN" panose="02000000000000000000" pitchFamily="2" charset="0"/>
              </a:rPr>
              <a:t> </a:t>
            </a:r>
            <a:r>
              <a:rPr lang="as-IN" sz="3200" dirty="0" smtClean="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বার্ড-ফ্লু,ক্যানাইন ডিস্টেম্পার (</a:t>
            </a:r>
            <a:r>
              <a:rPr lang="en-US" sz="3200" dirty="0">
                <a:solidFill>
                  <a:schemeClr val="tx1"/>
                </a:solidFill>
                <a:latin typeface="NikoshBAN" panose="02000000000000000000" pitchFamily="2" charset="0"/>
                <a:cs typeface="NikoshBAN" panose="02000000000000000000" pitchFamily="2" charset="0"/>
              </a:rPr>
              <a:t>Canine distemper)</a:t>
            </a:r>
            <a:r>
              <a:rPr lang="as-IN" sz="3200" dirty="0">
                <a:solidFill>
                  <a:schemeClr val="tx1"/>
                </a:solidFill>
                <a:latin typeface="NikoshBAN" panose="02000000000000000000" pitchFamily="2" charset="0"/>
                <a:cs typeface="NikoshBAN" panose="02000000000000000000" pitchFamily="2" charset="0"/>
              </a:rPr>
              <a:t>ফুট অ্যান্ড মাউথ ডিসিজ (</a:t>
            </a:r>
            <a:r>
              <a:rPr lang="en-US" sz="3200" dirty="0">
                <a:solidFill>
                  <a:schemeClr val="tx1"/>
                </a:solidFill>
                <a:latin typeface="NikoshBAN" panose="02000000000000000000" pitchFamily="2" charset="0"/>
                <a:cs typeface="NikoshBAN" panose="02000000000000000000" pitchFamily="2" charset="0"/>
              </a:rPr>
              <a:t>Foot-and-mouth disease)</a:t>
            </a:r>
          </a:p>
          <a:p>
            <a:r>
              <a:rPr lang="as-IN" sz="3200" dirty="0">
                <a:solidFill>
                  <a:srgbClr val="FFFF00"/>
                </a:solidFill>
                <a:latin typeface="NikoshBAN" panose="02000000000000000000" pitchFamily="2" charset="0"/>
                <a:cs typeface="NikoshBAN" panose="02000000000000000000" pitchFamily="2" charset="0"/>
              </a:rPr>
              <a:t>উদ্ভিদের </a:t>
            </a:r>
            <a:r>
              <a:rPr lang="as-IN" sz="3200" dirty="0" smtClean="0">
                <a:solidFill>
                  <a:srgbClr val="FFFF00"/>
                </a:solidFill>
                <a:latin typeface="NikoshBAN" panose="02000000000000000000" pitchFamily="2" charset="0"/>
                <a:cs typeface="NikoshBAN" panose="02000000000000000000" pitchFamily="2" charset="0"/>
              </a:rPr>
              <a:t>রোগ</a:t>
            </a:r>
            <a:r>
              <a:rPr lang="en-US" sz="3200" dirty="0" smtClean="0">
                <a:solidFill>
                  <a:srgbClr val="FFFF00"/>
                </a:solidFill>
                <a:latin typeface="NikoshBAN" panose="02000000000000000000" pitchFamily="2" charset="0"/>
                <a:cs typeface="NikoshBAN" panose="02000000000000000000" pitchFamily="2" charset="0"/>
              </a:rPr>
              <a:t> </a:t>
            </a:r>
            <a:r>
              <a:rPr lang="as-IN" sz="3200" dirty="0" smtClean="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টোব্যাকো মোজেইক ভাইরাস {</a:t>
            </a:r>
            <a:r>
              <a:rPr lang="en-US" sz="3200" dirty="0">
                <a:solidFill>
                  <a:schemeClr val="tx1"/>
                </a:solidFill>
                <a:latin typeface="NikoshBAN" panose="02000000000000000000" pitchFamily="2" charset="0"/>
                <a:cs typeface="NikoshBAN" panose="02000000000000000000" pitchFamily="2" charset="0"/>
              </a:rPr>
              <a:t>Tobacco mosaic virus } </a:t>
            </a:r>
            <a:r>
              <a:rPr lang="as-IN" sz="3200" dirty="0">
                <a:solidFill>
                  <a:schemeClr val="tx1"/>
                </a:solidFill>
                <a:latin typeface="NikoshBAN" panose="02000000000000000000" pitchFamily="2" charset="0"/>
                <a:cs typeface="NikoshBAN" panose="02000000000000000000" pitchFamily="2" charset="0"/>
              </a:rPr>
              <a:t>বা টিএমভি ( </a:t>
            </a:r>
            <a:r>
              <a:rPr lang="en-US" sz="3200" dirty="0">
                <a:solidFill>
                  <a:schemeClr val="tx1"/>
                </a:solidFill>
                <a:latin typeface="NikoshBAN" panose="02000000000000000000" pitchFamily="2" charset="0"/>
                <a:cs typeface="NikoshBAN" panose="02000000000000000000" pitchFamily="2" charset="0"/>
              </a:rPr>
              <a:t>TMV )</a:t>
            </a:r>
          </a:p>
          <a:p>
            <a:r>
              <a:rPr lang="as-IN" sz="3200" dirty="0">
                <a:solidFill>
                  <a:schemeClr val="tx1"/>
                </a:solidFill>
                <a:latin typeface="NikoshBAN" panose="02000000000000000000" pitchFamily="2" charset="0"/>
                <a:cs typeface="NikoshBAN" panose="02000000000000000000" pitchFamily="2" charset="0"/>
              </a:rPr>
              <a:t>ভাইরাস ঘটিত রোগ প্রতিরোধ -বসন্ত জাতীয় ভাইরাস ঘটিত রোগর প্রতিরোধক হিসেবে ভ্যাক্সিন (</a:t>
            </a:r>
            <a:r>
              <a:rPr lang="en-US" sz="3200" dirty="0">
                <a:solidFill>
                  <a:schemeClr val="tx1"/>
                </a:solidFill>
                <a:latin typeface="NikoshBAN" panose="02000000000000000000" pitchFamily="2" charset="0"/>
                <a:cs typeface="NikoshBAN" panose="02000000000000000000" pitchFamily="2" charset="0"/>
              </a:rPr>
              <a:t>Vaccine) </a:t>
            </a:r>
            <a:r>
              <a:rPr lang="as-IN" sz="3200" dirty="0">
                <a:solidFill>
                  <a:schemeClr val="tx1"/>
                </a:solidFill>
                <a:latin typeface="NikoshBAN" panose="02000000000000000000" pitchFamily="2" charset="0"/>
                <a:cs typeface="NikoshBAN" panose="02000000000000000000" pitchFamily="2" charset="0"/>
              </a:rPr>
              <a:t>প্রথম আবিষ্কার হয়।</a:t>
            </a:r>
          </a:p>
        </p:txBody>
      </p:sp>
    </p:spTree>
    <p:extLst>
      <p:ext uri="{BB962C8B-B14F-4D97-AF65-F5344CB8AC3E}">
        <p14:creationId xmlns:p14="http://schemas.microsoft.com/office/powerpoint/2010/main" val="200686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110" y="351318"/>
            <a:ext cx="8091702" cy="584775"/>
          </a:xfrm>
          <a:prstGeom prst="rect">
            <a:avLst/>
          </a:prstGeom>
          <a:solidFill>
            <a:srgbClr val="FF0000"/>
          </a:solidFill>
        </p:spPr>
        <p:txBody>
          <a:bodyPr wrap="none">
            <a:spAutoFit/>
          </a:bodyPr>
          <a:lstStyle/>
          <a:p>
            <a:r>
              <a:rPr lang="as-IN" sz="3200" dirty="0"/>
              <a:t>করোনাভাইরাস সম্পর্কিত প্রশ্নোত্তর (</a:t>
            </a:r>
            <a:r>
              <a:rPr lang="en-US" sz="3200" dirty="0"/>
              <a:t>COVID-19)</a:t>
            </a:r>
          </a:p>
        </p:txBody>
      </p:sp>
      <p:sp>
        <p:nvSpPr>
          <p:cNvPr id="6" name="TextBox 5"/>
          <p:cNvSpPr txBox="1"/>
          <p:nvPr/>
        </p:nvSpPr>
        <p:spPr>
          <a:xfrm>
            <a:off x="8899302" y="1661374"/>
            <a:ext cx="3168202" cy="4524315"/>
          </a:xfrm>
          <a:prstGeom prst="rect">
            <a:avLst/>
          </a:prstGeom>
          <a:solidFill>
            <a:srgbClr val="FF0000"/>
          </a:solidFill>
        </p:spPr>
        <p:txBody>
          <a:bodyPr wrap="square" rtlCol="0">
            <a:spAutoFit/>
          </a:bodyPr>
          <a:lstStyle/>
          <a:p>
            <a:r>
              <a:rPr lang="bn-IN" sz="3200" dirty="0">
                <a:solidFill>
                  <a:srgbClr val="FFFF00"/>
                </a:solidFill>
                <a:latin typeface="NikoshBAN" panose="02000000000000000000" pitchFamily="2" charset="0"/>
                <a:cs typeface="NikoshBAN" panose="02000000000000000000" pitchFamily="2" charset="0"/>
              </a:rPr>
              <a:t>প্রশ্ন-১। </a:t>
            </a:r>
            <a:r>
              <a:rPr lang="en-US" sz="3200" dirty="0" smtClean="0"/>
              <a:t>NCOVID19 </a:t>
            </a:r>
            <a:r>
              <a:rPr lang="bn-IN" sz="3200" dirty="0" smtClean="0"/>
              <a:t>কী?</a:t>
            </a:r>
          </a:p>
          <a:p>
            <a:r>
              <a:rPr lang="en-US" sz="3200" dirty="0" smtClean="0"/>
              <a:t>N-New/</a:t>
            </a:r>
            <a:r>
              <a:rPr lang="en-US" sz="3200" dirty="0" err="1" smtClean="0"/>
              <a:t>Whean</a:t>
            </a:r>
            <a:r>
              <a:rPr lang="en-US" sz="3200" dirty="0" smtClean="0"/>
              <a:t>/</a:t>
            </a:r>
            <a:r>
              <a:rPr lang="en-US" sz="3200" dirty="0" err="1" smtClean="0"/>
              <a:t>Novle</a:t>
            </a:r>
            <a:endParaRPr lang="en-US" sz="3200" dirty="0" smtClean="0"/>
          </a:p>
          <a:p>
            <a:r>
              <a:rPr lang="en-US" sz="3200" dirty="0" smtClean="0"/>
              <a:t>CO-Corona-</a:t>
            </a:r>
          </a:p>
          <a:p>
            <a:r>
              <a:rPr lang="en-US" sz="3200" dirty="0" smtClean="0"/>
              <a:t>VI-Virus</a:t>
            </a:r>
          </a:p>
          <a:p>
            <a:r>
              <a:rPr lang="en-US" sz="3200" dirty="0" smtClean="0"/>
              <a:t>D-Disease</a:t>
            </a:r>
          </a:p>
          <a:p>
            <a:r>
              <a:rPr lang="en-US" sz="3200" dirty="0" smtClean="0"/>
              <a:t>19-2019</a:t>
            </a:r>
          </a:p>
        </p:txBody>
      </p:sp>
      <p:pic>
        <p:nvPicPr>
          <p:cNvPr id="7" name="Picture 6"/>
          <p:cNvPicPr>
            <a:picLocks noChangeAspect="1"/>
          </p:cNvPicPr>
          <p:nvPr/>
        </p:nvPicPr>
        <p:blipFill>
          <a:blip r:embed="rId2"/>
          <a:stretch>
            <a:fillRect/>
          </a:stretch>
        </p:blipFill>
        <p:spPr>
          <a:xfrm>
            <a:off x="5337373" y="1661374"/>
            <a:ext cx="3401863" cy="4610637"/>
          </a:xfrm>
          <a:prstGeom prst="rect">
            <a:avLst/>
          </a:prstGeom>
        </p:spPr>
      </p:pic>
      <p:sp>
        <p:nvSpPr>
          <p:cNvPr id="2" name="Rounded Rectangle 1"/>
          <p:cNvSpPr/>
          <p:nvPr/>
        </p:nvSpPr>
        <p:spPr>
          <a:xfrm>
            <a:off x="1" y="1503090"/>
            <a:ext cx="4899491" cy="503937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rgbClr val="FFFF00"/>
                </a:solidFill>
                <a:latin typeface="NikoshBAN" panose="02000000000000000000" pitchFamily="2" charset="0"/>
                <a:cs typeface="NikoshBAN" panose="02000000000000000000" pitchFamily="2" charset="0"/>
              </a:rPr>
              <a:t>প্রশ্ন-১। </a:t>
            </a:r>
            <a:r>
              <a:rPr lang="as-IN" sz="3600" dirty="0" smtClean="0">
                <a:solidFill>
                  <a:srgbClr val="FFFF00"/>
                </a:solidFill>
                <a:latin typeface="NikoshBAN" panose="02000000000000000000" pitchFamily="2" charset="0"/>
                <a:cs typeface="NikoshBAN" panose="02000000000000000000" pitchFamily="2" charset="0"/>
              </a:rPr>
              <a:t>কভিড </a:t>
            </a:r>
            <a:r>
              <a:rPr lang="as-IN" sz="3600" dirty="0">
                <a:solidFill>
                  <a:srgbClr val="FFFF00"/>
                </a:solidFill>
                <a:latin typeface="NikoshBAN" panose="02000000000000000000" pitchFamily="2" charset="0"/>
                <a:cs typeface="NikoshBAN" panose="02000000000000000000" pitchFamily="2" charset="0"/>
              </a:rPr>
              <a:t>-19</a:t>
            </a:r>
            <a:r>
              <a:rPr lang="en-US" sz="3600" dirty="0">
                <a:solidFill>
                  <a:srgbClr val="FFFF00"/>
                </a:solidFill>
                <a:latin typeface="NikoshBAN" panose="02000000000000000000" pitchFamily="2" charset="0"/>
                <a:cs typeface="NikoshBAN" panose="02000000000000000000" pitchFamily="2" charset="0"/>
              </a:rPr>
              <a:t>(</a:t>
            </a:r>
            <a:r>
              <a:rPr lang="en-US" sz="3600" dirty="0">
                <a:solidFill>
                  <a:srgbClr val="FFFF00"/>
                </a:solidFill>
              </a:rPr>
              <a:t>COVID19)</a:t>
            </a:r>
            <a:r>
              <a:rPr lang="as-IN" sz="3600" dirty="0">
                <a:solidFill>
                  <a:srgbClr val="FFFF00"/>
                </a:solidFill>
                <a:latin typeface="NikoshBAN" panose="02000000000000000000" pitchFamily="2" charset="0"/>
                <a:cs typeface="NikoshBAN" panose="02000000000000000000" pitchFamily="2" charset="0"/>
              </a:rPr>
              <a:t> কী?</a:t>
            </a:r>
          </a:p>
          <a:p>
            <a:r>
              <a:rPr lang="as-IN" sz="2800" dirty="0">
                <a:solidFill>
                  <a:schemeClr val="tx1"/>
                </a:solidFill>
                <a:latin typeface="NikoshBAN" panose="02000000000000000000" pitchFamily="2" charset="0"/>
                <a:cs typeface="NikoshBAN" panose="02000000000000000000" pitchFamily="2" charset="0"/>
              </a:rPr>
              <a:t>কোভিড -19 হ'ল সর্বাধিক সন্ধান পাওয়া করোনভাইরাস দ্বারা </a:t>
            </a:r>
            <a:r>
              <a:rPr lang="as-IN" sz="2800" dirty="0">
                <a:solidFill>
                  <a:srgbClr val="FF0000"/>
                </a:solidFill>
                <a:latin typeface="NikoshBAN" panose="02000000000000000000" pitchFamily="2" charset="0"/>
                <a:cs typeface="NikoshBAN" panose="02000000000000000000" pitchFamily="2" charset="0"/>
              </a:rPr>
              <a:t>সংক্রামক রোগ</a:t>
            </a:r>
            <a:r>
              <a:rPr lang="as-IN" sz="2800" dirty="0">
                <a:solidFill>
                  <a:schemeClr val="tx1"/>
                </a:solidFill>
                <a:latin typeface="NikoshBAN" panose="02000000000000000000" pitchFamily="2" charset="0"/>
                <a:cs typeface="NikoshBAN" panose="02000000000000000000" pitchFamily="2" charset="0"/>
              </a:rPr>
              <a:t>। এই নতুন ভাইরাস এবং রোগটি 2019 সালের ডিসেম্বরে চীনের উহান শহরে প্রাদুর্ভাব শুরু হওয়ার আগেই অজানা ছিল</a:t>
            </a:r>
            <a:r>
              <a:rPr lang="en-US" sz="2800" dirty="0"/>
              <a:t> </a:t>
            </a:r>
            <a:r>
              <a:rPr lang="bn-IN" sz="2800" dirty="0">
                <a:solidFill>
                  <a:schemeClr val="tx1"/>
                </a:solidFill>
              </a:rPr>
              <a:t>।</a:t>
            </a:r>
            <a:endParaRPr lang="as-IN" sz="2800" dirty="0">
              <a:solidFill>
                <a:schemeClr val="tx1"/>
              </a:solidFill>
            </a:endParaRPr>
          </a:p>
        </p:txBody>
      </p:sp>
    </p:spTree>
    <p:extLst>
      <p:ext uri="{BB962C8B-B14F-4D97-AF65-F5344CB8AC3E}">
        <p14:creationId xmlns:p14="http://schemas.microsoft.com/office/powerpoint/2010/main" val="14307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48" y="914400"/>
            <a:ext cx="6403351" cy="5202919"/>
          </a:xfrm>
          <a:ln w="57150">
            <a:solidFill>
              <a:srgbClr val="FF0000"/>
            </a:solidFill>
          </a:ln>
        </p:spPr>
      </p:pic>
      <p:pic>
        <p:nvPicPr>
          <p:cNvPr id="5" name="Picture 4"/>
          <p:cNvPicPr>
            <a:picLocks noChangeAspect="1"/>
          </p:cNvPicPr>
          <p:nvPr/>
        </p:nvPicPr>
        <p:blipFill>
          <a:blip r:embed="rId3"/>
          <a:stretch>
            <a:fillRect/>
          </a:stretch>
        </p:blipFill>
        <p:spPr>
          <a:xfrm>
            <a:off x="7044744" y="914399"/>
            <a:ext cx="4868213" cy="5202919"/>
          </a:xfrm>
          <a:prstGeom prst="rect">
            <a:avLst/>
          </a:prstGeom>
        </p:spPr>
      </p:pic>
      <p:sp>
        <p:nvSpPr>
          <p:cNvPr id="6" name="TextBox 5"/>
          <p:cNvSpPr txBox="1"/>
          <p:nvPr/>
        </p:nvSpPr>
        <p:spPr>
          <a:xfrm>
            <a:off x="837128" y="180304"/>
            <a:ext cx="7791718" cy="461665"/>
          </a:xfrm>
          <a:prstGeom prst="rect">
            <a:avLst/>
          </a:prstGeom>
          <a:solidFill>
            <a:schemeClr val="accent6">
              <a:lumMod val="60000"/>
              <a:lumOff val="40000"/>
            </a:schemeClr>
          </a:solidFill>
        </p:spPr>
        <p:txBody>
          <a:bodyPr wrap="square" rtlCol="0">
            <a:spAutoFit/>
          </a:bodyPr>
          <a:lstStyle/>
          <a:p>
            <a:r>
              <a:rPr lang="bn-IN" dirty="0" smtClean="0">
                <a:solidFill>
                  <a:srgbClr val="FFFF00"/>
                </a:solidFill>
              </a:rPr>
              <a:t> </a:t>
            </a:r>
            <a:r>
              <a:rPr lang="bn-IN" dirty="0">
                <a:solidFill>
                  <a:srgbClr val="FFFF00"/>
                </a:solidFill>
                <a:latin typeface="NikoshBAN" panose="02000000000000000000" pitchFamily="2" charset="0"/>
                <a:cs typeface="NikoshBAN" panose="02000000000000000000" pitchFamily="2" charset="0"/>
              </a:rPr>
              <a:t>প্রশ্ন-১।</a:t>
            </a:r>
            <a:r>
              <a:rPr lang="en-US" dirty="0" smtClean="0">
                <a:solidFill>
                  <a:srgbClr val="FFFF00"/>
                </a:solidFill>
              </a:rPr>
              <a:t> </a:t>
            </a:r>
            <a:r>
              <a:rPr lang="en-US" sz="2400" dirty="0" err="1" smtClean="0">
                <a:solidFill>
                  <a:srgbClr val="FFFF00"/>
                </a:solidFill>
              </a:rPr>
              <a:t>Orthocoronavirinae</a:t>
            </a:r>
            <a:r>
              <a:rPr lang="bn-IN" sz="2400" dirty="0" smtClean="0">
                <a:solidFill>
                  <a:srgbClr val="FFFF00"/>
                </a:solidFill>
              </a:rPr>
              <a:t> </a:t>
            </a:r>
            <a:r>
              <a:rPr lang="en-US" sz="2400" dirty="0" smtClean="0">
                <a:solidFill>
                  <a:srgbClr val="FFFF00"/>
                </a:solidFill>
              </a:rPr>
              <a:t>virus</a:t>
            </a:r>
            <a:r>
              <a:rPr lang="bn-IN" sz="2400" dirty="0" smtClean="0">
                <a:solidFill>
                  <a:srgbClr val="FFFF00"/>
                </a:solidFill>
              </a:rPr>
              <a:t> দ্বারা সৃষ্ট রোগের নাম কী? </a:t>
            </a:r>
            <a:endParaRPr lang="en-US" dirty="0">
              <a:solidFill>
                <a:srgbClr val="FFFF00"/>
              </a:solidFill>
            </a:endParaRPr>
          </a:p>
        </p:txBody>
      </p:sp>
    </p:spTree>
    <p:extLst>
      <p:ext uri="{BB962C8B-B14F-4D97-AF65-F5344CB8AC3E}">
        <p14:creationId xmlns:p14="http://schemas.microsoft.com/office/powerpoint/2010/main" val="5671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ubakar Sidd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7449" flipH="1">
            <a:off x="-28724935" y="393691"/>
            <a:ext cx="261261" cy="1500225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65043" y="396941"/>
            <a:ext cx="9872870" cy="630865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bn-IN" sz="2800" dirty="0">
                <a:solidFill>
                  <a:srgbClr val="FFFF00"/>
                </a:solidFill>
                <a:latin typeface="NikoshBAN" panose="02000000000000000000" pitchFamily="2" charset="0"/>
                <a:cs typeface="NikoshBAN" panose="02000000000000000000" pitchFamily="2" charset="0"/>
              </a:rPr>
              <a:t>প্রশ্ন-১। </a:t>
            </a:r>
            <a:r>
              <a:rPr lang="bn-IN" sz="2800" dirty="0" smtClean="0">
                <a:solidFill>
                  <a:srgbClr val="FFFF00"/>
                </a:solidFill>
              </a:rPr>
              <a:t>করোনাভাইরাস </a:t>
            </a:r>
            <a:r>
              <a:rPr lang="bn-IN" sz="2800" dirty="0">
                <a:solidFill>
                  <a:srgbClr val="FFFF00"/>
                </a:solidFill>
              </a:rPr>
              <a:t>সংক্রান্ত </a:t>
            </a:r>
            <a:r>
              <a:rPr lang="bn-IN" sz="2800" dirty="0" smtClean="0">
                <a:solidFill>
                  <a:srgbClr val="FFFF00"/>
                </a:solidFill>
              </a:rPr>
              <a:t> </a:t>
            </a:r>
            <a:r>
              <a:rPr lang="bn-IN" sz="2800" dirty="0">
                <a:solidFill>
                  <a:srgbClr val="FFFF00"/>
                </a:solidFill>
              </a:rPr>
              <a:t>নতুন </a:t>
            </a:r>
            <a:r>
              <a:rPr lang="bn-IN" sz="2800" dirty="0" smtClean="0">
                <a:solidFill>
                  <a:srgbClr val="FFFF00"/>
                </a:solidFill>
              </a:rPr>
              <a:t>শব্দ গুলি কী কী?</a:t>
            </a:r>
            <a:endParaRPr lang="bn-IN" sz="2800" dirty="0">
              <a:solidFill>
                <a:srgbClr val="FFFF00"/>
              </a:solidFill>
            </a:endParaRPr>
          </a:p>
          <a:p>
            <a:pPr lvl="0" eaLnBrk="0" fontAlgn="base" hangingPunct="0">
              <a:spcBef>
                <a:spcPct val="0"/>
              </a:spcBef>
              <a:spcAft>
                <a:spcPct val="0"/>
              </a:spcAft>
            </a:pPr>
            <a:r>
              <a:rPr lang="bn-IN" sz="2800" dirty="0" smtClean="0">
                <a:solidFill>
                  <a:srgbClr val="000000"/>
                </a:solidFill>
                <a:latin typeface="inherit"/>
              </a:rPr>
              <a:t>সম্প্রতি </a:t>
            </a:r>
            <a:r>
              <a:rPr lang="bn-IN" sz="2800" dirty="0">
                <a:solidFill>
                  <a:srgbClr val="000000"/>
                </a:solidFill>
                <a:latin typeface="inherit"/>
              </a:rPr>
              <a:t>বহুল ব্যবহৃত কিছু ইংরেজি শব্দের অর্থঃ</a:t>
            </a:r>
            <a:r>
              <a:rPr lang="en-US" sz="2800" dirty="0">
                <a:solidFill>
                  <a:srgbClr val="000000"/>
                </a:solidFill>
                <a:latin typeface="inherit"/>
                <a:cs typeface="Vrinda"/>
              </a:rPr>
              <a:t>- * Corona-</a:t>
            </a:r>
            <a:r>
              <a:rPr lang="bn-IN" sz="2800" dirty="0">
                <a:solidFill>
                  <a:srgbClr val="000000"/>
                </a:solidFill>
                <a:latin typeface="inherit"/>
              </a:rPr>
              <a:t>পুষ্পমুকুট। </a:t>
            </a:r>
            <a:r>
              <a:rPr lang="en-US" sz="2800" dirty="0">
                <a:solidFill>
                  <a:srgbClr val="000000"/>
                </a:solidFill>
                <a:latin typeface="inherit"/>
                <a:cs typeface="Vrinda"/>
              </a:rPr>
              <a:t>* Quarantine- </a:t>
            </a:r>
            <a:r>
              <a:rPr lang="bn-IN" sz="2800" dirty="0">
                <a:solidFill>
                  <a:srgbClr val="000000"/>
                </a:solidFill>
                <a:latin typeface="inherit"/>
              </a:rPr>
              <a:t>সঙ্গনিরোধ। </a:t>
            </a:r>
            <a:r>
              <a:rPr lang="en-US" sz="2800" dirty="0">
                <a:solidFill>
                  <a:srgbClr val="000000"/>
                </a:solidFill>
                <a:latin typeface="inherit"/>
                <a:cs typeface="Vrinda"/>
              </a:rPr>
              <a:t>* Home quarantine- </a:t>
            </a:r>
            <a:r>
              <a:rPr lang="bn-IN" sz="2800" dirty="0">
                <a:solidFill>
                  <a:srgbClr val="000000"/>
                </a:solidFill>
                <a:latin typeface="inherit"/>
              </a:rPr>
              <a:t>বাড়িতে সঙ্গনিরোধ</a:t>
            </a:r>
            <a:r>
              <a:rPr lang="en-US" sz="2800" dirty="0">
                <a:solidFill>
                  <a:srgbClr val="000000"/>
                </a:solidFill>
                <a:latin typeface="inherit"/>
                <a:cs typeface="Vrinda"/>
              </a:rPr>
              <a:t>* * Isolation-</a:t>
            </a:r>
            <a:r>
              <a:rPr lang="bn-IN" sz="2800" dirty="0">
                <a:solidFill>
                  <a:srgbClr val="000000"/>
                </a:solidFill>
                <a:latin typeface="inherit"/>
              </a:rPr>
              <a:t>বিচ্ছিন্নকরণ। </a:t>
            </a:r>
            <a:r>
              <a:rPr lang="en-US" sz="2800" dirty="0">
                <a:solidFill>
                  <a:srgbClr val="000000"/>
                </a:solidFill>
                <a:latin typeface="inherit"/>
                <a:cs typeface="Vrinda"/>
              </a:rPr>
              <a:t>* Hand </a:t>
            </a:r>
            <a:r>
              <a:rPr lang="en-US" sz="2800" dirty="0" err="1">
                <a:solidFill>
                  <a:srgbClr val="000000"/>
                </a:solidFill>
                <a:latin typeface="inherit"/>
                <a:cs typeface="Vrinda"/>
              </a:rPr>
              <a:t>Sanitiser</a:t>
            </a:r>
            <a:r>
              <a:rPr lang="en-US" sz="2800" dirty="0">
                <a:solidFill>
                  <a:srgbClr val="000000"/>
                </a:solidFill>
                <a:latin typeface="inherit"/>
                <a:cs typeface="Vrinda"/>
              </a:rPr>
              <a:t>-</a:t>
            </a:r>
            <a:r>
              <a:rPr lang="bn-IN" sz="2800" dirty="0">
                <a:solidFill>
                  <a:srgbClr val="000000"/>
                </a:solidFill>
                <a:latin typeface="inherit"/>
              </a:rPr>
              <a:t>হাতকে ক্ষতিকারক ভাইরাস ও ব্যাক্টেরিয়া থেকে মুক্ত রাখা তরল পদার্থ। </a:t>
            </a:r>
            <a:r>
              <a:rPr lang="en-US" sz="2800" dirty="0">
                <a:solidFill>
                  <a:srgbClr val="000000"/>
                </a:solidFill>
                <a:latin typeface="inherit"/>
                <a:cs typeface="Vrinda"/>
              </a:rPr>
              <a:t>* Mask-</a:t>
            </a:r>
            <a:r>
              <a:rPr lang="bn-IN" sz="2800" dirty="0">
                <a:solidFill>
                  <a:srgbClr val="000000"/>
                </a:solidFill>
                <a:latin typeface="inherit"/>
              </a:rPr>
              <a:t>মুখোশ </a:t>
            </a:r>
            <a:r>
              <a:rPr lang="en-US" sz="2800" dirty="0">
                <a:solidFill>
                  <a:srgbClr val="000000"/>
                </a:solidFill>
                <a:latin typeface="inherit"/>
                <a:cs typeface="Vrinda"/>
              </a:rPr>
              <a:t>*Gloves - </a:t>
            </a:r>
            <a:r>
              <a:rPr lang="bn-IN" sz="2800" dirty="0">
                <a:solidFill>
                  <a:srgbClr val="000000"/>
                </a:solidFill>
                <a:latin typeface="inherit"/>
              </a:rPr>
              <a:t>মোজা </a:t>
            </a:r>
            <a:r>
              <a:rPr lang="en-US" sz="2800" dirty="0">
                <a:solidFill>
                  <a:srgbClr val="000000"/>
                </a:solidFill>
                <a:latin typeface="inherit"/>
                <a:cs typeface="Vrinda"/>
              </a:rPr>
              <a:t>* PPE- Personal protective Equipment (</a:t>
            </a:r>
            <a:r>
              <a:rPr lang="bn-IN" sz="2800" dirty="0">
                <a:solidFill>
                  <a:srgbClr val="000000"/>
                </a:solidFill>
                <a:latin typeface="inherit"/>
              </a:rPr>
              <a:t>ব্যক্তিগত সুরক্ষা সামগ্রী</a:t>
            </a:r>
            <a:r>
              <a:rPr lang="en-US" sz="2800" dirty="0">
                <a:solidFill>
                  <a:srgbClr val="000000"/>
                </a:solidFill>
                <a:latin typeface="inherit"/>
                <a:cs typeface="Vrinda"/>
              </a:rPr>
              <a:t>) *Locked Down-</a:t>
            </a:r>
            <a:r>
              <a:rPr lang="bn-IN" sz="2800" dirty="0">
                <a:solidFill>
                  <a:srgbClr val="000000"/>
                </a:solidFill>
                <a:latin typeface="inherit"/>
              </a:rPr>
              <a:t>অবরুদ্ধ </a:t>
            </a:r>
            <a:r>
              <a:rPr lang="en-US" sz="2800" dirty="0">
                <a:solidFill>
                  <a:srgbClr val="000000"/>
                </a:solidFill>
                <a:latin typeface="inherit"/>
                <a:cs typeface="Vrinda"/>
              </a:rPr>
              <a:t>*Ventilator-</a:t>
            </a:r>
            <a:r>
              <a:rPr lang="bn-IN" sz="2800" dirty="0">
                <a:solidFill>
                  <a:srgbClr val="000000"/>
                </a:solidFill>
                <a:latin typeface="inherit"/>
              </a:rPr>
              <a:t>শ্বাসযন্ত্র </a:t>
            </a:r>
            <a:r>
              <a:rPr lang="en-US" sz="2800" dirty="0">
                <a:solidFill>
                  <a:srgbClr val="000000"/>
                </a:solidFill>
                <a:latin typeface="inherit"/>
                <a:cs typeface="Vrinda"/>
              </a:rPr>
              <a:t>*Social distance- </a:t>
            </a:r>
            <a:r>
              <a:rPr lang="bn-IN" sz="2800" dirty="0">
                <a:solidFill>
                  <a:srgbClr val="000000"/>
                </a:solidFill>
                <a:latin typeface="inherit"/>
              </a:rPr>
              <a:t>সামাজিক দূরত্ব </a:t>
            </a:r>
            <a:r>
              <a:rPr lang="en-US" sz="2800" dirty="0">
                <a:solidFill>
                  <a:srgbClr val="000000"/>
                </a:solidFill>
                <a:latin typeface="inherit"/>
                <a:cs typeface="Vrinda"/>
              </a:rPr>
              <a:t>*IEDRC- Institute of Epidemiology, Disease Control &amp; Research (</a:t>
            </a:r>
            <a:r>
              <a:rPr lang="bn-IN" sz="2800" dirty="0">
                <a:solidFill>
                  <a:srgbClr val="000000"/>
                </a:solidFill>
                <a:latin typeface="inherit"/>
              </a:rPr>
              <a:t>রোগতত্ত্ব</a:t>
            </a:r>
            <a:r>
              <a:rPr lang="en-US" sz="2800" dirty="0">
                <a:solidFill>
                  <a:srgbClr val="000000"/>
                </a:solidFill>
                <a:latin typeface="inherit"/>
                <a:cs typeface="Vrinda"/>
              </a:rPr>
              <a:t>, </a:t>
            </a:r>
            <a:r>
              <a:rPr lang="bn-IN" sz="2800" dirty="0">
                <a:solidFill>
                  <a:srgbClr val="000000"/>
                </a:solidFill>
                <a:latin typeface="inherit"/>
              </a:rPr>
              <a:t>রোগ নিয়ন্ত্রণ ও গবেষণা ইন্সটিটিউট</a:t>
            </a:r>
            <a:r>
              <a:rPr lang="en-US" sz="2800" dirty="0">
                <a:solidFill>
                  <a:srgbClr val="000000"/>
                </a:solidFill>
                <a:latin typeface="inherit"/>
                <a:cs typeface="Vrinda"/>
              </a:rPr>
              <a:t>)</a:t>
            </a:r>
            <a:r>
              <a:rPr lang="bn-IN" sz="2800" dirty="0">
                <a:solidFill>
                  <a:srgbClr val="000000"/>
                </a:solidFill>
                <a:latin typeface="inherit"/>
              </a:rPr>
              <a:t>।</a:t>
            </a:r>
            <a:endParaRPr lang="en-US" sz="2000" dirty="0">
              <a:solidFill>
                <a:schemeClr val="tx1"/>
              </a:solidFill>
            </a:endParaRPr>
          </a:p>
        </p:txBody>
      </p:sp>
    </p:spTree>
    <p:extLst>
      <p:ext uri="{BB962C8B-B14F-4D97-AF65-F5344CB8AC3E}">
        <p14:creationId xmlns:p14="http://schemas.microsoft.com/office/powerpoint/2010/main" val="206370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109" y="250644"/>
            <a:ext cx="7818549" cy="3539430"/>
          </a:xfrm>
          <a:prstGeom prst="rect">
            <a:avLst/>
          </a:prstGeom>
          <a:solidFill>
            <a:schemeClr val="accent6">
              <a:lumMod val="60000"/>
              <a:lumOff val="40000"/>
            </a:schemeClr>
          </a:solidFill>
        </p:spPr>
        <p:txBody>
          <a:bodyPr wrap="square">
            <a:spAutoFit/>
          </a:bodyPr>
          <a:lstStyle/>
          <a:p>
            <a:r>
              <a:rPr lang="bn-IN" sz="2400" dirty="0">
                <a:solidFill>
                  <a:srgbClr val="FFFF00"/>
                </a:solidFill>
                <a:latin typeface="NikoshBAN" panose="02000000000000000000" pitchFamily="2" charset="0"/>
                <a:cs typeface="NikoshBAN" panose="02000000000000000000" pitchFamily="2" charset="0"/>
              </a:rPr>
              <a:t>প্রশ্ন-১। </a:t>
            </a:r>
            <a:r>
              <a:rPr lang="bn-IN" sz="3200" dirty="0" smtClean="0">
                <a:solidFill>
                  <a:srgbClr val="FFFF00"/>
                </a:solidFill>
              </a:rPr>
              <a:t>করোনভাইরাস </a:t>
            </a:r>
            <a:r>
              <a:rPr lang="bn-IN" sz="3200" dirty="0" smtClean="0">
                <a:solidFill>
                  <a:srgbClr val="FFFF00"/>
                </a:solidFill>
              </a:rPr>
              <a:t>কী?</a:t>
            </a:r>
          </a:p>
          <a:p>
            <a:r>
              <a:rPr lang="bn-IN" sz="2400" dirty="0" smtClean="0"/>
              <a:t>করোনাভাইরাস ভাইরাসগুলির একটি বৃহত পরিবার যা প্রাণী বা মানুষের মধ্যে অসুস্থতার কারণ হতে পারে। মানুষের মধ্যে, বেশ কয়েকটি করোনভাইরাসগুলি সাধারণ শৈত্য থেকে মধ্য প্রাচ্যের রেসপিরেটরি সিন্ড্রোম (এমআরএস) এবং গুরুতর তীব্র শ্বাসতন্ত্র সিন্ড্রোম (এসএআরএস) এর মতো আরও মারাত্মক রোগ থেকে শুরু করে শ্বাস প্রশ্বাসের সংক্রমণ ঘটায় বলে জানা যায়। সর্বাধিক সন্ধান পাওয়া করোনাভাইরাস করোনভাইরাস রোগ </a:t>
            </a:r>
            <a:r>
              <a:rPr lang="en-US" sz="2400" dirty="0" smtClean="0"/>
              <a:t>COVID-19 </a:t>
            </a:r>
            <a:r>
              <a:rPr lang="bn-IN" sz="2400" dirty="0" smtClean="0"/>
              <a:t>এর কারণ।</a:t>
            </a:r>
            <a:endParaRPr lang="en-US" sz="2400" dirty="0"/>
          </a:p>
        </p:txBody>
      </p:sp>
      <p:pic>
        <p:nvPicPr>
          <p:cNvPr id="3" name="Picture 2"/>
          <p:cNvPicPr>
            <a:picLocks noChangeAspect="1"/>
          </p:cNvPicPr>
          <p:nvPr/>
        </p:nvPicPr>
        <p:blipFill>
          <a:blip r:embed="rId2"/>
          <a:stretch>
            <a:fillRect/>
          </a:stretch>
        </p:blipFill>
        <p:spPr>
          <a:xfrm>
            <a:off x="8612645" y="4134118"/>
            <a:ext cx="3448856" cy="2579887"/>
          </a:xfrm>
          <a:prstGeom prst="rect">
            <a:avLst/>
          </a:prstGeom>
        </p:spPr>
      </p:pic>
      <p:sp>
        <p:nvSpPr>
          <p:cNvPr id="5" name="Content Placeholder 5"/>
          <p:cNvSpPr txBox="1">
            <a:spLocks/>
          </p:cNvSpPr>
          <p:nvPr/>
        </p:nvSpPr>
        <p:spPr>
          <a:xfrm>
            <a:off x="287091" y="4944292"/>
            <a:ext cx="7973096" cy="1089529"/>
          </a:xfrm>
          <a:prstGeom prst="rect">
            <a:avLst/>
          </a:prstGeom>
          <a:solidFill>
            <a:schemeClr val="accent6">
              <a:lumMod val="60000"/>
              <a:lumOff val="40000"/>
            </a:schemeClr>
          </a:solid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dirty="0">
                <a:solidFill>
                  <a:srgbClr val="FFFF00"/>
                </a:solidFill>
                <a:latin typeface="NikoshBAN" panose="02000000000000000000" pitchFamily="2" charset="0"/>
                <a:cs typeface="NikoshBAN" panose="02000000000000000000" pitchFamily="2" charset="0"/>
              </a:rPr>
              <a:t>প্রশ্ন-১। </a:t>
            </a:r>
            <a:r>
              <a:rPr lang="bn-IN" dirty="0" smtClean="0">
                <a:solidFill>
                  <a:srgbClr val="FFFF00"/>
                </a:solidFill>
              </a:rPr>
              <a:t>করোনাভাইরাসের </a:t>
            </a:r>
            <a:r>
              <a:rPr lang="bn-IN" dirty="0" smtClean="0">
                <a:solidFill>
                  <a:srgbClr val="FFFF00"/>
                </a:solidFill>
              </a:rPr>
              <a:t>বৈজ্ঞানিক নাম</a:t>
            </a:r>
            <a:r>
              <a:rPr lang="en-US" dirty="0" smtClean="0">
                <a:solidFill>
                  <a:srgbClr val="FFFF00"/>
                </a:solidFill>
              </a:rPr>
              <a:t> -</a:t>
            </a:r>
            <a:r>
              <a:rPr lang="bn-IN" dirty="0" smtClean="0">
                <a:solidFill>
                  <a:srgbClr val="FFFF00"/>
                </a:solidFill>
              </a:rPr>
              <a:t> </a:t>
            </a:r>
            <a:r>
              <a:rPr lang="en-US" dirty="0" smtClean="0">
                <a:solidFill>
                  <a:srgbClr val="FFFF00"/>
                </a:solidFill>
              </a:rPr>
              <a:t> </a:t>
            </a:r>
            <a:r>
              <a:rPr lang="en-US" dirty="0" err="1" smtClean="0"/>
              <a:t>Orthocoronavirinae</a:t>
            </a:r>
            <a:r>
              <a:rPr lang="en-US" dirty="0" smtClean="0"/>
              <a:t> (</a:t>
            </a:r>
            <a:r>
              <a:rPr lang="bn-IN" dirty="0" smtClean="0"/>
              <a:t>অর্থোকরোনাভিরিনি) বা </a:t>
            </a:r>
            <a:r>
              <a:rPr lang="en-US" dirty="0" err="1" smtClean="0"/>
              <a:t>Coronavirinae</a:t>
            </a:r>
            <a:r>
              <a:rPr lang="en-US" dirty="0" smtClean="0"/>
              <a:t> (</a:t>
            </a:r>
            <a:r>
              <a:rPr lang="bn-IN" dirty="0" smtClean="0"/>
              <a:t>করোনাভিরিন্যা) করোনাভাইরাস করোনাভিরিডি পরিবারের সদস্য।</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269" y="212006"/>
            <a:ext cx="3927621" cy="3539429"/>
          </a:xfrm>
          <a:prstGeom prst="rect">
            <a:avLst/>
          </a:prstGeom>
        </p:spPr>
      </p:pic>
    </p:spTree>
    <p:extLst>
      <p:ext uri="{BB962C8B-B14F-4D97-AF65-F5344CB8AC3E}">
        <p14:creationId xmlns:p14="http://schemas.microsoft.com/office/powerpoint/2010/main" val="320278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6518" y="425004"/>
            <a:ext cx="7160653" cy="6568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প্রশ্ন-১। </a:t>
            </a:r>
            <a:r>
              <a:rPr lang="as-IN" sz="2800" dirty="0" smtClean="0">
                <a:solidFill>
                  <a:srgbClr val="FFFF00"/>
                </a:solidFill>
                <a:latin typeface="NikoshBAN" panose="02000000000000000000" pitchFamily="2" charset="0"/>
                <a:cs typeface="NikoshBAN" panose="02000000000000000000" pitchFamily="2" charset="0"/>
              </a:rPr>
              <a:t>নভেল</a:t>
            </a:r>
            <a:r>
              <a:rPr lang="as-IN" sz="2800" dirty="0">
                <a:solidFill>
                  <a:srgbClr val="FFFF00"/>
                </a:solidFill>
                <a:latin typeface="NikoshBAN" panose="02000000000000000000" pitchFamily="2" charset="0"/>
                <a:cs typeface="NikoshBAN" panose="02000000000000000000" pitchFamily="2" charset="0"/>
              </a:rPr>
              <a:t>’ করোনাভাইরাস কি?</a:t>
            </a:r>
          </a:p>
          <a:p>
            <a:r>
              <a:rPr lang="as-IN" sz="2800" dirty="0">
                <a:solidFill>
                  <a:schemeClr val="tx1"/>
                </a:solidFill>
                <a:latin typeface="NikoshBAN" panose="02000000000000000000" pitchFamily="2" charset="0"/>
                <a:cs typeface="NikoshBAN" panose="02000000000000000000" pitchFamily="2" charset="0"/>
              </a:rPr>
              <a:t>নভেল করোনাভাইরাস </a:t>
            </a:r>
            <a:r>
              <a:rPr lang="as-IN"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COV</a:t>
            </a:r>
            <a:r>
              <a:rPr lang="as-IN" sz="2800" dirty="0" smtClean="0">
                <a:solidFill>
                  <a:schemeClr val="tx1"/>
                </a:solidFill>
                <a:latin typeface="NikoshBAN" panose="02000000000000000000" pitchFamily="2" charset="0"/>
                <a:cs typeface="NikoshBAN" panose="02000000000000000000" pitchFamily="2" charset="0"/>
              </a:rPr>
              <a:t>) </a:t>
            </a:r>
            <a:r>
              <a:rPr lang="as-IN" sz="2800" dirty="0">
                <a:solidFill>
                  <a:schemeClr val="tx1"/>
                </a:solidFill>
                <a:latin typeface="NikoshBAN" panose="02000000000000000000" pitchFamily="2" charset="0"/>
                <a:cs typeface="NikoshBAN" panose="02000000000000000000" pitchFamily="2" charset="0"/>
              </a:rPr>
              <a:t>হলো করোনাভাইরাসের এক নতুন প্রজাতি।</a:t>
            </a:r>
          </a:p>
          <a:p>
            <a:r>
              <a:rPr lang="as-IN" sz="2800" dirty="0">
                <a:solidFill>
                  <a:schemeClr val="tx1"/>
                </a:solidFill>
                <a:latin typeface="NikoshBAN" panose="02000000000000000000" pitchFamily="2" charset="0"/>
                <a:cs typeface="NikoshBAN" panose="02000000000000000000" pitchFamily="2" charset="0"/>
              </a:rPr>
              <a:t>নভেল করোনাভাইরাসের মাধ্যমে সৃষ্ট এই রোগটি প্রথম চীনের উহানে চিহ্নিত হয়েছিল। তখন থেকেই রোগটির নাম করা হয়েছিল করোনাভাইরাস রোগ ২০১৯ (কোভিড-১৯)। করোনা থেকে ‘কো’ , ভাইরাস থেকে ‘ভি’, এবং ‘ডিজিজ’ বা ‘রোগ’ থেকে ‘ডি’ নিয়ে এর সংক্ষিপ্ত নামকরণ করা হয়। আগে, এই রোগকে ‘২০১৯ নভেল করোনাভাইরাস’ বা ‘২০১৯-এনসিওভি’ বলা হতো।</a:t>
            </a:r>
          </a:p>
          <a:p>
            <a:r>
              <a:rPr lang="as-IN" sz="2800" dirty="0">
                <a:solidFill>
                  <a:schemeClr val="tx1"/>
                </a:solidFill>
                <a:latin typeface="NikoshBAN" panose="02000000000000000000" pitchFamily="2" charset="0"/>
                <a:cs typeface="NikoshBAN" panose="02000000000000000000" pitchFamily="2" charset="0"/>
              </a:rPr>
              <a:t>কোভিড-১৯ হলো একটি নতুন ভাইরাস যা অতীতের সার্স ভাইরাস এবং কয়েক ধরনের সাধারণ সর্দি-জ্বর জাতীয় ভাইরাসের পরিবারভুক্ত।</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80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3352</Words>
  <Application>Microsoft Office PowerPoint</Application>
  <PresentationFormat>Widescreen</PresentationFormat>
  <Paragraphs>98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inherit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habibur rahman</cp:lastModifiedBy>
  <cp:revision>82</cp:revision>
  <dcterms:created xsi:type="dcterms:W3CDTF">2020-04-04T11:19:01Z</dcterms:created>
  <dcterms:modified xsi:type="dcterms:W3CDTF">2020-04-14T03:23:55Z</dcterms:modified>
</cp:coreProperties>
</file>