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8" r:id="rId4"/>
    <p:sldId id="266" r:id="rId5"/>
    <p:sldId id="267" r:id="rId6"/>
    <p:sldId id="274" r:id="rId7"/>
    <p:sldId id="258" r:id="rId8"/>
    <p:sldId id="259" r:id="rId9"/>
    <p:sldId id="261" r:id="rId10"/>
    <p:sldId id="262" r:id="rId11"/>
    <p:sldId id="263" r:id="rId12"/>
    <p:sldId id="264" r:id="rId13"/>
    <p:sldId id="265" r:id="rId14"/>
    <p:sldId id="269" r:id="rId15"/>
    <p:sldId id="272" r:id="rId16"/>
    <p:sldId id="271" r:id="rId17"/>
    <p:sldId id="270"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39" autoAdjust="0"/>
  </p:normalViewPr>
  <p:slideViewPr>
    <p:cSldViewPr>
      <p:cViewPr varScale="1">
        <p:scale>
          <a:sx n="102" d="100"/>
          <a:sy n="102" d="100"/>
        </p:scale>
        <p:origin x="-2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6564103"/>
            <a:ext cx="9144000" cy="362001"/>
          </a:xfrm>
          <a:prstGeom prst="rect">
            <a:avLst/>
          </a:prstGeom>
          <a:ln>
            <a:noFill/>
          </a:ln>
          <a:effectLst>
            <a:softEdge rad="112500"/>
          </a:effectLst>
        </p:spPr>
      </p:pic>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173" y="6483298"/>
            <a:ext cx="9144000" cy="362001"/>
          </a:xfrm>
          <a:prstGeom prst="rect">
            <a:avLst/>
          </a:prstGeom>
          <a:ln>
            <a:noFill/>
          </a:ln>
          <a:effectLst>
            <a:softEdge rad="112500"/>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4/14/2020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2423" y="3505200"/>
            <a:ext cx="8410577" cy="316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722376" y="2667000"/>
            <a:ext cx="7772400" cy="982006"/>
          </a:xfrm>
        </p:spPr>
        <p:txBody>
          <a:bodyPr>
            <a:normAutofit fontScale="90000"/>
          </a:bodyPr>
          <a:lstStyle/>
          <a:p>
            <a:r>
              <a:rPr lang="bn-BD" sz="6000" dirty="0" smtClean="0">
                <a:latin typeface="NikoshBAN" pitchFamily="2" charset="0"/>
                <a:cs typeface="NikoshBAN" pitchFamily="2" charset="0"/>
              </a:rPr>
              <a:t>আজকের ক্লাসে সবাইকে </a:t>
            </a:r>
            <a:endParaRPr lang="en-US" sz="6000" dirty="0">
              <a:latin typeface="NikoshBAN" pitchFamily="2" charset="0"/>
              <a:cs typeface="NikoshBAN" pitchFamily="2" charset="0"/>
            </a:endParaRPr>
          </a:p>
        </p:txBody>
      </p:sp>
      <p:sp>
        <p:nvSpPr>
          <p:cNvPr id="3" name="Subtitle 2"/>
          <p:cNvSpPr>
            <a:spLocks noGrp="1"/>
          </p:cNvSpPr>
          <p:nvPr>
            <p:ph type="subTitle" idx="1"/>
          </p:nvPr>
        </p:nvSpPr>
        <p:spPr>
          <a:xfrm>
            <a:off x="722376" y="3685032"/>
            <a:ext cx="7772400" cy="2258568"/>
          </a:xfrm>
        </p:spPr>
        <p:txBody>
          <a:bodyPr>
            <a:noAutofit/>
          </a:bodyPr>
          <a:lstStyle/>
          <a:p>
            <a:r>
              <a:rPr lang="bn-BD" sz="16600" dirty="0" smtClean="0">
                <a:solidFill>
                  <a:srgbClr val="00B0F0"/>
                </a:solidFill>
                <a:latin typeface="NikoshBAN" pitchFamily="2" charset="0"/>
                <a:cs typeface="NikoshBAN" pitchFamily="2" charset="0"/>
              </a:rPr>
              <a:t>স্বাগতম</a:t>
            </a:r>
            <a:r>
              <a:rPr lang="bn-BD" sz="11500" dirty="0" smtClean="0">
                <a:solidFill>
                  <a:srgbClr val="00B0F0"/>
                </a:solidFill>
                <a:latin typeface="NikoshBAN" pitchFamily="2" charset="0"/>
                <a:cs typeface="NikoshBAN" pitchFamily="2" charset="0"/>
              </a:rPr>
              <a:t> </a:t>
            </a:r>
            <a:endParaRPr lang="en-US" sz="11500" dirty="0">
              <a:solidFill>
                <a:srgbClr val="00B0F0"/>
              </a:solidFill>
              <a:latin typeface="NikoshBAN" pitchFamily="2" charset="0"/>
              <a:cs typeface="NikoshBAN" pitchFamily="2" charset="0"/>
            </a:endParaRPr>
          </a:p>
        </p:txBody>
      </p:sp>
      <p:sp>
        <p:nvSpPr>
          <p:cNvPr id="5" name="Title 1"/>
          <p:cNvSpPr txBox="1">
            <a:spLocks/>
          </p:cNvSpPr>
          <p:nvPr/>
        </p:nvSpPr>
        <p:spPr>
          <a:xfrm>
            <a:off x="838200" y="609600"/>
            <a:ext cx="7772400" cy="982006"/>
          </a:xfrm>
          <a:prstGeom prst="rect">
            <a:avLst/>
          </a:prstGeom>
        </p:spPr>
        <p:txBody>
          <a:bodyPr vert="horz" lIns="45720" rIns="45720" bIns="45720" anchor="b">
            <a:normAutofit fontScale="97500" lnSpcReduction="10000"/>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bn-BD" sz="6000" dirty="0" smtClean="0">
                <a:solidFill>
                  <a:srgbClr val="00B050"/>
                </a:solidFill>
                <a:latin typeface="NikoshBAN" pitchFamily="2" charset="0"/>
                <a:cs typeface="NikoshBAN" pitchFamily="2" charset="0"/>
              </a:rPr>
              <a:t>বিসমিল্লাহির রহমানির রাহিম </a:t>
            </a:r>
            <a:endParaRPr lang="en-US" sz="60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xmlns="" val="3778116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218777"/>
            <a:ext cx="4950394" cy="1015663"/>
          </a:xfrm>
          <a:prstGeom prst="rect">
            <a:avLst/>
          </a:prstGeom>
          <a:noFill/>
        </p:spPr>
        <p:txBody>
          <a:bodyPr wrap="none" rtlCol="0">
            <a:spAutoFit/>
          </a:bodyPr>
          <a:lstStyle/>
          <a:p>
            <a:r>
              <a:rPr lang="bn-BD" sz="6000" dirty="0" smtClean="0">
                <a:latin typeface="NikoshBAN" pitchFamily="2" charset="0"/>
                <a:cs typeface="NikoshBAN" pitchFamily="2" charset="0"/>
              </a:rPr>
              <a:t>সায়্যেদুল ইস্তেগফার </a:t>
            </a:r>
            <a:endParaRPr lang="en-US" sz="6000" dirty="0">
              <a:latin typeface="NikoshBAN" pitchFamily="2" charset="0"/>
              <a:cs typeface="NikoshBAN" pitchFamily="2" charset="0"/>
            </a:endParaRPr>
          </a:p>
        </p:txBody>
      </p:sp>
      <p:sp>
        <p:nvSpPr>
          <p:cNvPr id="4" name="Rounded Rectangle 3"/>
          <p:cNvSpPr/>
          <p:nvPr/>
        </p:nvSpPr>
        <p:spPr>
          <a:xfrm>
            <a:off x="304800" y="1219200"/>
            <a:ext cx="8534400" cy="1752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2400" dirty="0"/>
              <a:t>اللَّهُمَّ أَنْتَ رَبِّي لَا إِلَهَ إِلَّا أَنْتَ خَلَقْتَنِي وَأَنَا عَبْدُكَ وَأَنَا عَلَى عَهْدِكَ وَوَعْدِكَ مَا اسْتَطَعْتُ أَعُوذُ بِكَ مِنْ شَرِّ مَا صَنَعْتُ أَبُوءُ لَكَ بِنِعْمَتِكَ عَلَيَّ وَأَبُوءُ لَكَ بِذَنْبِي فَاغْفِرْ لِي فَإِنَّهُ لَا يَغْفِرُ الذُّنُوبَ إِلَّا أَنْتَ</a:t>
            </a:r>
            <a:endParaRPr lang="en-US" sz="2400" dirty="0"/>
          </a:p>
        </p:txBody>
      </p:sp>
      <p:sp>
        <p:nvSpPr>
          <p:cNvPr id="5" name="Rounded Rectangle 4"/>
          <p:cNvSpPr/>
          <p:nvPr/>
        </p:nvSpPr>
        <p:spPr>
          <a:xfrm>
            <a:off x="320040" y="3124200"/>
            <a:ext cx="8519160" cy="3429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sz="2800" dirty="0">
                <a:latin typeface="NikoshBAN" pitchFamily="2" charset="0"/>
                <a:cs typeface="NikoshBAN" pitchFamily="2" charset="0"/>
              </a:rPr>
              <a:t>হে আল্লাহ! তুমি আমার প্রতিপালক, তুমি </a:t>
            </a:r>
            <a:r>
              <a:rPr lang="bn-BD" sz="2800" dirty="0" smtClean="0">
                <a:latin typeface="NikoshBAN" pitchFamily="2" charset="0"/>
                <a:cs typeface="NikoshBAN" pitchFamily="2" charset="0"/>
              </a:rPr>
              <a:t>ছাড়া  </a:t>
            </a:r>
            <a:r>
              <a:rPr lang="bn-BD" sz="2800" dirty="0">
                <a:latin typeface="NikoshBAN" pitchFamily="2" charset="0"/>
                <a:cs typeface="NikoshBAN" pitchFamily="2" charset="0"/>
              </a:rPr>
              <a:t>আর কোন উপাস্য নেই। তুমি আমাকে সৃষ্টি করেছো আর আমি তোমার বান্দা। আমি আমার </a:t>
            </a:r>
            <a:r>
              <a:rPr lang="bn-BD" sz="2800" dirty="0" smtClean="0">
                <a:latin typeface="NikoshBAN" pitchFamily="2" charset="0"/>
                <a:cs typeface="NikoshBAN" pitchFamily="2" charset="0"/>
              </a:rPr>
              <a:t>সাধ্যানুযায়ী </a:t>
            </a:r>
            <a:r>
              <a:rPr lang="bn-BD" sz="2800" dirty="0">
                <a:latin typeface="NikoshBAN" pitchFamily="2" charset="0"/>
                <a:cs typeface="NikoshBAN" pitchFamily="2" charset="0"/>
              </a:rPr>
              <a:t>তোমার সাথে যে </a:t>
            </a:r>
            <a:r>
              <a:rPr lang="bn-BD" sz="2800" dirty="0" smtClean="0">
                <a:latin typeface="NikoshBAN" pitchFamily="2" charset="0"/>
                <a:cs typeface="NikoshBAN" pitchFamily="2" charset="0"/>
              </a:rPr>
              <a:t>ওয়াদা </a:t>
            </a:r>
            <a:r>
              <a:rPr lang="bn-BD" sz="2800" dirty="0">
                <a:latin typeface="NikoshBAN" pitchFamily="2" charset="0"/>
                <a:cs typeface="NikoshBAN" pitchFamily="2" charset="0"/>
              </a:rPr>
              <a:t>করেছি তা পূরণ করার </a:t>
            </a:r>
            <a:r>
              <a:rPr lang="bn-BD" sz="2800" dirty="0" smtClean="0">
                <a:latin typeface="NikoshBAN" pitchFamily="2" charset="0"/>
                <a:cs typeface="NikoshBAN" pitchFamily="2" charset="0"/>
              </a:rPr>
              <a:t>চেষ্টায় রত </a:t>
            </a:r>
            <a:r>
              <a:rPr lang="bn-BD" sz="2800" dirty="0">
                <a:latin typeface="NikoshBAN" pitchFamily="2" charset="0"/>
                <a:cs typeface="NikoshBAN" pitchFamily="2" charset="0"/>
              </a:rPr>
              <a:t>আছি, আমি আমার কর্মের অনিষ্ট থেকে পানাহ্ চাই, আমি স্বীকার করছি আমার প্রতি তোমার প্রদত্ত </a:t>
            </a:r>
            <a:r>
              <a:rPr lang="bn-BD" sz="2800" dirty="0" smtClean="0">
                <a:latin typeface="NikoshBAN" pitchFamily="2" charset="0"/>
                <a:cs typeface="NikoshBAN" pitchFamily="2" charset="0"/>
              </a:rPr>
              <a:t>নিয়ামতের </a:t>
            </a:r>
            <a:r>
              <a:rPr lang="bn-BD" sz="2800" dirty="0">
                <a:latin typeface="NikoshBAN" pitchFamily="2" charset="0"/>
                <a:cs typeface="NikoshBAN" pitchFamily="2" charset="0"/>
              </a:rPr>
              <a:t>কথা এবং আমি আরো স্বীকার করছি আমার পাপে আমি অপরাধী, অতএব তুমি আমাকে ক্ষমা করো, তুমি </a:t>
            </a:r>
            <a:r>
              <a:rPr lang="bn-BD" sz="2800" dirty="0" smtClean="0">
                <a:latin typeface="NikoshBAN" pitchFamily="2" charset="0"/>
                <a:cs typeface="NikoshBAN" pitchFamily="2" charset="0"/>
              </a:rPr>
              <a:t>ছাড়া  </a:t>
            </a:r>
            <a:r>
              <a:rPr lang="bn-BD" sz="2800" dirty="0">
                <a:latin typeface="NikoshBAN" pitchFamily="2" charset="0"/>
                <a:cs typeface="NikoshBAN" pitchFamily="2" charset="0"/>
              </a:rPr>
              <a:t>ক্ষমা করার আর কেউ নাই।</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122025874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7000">
              <a:srgbClr val="000000"/>
            </a:gs>
            <a:gs pos="62000">
              <a:srgbClr val="000040"/>
            </a:gs>
            <a:gs pos="80000">
              <a:srgbClr val="400040"/>
            </a:gs>
            <a:gs pos="76000">
              <a:srgbClr val="8F0040"/>
            </a:gs>
            <a:gs pos="86000">
              <a:srgbClr val="F27300"/>
            </a:gs>
            <a:gs pos="97000">
              <a:srgbClr val="FFBF00"/>
            </a:gs>
          </a:gsLst>
          <a:lin ang="54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t="17882"/>
          <a:stretch/>
        </p:blipFill>
        <p:spPr>
          <a:xfrm>
            <a:off x="304800" y="1574358"/>
            <a:ext cx="8534400" cy="4902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533400" y="381000"/>
            <a:ext cx="8031366" cy="1200329"/>
          </a:xfrm>
          <a:prstGeom prst="rect">
            <a:avLst/>
          </a:prstGeom>
          <a:noFill/>
        </p:spPr>
        <p:txBody>
          <a:bodyPr wrap="none" rtlCol="0">
            <a:spAutoFit/>
          </a:bodyPr>
          <a:lstStyle/>
          <a:p>
            <a:r>
              <a:rPr lang="bn-BD" sz="7200" dirty="0" smtClean="0">
                <a:latin typeface="NikoshBAN" pitchFamily="2" charset="0"/>
                <a:cs typeface="NikoshBAN" pitchFamily="2" charset="0"/>
              </a:rPr>
              <a:t>প্রত্যেক সালাতের পর দোয়া </a:t>
            </a:r>
            <a:endParaRPr lang="en-US" sz="7200" dirty="0">
              <a:latin typeface="NikoshBAN" pitchFamily="2" charset="0"/>
              <a:cs typeface="NikoshBAN" pitchFamily="2" charset="0"/>
            </a:endParaRPr>
          </a:p>
        </p:txBody>
      </p:sp>
      <p:sp>
        <p:nvSpPr>
          <p:cNvPr id="4" name="Rounded Rectangle 3"/>
          <p:cNvSpPr/>
          <p:nvPr/>
        </p:nvSpPr>
        <p:spPr>
          <a:xfrm>
            <a:off x="381000" y="1581329"/>
            <a:ext cx="8458200" cy="1828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ar-AE" sz="2800" dirty="0"/>
              <a:t>لاَ إِلَهَ إِلاَّ اللَّهُ وَحْدَهُ لاَ شَرِيْكَ لَهُ لَهُ الْمُلْكُ وَلَهُ الْحَمْدُ وَهُوَ عَلَى كُلِّ شَىْءٍ قَدِيْرٌ اَللَّهُمَّ لاَ مَانِعَ لِمَا أَعْطَيْتَ وَلاَ مُعْطِىَ لِمَا مَنَعْتَ وَلاَ يَنْفَعُ ذَا الْجَدِّ مِنْكَ </a:t>
            </a:r>
            <a:r>
              <a:rPr lang="ar-AE" sz="2800" dirty="0" smtClean="0"/>
              <a:t>الْجَدُّ</a:t>
            </a:r>
            <a:endParaRPr lang="ar-AE" sz="2800" dirty="0"/>
          </a:p>
        </p:txBody>
      </p:sp>
      <p:sp>
        <p:nvSpPr>
          <p:cNvPr id="5" name="Rounded Rectangle 4"/>
          <p:cNvSpPr/>
          <p:nvPr/>
        </p:nvSpPr>
        <p:spPr>
          <a:xfrm>
            <a:off x="381000" y="3733800"/>
            <a:ext cx="8458200" cy="2743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bn-BD" sz="2800" b="1" dirty="0">
                <a:latin typeface="NikoshBAN" pitchFamily="2" charset="0"/>
                <a:cs typeface="NikoshBAN" pitchFamily="2" charset="0"/>
              </a:rPr>
              <a:t>অর্থ: </a:t>
            </a:r>
          </a:p>
          <a:p>
            <a:r>
              <a:rPr lang="bn-BD" sz="2800" dirty="0">
                <a:latin typeface="NikoshBAN" pitchFamily="2" charset="0"/>
                <a:cs typeface="NikoshBAN" pitchFamily="2" charset="0"/>
              </a:rPr>
              <a:t>আল্লাহ ব্যতীত আর কোনো উপাস্য নেই। তিনি একক। তার কোনো শরিক নেই। সার্বভৌমত্বের মালিক তিনি। সকল প্রশংসা তার। তিনি সব কিছুর ওপর সামর্থ্যবান। আপনি দিলে কেউ বাঁধা দিতে পারে না। আপনি না দিলে কেউ দিতে পারে না, কেউ উপকার করতে পারে না। </a:t>
            </a:r>
            <a:endParaRPr lang="bn-BD" sz="2800" dirty="0" smtClean="0">
              <a:latin typeface="NikoshBAN" pitchFamily="2" charset="0"/>
              <a:cs typeface="NikoshBAN" pitchFamily="2" charset="0"/>
            </a:endParaRPr>
          </a:p>
          <a:p>
            <a:pPr algn="r"/>
            <a:r>
              <a:rPr lang="bn-BD" sz="2800" dirty="0">
                <a:latin typeface="NikoshBAN" pitchFamily="2" charset="0"/>
                <a:cs typeface="NikoshBAN" pitchFamily="2" charset="0"/>
              </a:rPr>
              <a:t>-সহিহ বোখারি ও মুসলিম</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1128146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473521" cy="923330"/>
          </a:xfrm>
          <a:prstGeom prst="rect">
            <a:avLst/>
          </a:prstGeom>
          <a:noFill/>
        </p:spPr>
        <p:txBody>
          <a:bodyPr wrap="none" rtlCol="0">
            <a:spAutoFit/>
          </a:bodyPr>
          <a:lstStyle/>
          <a:p>
            <a:r>
              <a:rPr lang="bn-BD" sz="5400" dirty="0" smtClean="0">
                <a:latin typeface="NikoshBAN" pitchFamily="2" charset="0"/>
                <a:cs typeface="NikoshBAN" pitchFamily="2" charset="0"/>
              </a:rPr>
              <a:t> </a:t>
            </a:r>
            <a:r>
              <a:rPr lang="bn-BD" sz="5400" dirty="0">
                <a:latin typeface="NikoshBAN" pitchFamily="2" charset="0"/>
                <a:cs typeface="NikoshBAN" pitchFamily="2" charset="0"/>
              </a:rPr>
              <a:t>সালাতের পর </a:t>
            </a:r>
            <a:r>
              <a:rPr lang="bn-BD" sz="5400" dirty="0" smtClean="0">
                <a:latin typeface="NikoshBAN" pitchFamily="2" charset="0"/>
                <a:cs typeface="NikoshBAN" pitchFamily="2" charset="0"/>
              </a:rPr>
              <a:t>দোয়া করার পদ্ধতি  </a:t>
            </a:r>
            <a:endParaRPr lang="en-US" sz="5400" dirty="0">
              <a:latin typeface="NikoshBAN" pitchFamily="2" charset="0"/>
              <a:cs typeface="NikoshBAN" pitchFamily="2" charset="0"/>
            </a:endParaRPr>
          </a:p>
        </p:txBody>
      </p:sp>
      <p:sp>
        <p:nvSpPr>
          <p:cNvPr id="5" name="Rounded Rectangle 4"/>
          <p:cNvSpPr/>
          <p:nvPr/>
        </p:nvSpPr>
        <p:spPr>
          <a:xfrm>
            <a:off x="307760" y="3733800"/>
            <a:ext cx="8531440" cy="2667000"/>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অর্থ</a:t>
            </a:r>
          </a:p>
          <a:p>
            <a:pPr algn="ctr"/>
            <a:r>
              <a:rPr lang="bn-BD" sz="3200" dirty="0" smtClean="0">
                <a:solidFill>
                  <a:schemeClr val="tx1"/>
                </a:solidFill>
                <a:latin typeface="NikoshBAN" pitchFamily="2" charset="0"/>
                <a:cs typeface="NikoshBAN" pitchFamily="2" charset="0"/>
              </a:rPr>
              <a:t>আমি রসুলুল্লাহ (স.) এর সাথে ফজর সালাত আদায় করলাম। হুজুর সালাম ফিরালেন , তার পর মুসল্লিদের দিকে ফিরে বসলেন এবং হাত উঠালেন এবং দোয়া করলেন ।</a:t>
            </a:r>
          </a:p>
          <a:p>
            <a:pPr algn="ctr"/>
            <a:r>
              <a:rPr lang="bn-BD" sz="2400" dirty="0" smtClean="0">
                <a:solidFill>
                  <a:schemeClr val="tx1"/>
                </a:solidFill>
                <a:latin typeface="NikoshBAN" pitchFamily="2" charset="0"/>
                <a:cs typeface="NikoshBAN" pitchFamily="2" charset="0"/>
              </a:rPr>
              <a:t>( মুসান্নাফে ইবনু আবি শায়বা,১/২৬৯; তুহফাতুল আহওয়াযী,১৭১; আল মুগনী, ৩২৮) </a:t>
            </a:r>
            <a:endParaRPr lang="en-US" sz="2400"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1022" y="2358482"/>
            <a:ext cx="8508178" cy="666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910106" y="1739444"/>
            <a:ext cx="7096815" cy="400110"/>
          </a:xfrm>
          <a:prstGeom prst="rect">
            <a:avLst/>
          </a:prstGeom>
          <a:noFill/>
        </p:spPr>
        <p:txBody>
          <a:bodyPr wrap="none" rtlCol="0">
            <a:spAutoFit/>
          </a:bodyPr>
          <a:lstStyle/>
          <a:p>
            <a:r>
              <a:rPr lang="bn-BD" sz="2000" dirty="0" smtClean="0"/>
              <a:t>হযরত আসওয়াদ আমেরি ( রা.) তার পিতা থেকে বর্ণনা করেন... </a:t>
            </a:r>
            <a:endParaRPr lang="en-US" sz="2000" dirty="0"/>
          </a:p>
        </p:txBody>
      </p:sp>
    </p:spTree>
    <p:extLst>
      <p:ext uri="{BB962C8B-B14F-4D97-AF65-F5344CB8AC3E}">
        <p14:creationId xmlns:p14="http://schemas.microsoft.com/office/powerpoint/2010/main" xmlns="" val="245449125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1208475"/>
            <a:ext cx="8534400" cy="5192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533400" y="381000"/>
            <a:ext cx="6941324" cy="923330"/>
          </a:xfrm>
          <a:prstGeom prst="rect">
            <a:avLst/>
          </a:prstGeom>
          <a:noFill/>
        </p:spPr>
        <p:txBody>
          <a:bodyPr wrap="none" rtlCol="0">
            <a:spAutoFit/>
          </a:bodyPr>
          <a:lstStyle/>
          <a:p>
            <a:r>
              <a:rPr lang="bn-BD" sz="5400" dirty="0" smtClean="0">
                <a:latin typeface="NikoshBAN" pitchFamily="2" charset="0"/>
                <a:cs typeface="NikoshBAN" pitchFamily="2" charset="0"/>
              </a:rPr>
              <a:t>নিজের ও অন্যের কল্যানে দোয়া </a:t>
            </a:r>
            <a:endParaRPr lang="en-US" sz="5400" dirty="0">
              <a:latin typeface="NikoshBAN" pitchFamily="2" charset="0"/>
              <a:cs typeface="NikoshBAN" pitchFamily="2" charset="0"/>
            </a:endParaRPr>
          </a:p>
        </p:txBody>
      </p:sp>
      <p:sp>
        <p:nvSpPr>
          <p:cNvPr id="5" name="Rounded Rectangle 4"/>
          <p:cNvSpPr/>
          <p:nvPr/>
        </p:nvSpPr>
        <p:spPr>
          <a:xfrm>
            <a:off x="304800" y="2661326"/>
            <a:ext cx="8534400" cy="3739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sz="2800" dirty="0" smtClean="0">
                <a:latin typeface="NikoshBAN" pitchFamily="2" charset="0"/>
                <a:cs typeface="NikoshBAN" pitchFamily="2" charset="0"/>
              </a:rPr>
              <a:t>অর্থ,</a:t>
            </a:r>
          </a:p>
          <a:p>
            <a:pPr algn="ctr"/>
            <a:r>
              <a:rPr lang="bn-BD" sz="2800" dirty="0" smtClean="0">
                <a:latin typeface="NikoshBAN" pitchFamily="2" charset="0"/>
                <a:cs typeface="NikoshBAN" pitchFamily="2" charset="0"/>
              </a:rPr>
              <a:t>হে আল্লাহ! আমাকে দীনের ব্যাপারে সঠিক পথে রাখুন, যে দীন আমার সব  কিছুর রক্ষাকবচ। আমাকে দুনিয়ার ব্যাপারে সঠিক পথে রাখুন যাতে আমার জীবিকা রয়েছে। আমার আখিরাতকে কল্যানময়  করুন যা আমার প্রত্যাবর্তন স্থল। আমার বেঁচে থাকাকে যাবতীয় কল্যান বৃদ্ধির উপায় করে দিন এবং আমার মৃত্যুকে সকল অনিষ্ঠ থেকে হেফাজত করে আরামদায়ক করে দিন। </a:t>
            </a:r>
          </a:p>
          <a:p>
            <a:pPr algn="ctr"/>
            <a:r>
              <a:rPr lang="bn-BD" sz="2800" dirty="0" smtClean="0">
                <a:latin typeface="NikoshBAN" pitchFamily="2" charset="0"/>
                <a:cs typeface="NikoshBAN" pitchFamily="2" charset="0"/>
              </a:rPr>
              <a:t>(রিয়াদুস সালেহিন,৫১৫) </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400" y="1304330"/>
            <a:ext cx="8153400" cy="1137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335991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0"/>
            <a:ext cx="3200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একক কাজ </a:t>
            </a:r>
            <a:endParaRPr lang="en-US" sz="4400" dirty="0">
              <a:latin typeface="NikoshBAN" pitchFamily="2" charset="0"/>
              <a:cs typeface="NikoshBAN" pitchFamily="2" charset="0"/>
            </a:endParaRPr>
          </a:p>
        </p:txBody>
      </p:sp>
      <p:sp>
        <p:nvSpPr>
          <p:cNvPr id="3" name="TextBox 2"/>
          <p:cNvSpPr txBox="1"/>
          <p:nvPr/>
        </p:nvSpPr>
        <p:spPr>
          <a:xfrm>
            <a:off x="1856508" y="4029252"/>
            <a:ext cx="6090129" cy="1692771"/>
          </a:xfrm>
          <a:prstGeom prst="rect">
            <a:avLst/>
          </a:prstGeom>
          <a:noFill/>
        </p:spPr>
        <p:txBody>
          <a:bodyPr wrap="none" rtlCol="0">
            <a:spAutoFit/>
          </a:bodyPr>
          <a:lstStyle/>
          <a:p>
            <a:pPr marL="285750" indent="-285750">
              <a:buFont typeface="Arial" pitchFamily="34" charset="0"/>
              <a:buChar char="•"/>
            </a:pPr>
            <a:r>
              <a:rPr lang="bn-BD" sz="7200" dirty="0" smtClean="0">
                <a:latin typeface="NikoshBAN" pitchFamily="2" charset="0"/>
                <a:cs typeface="NikoshBAN" pitchFamily="2" charset="0"/>
              </a:rPr>
              <a:t>দোয়া কাকে বলে ? </a:t>
            </a:r>
          </a:p>
          <a:p>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0681" y="1524000"/>
            <a:ext cx="6422638" cy="250525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522475"/>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0"/>
            <a:ext cx="3200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দলগত কাজ </a:t>
            </a:r>
            <a:endParaRPr lang="en-US" sz="4400" dirty="0">
              <a:latin typeface="NikoshBAN" pitchFamily="2" charset="0"/>
              <a:cs typeface="NikoshBAN" pitchFamily="2" charset="0"/>
            </a:endParaRPr>
          </a:p>
        </p:txBody>
      </p:sp>
      <p:sp>
        <p:nvSpPr>
          <p:cNvPr id="3" name="Rectangle 2"/>
          <p:cNvSpPr/>
          <p:nvPr/>
        </p:nvSpPr>
        <p:spPr>
          <a:xfrm>
            <a:off x="328641" y="4343400"/>
            <a:ext cx="8528297" cy="646331"/>
          </a:xfrm>
          <a:prstGeom prst="rect">
            <a:avLst/>
          </a:prstGeom>
        </p:spPr>
        <p:txBody>
          <a:bodyPr wrap="none">
            <a:spAutoFit/>
          </a:bodyPr>
          <a:lstStyle/>
          <a:p>
            <a:pPr marL="571500" indent="-571500" algn="ctr">
              <a:buFont typeface="Wingdings" pitchFamily="2" charset="2"/>
              <a:buChar char="Ø"/>
            </a:pPr>
            <a:r>
              <a:rPr lang="bn-BD" sz="3600" dirty="0">
                <a:latin typeface="NikoshBAN" pitchFamily="2" charset="0"/>
                <a:cs typeface="NikoshBAN" pitchFamily="2" charset="0"/>
              </a:rPr>
              <a:t>সন্তান ও পরিবারের জন্য </a:t>
            </a:r>
            <a:r>
              <a:rPr lang="bn-BD" sz="3600" dirty="0" smtClean="0">
                <a:latin typeface="NikoshBAN" pitchFamily="2" charset="0"/>
                <a:cs typeface="NikoshBAN" pitchFamily="2" charset="0"/>
              </a:rPr>
              <a:t>দোয়া কি দোয়া করতে হবে ?  </a:t>
            </a:r>
            <a:endParaRPr lang="en-US" sz="3600" dirty="0">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43200" y="1524000"/>
            <a:ext cx="3939540" cy="2542493"/>
          </a:xfrm>
          <a:prstGeom prst="rect">
            <a:avLst/>
          </a:prstGeom>
          <a:ln>
            <a:noFill/>
          </a:ln>
          <a:effectLst>
            <a:softEdge rad="112500"/>
          </a:effectLst>
        </p:spPr>
      </p:pic>
    </p:spTree>
    <p:extLst>
      <p:ext uri="{BB962C8B-B14F-4D97-AF65-F5344CB8AC3E}">
        <p14:creationId xmlns:p14="http://schemas.microsoft.com/office/powerpoint/2010/main" xmlns="" val="141775217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0"/>
            <a:ext cx="3200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মূল্যায়ন </a:t>
            </a:r>
            <a:endParaRPr lang="en-US" sz="4400" dirty="0">
              <a:latin typeface="NikoshBAN" pitchFamily="2" charset="0"/>
              <a:cs typeface="NikoshBAN" pitchFamily="2" charset="0"/>
            </a:endParaRPr>
          </a:p>
        </p:txBody>
      </p:sp>
      <p:sp>
        <p:nvSpPr>
          <p:cNvPr id="3" name="TextBox 2"/>
          <p:cNvSpPr txBox="1"/>
          <p:nvPr/>
        </p:nvSpPr>
        <p:spPr>
          <a:xfrm>
            <a:off x="940579" y="2057400"/>
            <a:ext cx="7262842" cy="923330"/>
          </a:xfrm>
          <a:prstGeom prst="rect">
            <a:avLst/>
          </a:prstGeom>
          <a:noFill/>
        </p:spPr>
        <p:txBody>
          <a:bodyPr wrap="square" rtlCol="0">
            <a:spAutoFit/>
          </a:bodyPr>
          <a:lstStyle/>
          <a:p>
            <a:pPr marL="285750" indent="-285750">
              <a:buFont typeface="Arial" pitchFamily="34" charset="0"/>
              <a:buChar char="•"/>
            </a:pPr>
            <a:r>
              <a:rPr lang="bn-BD" dirty="0" smtClean="0">
                <a:latin typeface="NikoshBAN" pitchFamily="2" charset="0"/>
                <a:cs typeface="NikoshBAN" pitchFamily="2" charset="0"/>
              </a:rPr>
              <a:t>দোয়া হতে হবে-</a:t>
            </a:r>
          </a:p>
          <a:p>
            <a:endParaRPr lang="bn-BD" dirty="0" smtClean="0">
              <a:latin typeface="NikoshBAN" pitchFamily="2" charset="0"/>
              <a:cs typeface="NikoshBAN" pitchFamily="2" charset="0"/>
            </a:endParaRPr>
          </a:p>
          <a:p>
            <a:r>
              <a:rPr lang="bn-BD" dirty="0">
                <a:latin typeface="NikoshBAN" pitchFamily="2" charset="0"/>
                <a:cs typeface="NikoshBAN" pitchFamily="2" charset="0"/>
              </a:rPr>
              <a:t> </a:t>
            </a:r>
            <a:r>
              <a:rPr lang="bn-BD" dirty="0" smtClean="0">
                <a:latin typeface="NikoshBAN" pitchFamily="2" charset="0"/>
                <a:cs typeface="NikoshBAN" pitchFamily="2" charset="0"/>
              </a:rPr>
              <a:t>             (ক) বিনয়ের সাথে   (খ) আদবের সাথে  (গ) সুন্দরের সাথে </a:t>
            </a:r>
            <a:endParaRPr lang="en-US" dirty="0">
              <a:latin typeface="NikoshBAN" pitchFamily="2" charset="0"/>
              <a:cs typeface="NikoshBAN" pitchFamily="2" charset="0"/>
            </a:endParaRPr>
          </a:p>
        </p:txBody>
      </p:sp>
      <p:sp>
        <p:nvSpPr>
          <p:cNvPr id="4" name="TextBox 3"/>
          <p:cNvSpPr txBox="1"/>
          <p:nvPr/>
        </p:nvSpPr>
        <p:spPr>
          <a:xfrm>
            <a:off x="940579" y="4038600"/>
            <a:ext cx="7262842" cy="1415772"/>
          </a:xfrm>
          <a:prstGeom prst="rect">
            <a:avLst/>
          </a:prstGeom>
          <a:noFill/>
        </p:spPr>
        <p:txBody>
          <a:bodyPr wrap="square" rtlCol="0">
            <a:spAutoFit/>
          </a:bodyPr>
          <a:lstStyle/>
          <a:p>
            <a:pPr marL="285750" indent="-285750">
              <a:buFont typeface="Arial" pitchFamily="34" charset="0"/>
              <a:buChar char="•"/>
            </a:pPr>
            <a:r>
              <a:rPr lang="ar-AE" dirty="0">
                <a:latin typeface="NikoshBAN" pitchFamily="2" charset="0"/>
              </a:rPr>
              <a:t>دُعَاء‎‎ </a:t>
            </a:r>
            <a:r>
              <a:rPr lang="bn-BD" dirty="0" smtClean="0">
                <a:latin typeface="NikoshBAN" pitchFamily="2" charset="0"/>
                <a:cs typeface="NikoshBAN" pitchFamily="2" charset="0"/>
              </a:rPr>
              <a:t> কবুলের উপযুক্ত সময় - </a:t>
            </a:r>
          </a:p>
          <a:p>
            <a:endParaRPr lang="bn-BD" dirty="0" smtClean="0">
              <a:latin typeface="NikoshBAN" pitchFamily="2" charset="0"/>
              <a:cs typeface="NikoshBAN" pitchFamily="2" charset="0"/>
            </a:endParaRPr>
          </a:p>
          <a:p>
            <a:r>
              <a:rPr lang="bn-BD" dirty="0">
                <a:latin typeface="NikoshBAN" pitchFamily="2" charset="0"/>
                <a:cs typeface="NikoshBAN" pitchFamily="2" charset="0"/>
              </a:rPr>
              <a:t> </a:t>
            </a:r>
            <a:r>
              <a:rPr lang="bn-BD" dirty="0" smtClean="0">
                <a:latin typeface="NikoshBAN" pitchFamily="2" charset="0"/>
                <a:cs typeface="NikoshBAN" pitchFamily="2" charset="0"/>
              </a:rPr>
              <a:t>             (ক) ফরজ সালাতের পর  (খ) আসরের  </a:t>
            </a:r>
            <a:r>
              <a:rPr lang="bn-BD" dirty="0">
                <a:latin typeface="NikoshBAN" pitchFamily="2" charset="0"/>
                <a:cs typeface="NikoshBAN" pitchFamily="2" charset="0"/>
              </a:rPr>
              <a:t>সালাতের পর </a:t>
            </a:r>
            <a:endParaRPr lang="bn-BD" dirty="0" smtClean="0">
              <a:latin typeface="NikoshBAN" pitchFamily="2" charset="0"/>
              <a:cs typeface="NikoshBAN" pitchFamily="2" charset="0"/>
            </a:endParaRPr>
          </a:p>
          <a:p>
            <a:endParaRPr lang="bn-BD" sz="1200" dirty="0" smtClean="0">
              <a:latin typeface="NikoshBAN" pitchFamily="2" charset="0"/>
              <a:cs typeface="NikoshBAN" pitchFamily="2" charset="0"/>
            </a:endParaRPr>
          </a:p>
          <a:p>
            <a:r>
              <a:rPr lang="bn-BD" dirty="0">
                <a:latin typeface="NikoshBAN" pitchFamily="2" charset="0"/>
                <a:cs typeface="NikoshBAN" pitchFamily="2" charset="0"/>
              </a:rPr>
              <a:t> </a:t>
            </a:r>
            <a:r>
              <a:rPr lang="bn-BD" dirty="0" smtClean="0">
                <a:latin typeface="NikoshBAN" pitchFamily="2" charset="0"/>
                <a:cs typeface="NikoshBAN" pitchFamily="2" charset="0"/>
              </a:rPr>
              <a:t>             (গ) নফল  </a:t>
            </a:r>
            <a:r>
              <a:rPr lang="bn-BD" dirty="0">
                <a:latin typeface="NikoshBAN" pitchFamily="2" charset="0"/>
                <a:cs typeface="NikoshBAN" pitchFamily="2" charset="0"/>
              </a:rPr>
              <a:t>সালাতের পর </a:t>
            </a:r>
            <a:r>
              <a:rPr lang="bn-BD" dirty="0" smtClean="0">
                <a:latin typeface="NikoshBAN" pitchFamily="2" charset="0"/>
                <a:cs typeface="NikoshBAN" pitchFamily="2" charset="0"/>
              </a:rPr>
              <a:t> (ঘ) কুরআন তেলাওয়াতের পর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xmlns="" val="225672326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0"/>
            <a:ext cx="3200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বাড়ির কাজ </a:t>
            </a:r>
            <a:endParaRPr lang="en-US" sz="4400" dirty="0">
              <a:latin typeface="NikoshBAN" pitchFamily="2" charset="0"/>
              <a:cs typeface="NikoshBAN" pitchFamily="2" charset="0"/>
            </a:endParaRPr>
          </a:p>
        </p:txBody>
      </p:sp>
      <p:sp>
        <p:nvSpPr>
          <p:cNvPr id="3" name="Rectangle 2"/>
          <p:cNvSpPr/>
          <p:nvPr/>
        </p:nvSpPr>
        <p:spPr>
          <a:xfrm>
            <a:off x="442447" y="3159112"/>
            <a:ext cx="8300670" cy="830997"/>
          </a:xfrm>
          <a:prstGeom prst="rect">
            <a:avLst/>
          </a:prstGeom>
        </p:spPr>
        <p:txBody>
          <a:bodyPr wrap="none">
            <a:spAutoFit/>
          </a:bodyPr>
          <a:lstStyle/>
          <a:p>
            <a:pPr marL="285750" indent="-285750">
              <a:buFont typeface="Wingdings" pitchFamily="2" charset="2"/>
              <a:buChar char="Ø"/>
            </a:pPr>
            <a:r>
              <a:rPr lang="as-IN" sz="4800" dirty="0">
                <a:latin typeface="NikoshBAN" pitchFamily="2" charset="0"/>
                <a:cs typeface="NikoshBAN" pitchFamily="2" charset="0"/>
              </a:rPr>
              <a:t>“</a:t>
            </a:r>
            <a:r>
              <a:rPr lang="bn-BD" sz="4800" dirty="0">
                <a:latin typeface="NikoshBAN" pitchFamily="2" charset="0"/>
                <a:cs typeface="NikoshBAN" pitchFamily="2" charset="0"/>
              </a:rPr>
              <a:t>দোয়া </a:t>
            </a:r>
            <a:r>
              <a:rPr lang="as-IN" sz="4800" dirty="0">
                <a:latin typeface="NikoshBAN" pitchFamily="2" charset="0"/>
                <a:cs typeface="NikoshBAN" pitchFamily="2" charset="0"/>
              </a:rPr>
              <a:t>উপাসনার </a:t>
            </a:r>
            <a:r>
              <a:rPr lang="as-IN" sz="4800" dirty="0" smtClean="0">
                <a:latin typeface="NikoshBAN" pitchFamily="2" charset="0"/>
                <a:cs typeface="NikoshBAN" pitchFamily="2" charset="0"/>
              </a:rPr>
              <a:t>সারাংশ“</a:t>
            </a:r>
            <a:r>
              <a:rPr lang="bn-BD" sz="4800" dirty="0" smtClean="0">
                <a:latin typeface="NikoshBAN" pitchFamily="2" charset="0"/>
                <a:cs typeface="NikoshBAN" pitchFamily="2" charset="0"/>
              </a:rPr>
              <a:t> ব্যাখ্যা কর ? </a:t>
            </a:r>
            <a:endParaRPr lang="en-US" sz="4800" dirty="0"/>
          </a:p>
        </p:txBody>
      </p:sp>
    </p:spTree>
    <p:extLst>
      <p:ext uri="{BB962C8B-B14F-4D97-AF65-F5344CB8AC3E}">
        <p14:creationId xmlns:p14="http://schemas.microsoft.com/office/powerpoint/2010/main" xmlns="" val="68180579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381000"/>
            <a:ext cx="8534400" cy="6096000"/>
          </a:xfrm>
          <a:prstGeom prst="rect">
            <a:avLst/>
          </a:prstGeom>
        </p:spPr>
      </p:pic>
    </p:spTree>
    <p:extLst>
      <p:ext uri="{BB962C8B-B14F-4D97-AF65-F5344CB8AC3E}">
        <p14:creationId xmlns:p14="http://schemas.microsoft.com/office/powerpoint/2010/main" xmlns="" val="2038103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5199" y="609600"/>
            <a:ext cx="3735318" cy="1569660"/>
          </a:xfrm>
          <a:prstGeom prst="rect">
            <a:avLst/>
          </a:prstGeom>
          <a:noFill/>
        </p:spPr>
        <p:txBody>
          <a:bodyPr wrap="none" rtlCol="0">
            <a:spAutoFit/>
          </a:bodyPr>
          <a:lstStyle/>
          <a:p>
            <a:r>
              <a:rPr lang="bn-BD" sz="9600" dirty="0" smtClean="0">
                <a:latin typeface="NikoshBAN" pitchFamily="2" charset="0"/>
                <a:cs typeface="NikoshBAN" pitchFamily="2" charset="0"/>
              </a:rPr>
              <a:t>পরিচিতি </a:t>
            </a:r>
            <a:endParaRPr lang="en-US" sz="9600" dirty="0">
              <a:latin typeface="NikoshBAN" pitchFamily="2" charset="0"/>
              <a:cs typeface="NikoshBAN" pitchFamily="2" charset="0"/>
            </a:endParaRPr>
          </a:p>
        </p:txBody>
      </p:sp>
      <p:sp>
        <p:nvSpPr>
          <p:cNvPr id="4" name="Rounded Rectangle 3"/>
          <p:cNvSpPr/>
          <p:nvPr/>
        </p:nvSpPr>
        <p:spPr>
          <a:xfrm>
            <a:off x="4876800" y="2514600"/>
            <a:ext cx="3947160" cy="2286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শ্রেনিঃ  অষ্টম </a:t>
            </a:r>
          </a:p>
          <a:p>
            <a:pPr algn="ctr"/>
            <a:r>
              <a:rPr lang="bn-BD" sz="2800" dirty="0" smtClean="0">
                <a:latin typeface="NikoshBAN" pitchFamily="2" charset="0"/>
                <a:cs typeface="NikoshBAN" pitchFamily="2" charset="0"/>
              </a:rPr>
              <a:t>বিষয়ঃ আকাইদ ও ফিকহ </a:t>
            </a:r>
          </a:p>
          <a:p>
            <a:pPr algn="ctr"/>
            <a:r>
              <a:rPr lang="bn-BD" sz="2800" dirty="0" smtClean="0">
                <a:latin typeface="NikoshBAN" pitchFamily="2" charset="0"/>
                <a:cs typeface="NikoshBAN" pitchFamily="2" charset="0"/>
              </a:rPr>
              <a:t>অধ্যায়ঃ  পঞ্চম </a:t>
            </a:r>
          </a:p>
          <a:p>
            <a:pPr algn="ctr"/>
            <a:r>
              <a:rPr lang="bn-BD" sz="2800" dirty="0" smtClean="0">
                <a:latin typeface="NikoshBAN" pitchFamily="2" charset="0"/>
                <a:cs typeface="NikoshBAN" pitchFamily="2" charset="0"/>
              </a:rPr>
              <a:t>পাঠঃ  তৃতীয় </a:t>
            </a:r>
            <a:endParaRPr lang="en-US" dirty="0"/>
          </a:p>
        </p:txBody>
      </p:sp>
      <p:sp>
        <p:nvSpPr>
          <p:cNvPr id="5" name="Rounded Rectangle 4"/>
          <p:cNvSpPr/>
          <p:nvPr/>
        </p:nvSpPr>
        <p:spPr>
          <a:xfrm>
            <a:off x="381000" y="4191000"/>
            <a:ext cx="4495800" cy="1981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বাকি আল হাসান</a:t>
            </a:r>
          </a:p>
          <a:p>
            <a:pPr algn="ctr"/>
            <a:r>
              <a:rPr lang="bn-BD" sz="3200" dirty="0" smtClean="0">
                <a:latin typeface="NikoshBAN" pitchFamily="2" charset="0"/>
                <a:cs typeface="NikoshBAN" pitchFamily="2" charset="0"/>
              </a:rPr>
              <a:t>চিশতিয়া নুরিয়া দাখিল মাদরাসা </a:t>
            </a:r>
          </a:p>
          <a:p>
            <a:pPr algn="ctr"/>
            <a:r>
              <a:rPr lang="bn-BD" sz="3200" dirty="0" smtClean="0">
                <a:latin typeface="NikoshBAN" pitchFamily="2" charset="0"/>
                <a:cs typeface="NikoshBAN" pitchFamily="2" charset="0"/>
              </a:rPr>
              <a:t>কালিগঞ্জ, কেরানিগঞ্জ, ঢাকা</a:t>
            </a:r>
          </a:p>
          <a:p>
            <a:pPr algn="ctr"/>
            <a:r>
              <a:rPr lang="bn-BD" sz="3200" dirty="0" smtClean="0">
                <a:latin typeface="NikoshBAN" pitchFamily="2" charset="0"/>
                <a:cs typeface="NikoshBAN" pitchFamily="2" charset="0"/>
              </a:rPr>
              <a:t>মোবাইলঃ  ০১৯১৩ ৭৩৫৬৮৬ </a:t>
            </a:r>
            <a:endParaRPr lang="en-US" sz="3200" dirty="0">
              <a:latin typeface="NikoshBAN" pitchFamily="2" charset="0"/>
              <a:cs typeface="NikoshBAN" pitchFamily="2"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8563" t="8666" r="35604" b="8222"/>
          <a:stretch/>
        </p:blipFill>
        <p:spPr>
          <a:xfrm>
            <a:off x="548640" y="1676400"/>
            <a:ext cx="2628900" cy="251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9297010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9436" y="1219200"/>
            <a:ext cx="4003964" cy="2368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0600" y="1219200"/>
            <a:ext cx="4057166" cy="2254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xmlns="" val="0"/>
              </a:ext>
            </a:extLst>
          </a:blip>
          <a:srcRect t="10956" b="10453"/>
          <a:stretch/>
        </p:blipFill>
        <p:spPr>
          <a:xfrm>
            <a:off x="4800600" y="4038601"/>
            <a:ext cx="4057166" cy="2475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9436" y="4038600"/>
            <a:ext cx="4080164" cy="2475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08956" y="220846"/>
            <a:ext cx="5259773" cy="923330"/>
          </a:xfrm>
          <a:prstGeom prst="rect">
            <a:avLst/>
          </a:prstGeom>
          <a:noFill/>
        </p:spPr>
        <p:txBody>
          <a:bodyPr wrap="none" rtlCol="0">
            <a:spAutoFit/>
          </a:bodyPr>
          <a:lstStyle/>
          <a:p>
            <a:r>
              <a:rPr lang="bn-BD" sz="5400" dirty="0" smtClean="0">
                <a:latin typeface="NikoshBAN" pitchFamily="2" charset="0"/>
                <a:cs typeface="NikoshBAN" pitchFamily="2" charset="0"/>
              </a:rPr>
              <a:t>ছবিগুলো লক্ষ্য কর ....  </a:t>
            </a:r>
            <a:endParaRPr lang="en-US" sz="5400" dirty="0">
              <a:latin typeface="NikoshBAN" pitchFamily="2" charset="0"/>
              <a:cs typeface="NikoshBAN" pitchFamily="2" charset="0"/>
            </a:endParaRPr>
          </a:p>
        </p:txBody>
      </p:sp>
      <p:sp>
        <p:nvSpPr>
          <p:cNvPr id="8" name="Rounded Rectangle 7"/>
          <p:cNvSpPr/>
          <p:nvPr/>
        </p:nvSpPr>
        <p:spPr>
          <a:xfrm>
            <a:off x="2667000" y="3048001"/>
            <a:ext cx="3581400" cy="2228260"/>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13800" dirty="0">
                <a:solidFill>
                  <a:schemeClr val="accent3">
                    <a:lumMod val="75000"/>
                  </a:schemeClr>
                </a:solidFill>
                <a:latin typeface="NikoshBAN" pitchFamily="2" charset="0"/>
                <a:cs typeface="NikoshBAN" pitchFamily="2" charset="0"/>
              </a:rPr>
              <a:t>দোয়া</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xmlns="" val="18269580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738745" y="1905000"/>
            <a:ext cx="5867400" cy="2585323"/>
          </a:xfrm>
          <a:prstGeom prst="rect">
            <a:avLst/>
          </a:prstGeom>
          <a:noFill/>
        </p:spPr>
        <p:txBody>
          <a:bodyPr wrap="square" rtlCol="0">
            <a:spAutoFit/>
          </a:bodyPr>
          <a:lstStyle/>
          <a:p>
            <a:pPr algn="r"/>
            <a:r>
              <a:rPr lang="bn-BD" sz="6600" dirty="0" smtClean="0">
                <a:latin typeface="NikoshBAN" pitchFamily="2" charset="0"/>
                <a:cs typeface="NikoshBAN" pitchFamily="2" charset="0"/>
              </a:rPr>
              <a:t>কয়েকটি </a:t>
            </a:r>
          </a:p>
          <a:p>
            <a:pPr algn="r"/>
            <a:r>
              <a:rPr lang="bn-BD" sz="9600" dirty="0" smtClean="0">
                <a:latin typeface="NikoshBAN" pitchFamily="2" charset="0"/>
                <a:cs typeface="NikoshBAN" pitchFamily="2" charset="0"/>
              </a:rPr>
              <a:t>মাসনুন দোয়া </a:t>
            </a:r>
            <a:endParaRPr lang="en-US" sz="9600" dirty="0">
              <a:latin typeface="NikoshBAN" pitchFamily="2" charset="0"/>
              <a:cs typeface="NikoshBAN" pitchFamily="2" charset="0"/>
            </a:endParaRPr>
          </a:p>
        </p:txBody>
      </p:sp>
    </p:spTree>
    <p:extLst>
      <p:ext uri="{BB962C8B-B14F-4D97-AF65-F5344CB8AC3E}">
        <p14:creationId xmlns:p14="http://schemas.microsoft.com/office/powerpoint/2010/main" xmlns="" val="1349573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905000" y="3276600"/>
            <a:ext cx="6421951" cy="1938992"/>
          </a:xfrm>
          <a:prstGeom prst="rect">
            <a:avLst/>
          </a:prstGeom>
          <a:noFill/>
        </p:spPr>
        <p:txBody>
          <a:bodyPr wrap="none" rtlCol="0">
            <a:spAutoFit/>
          </a:bodyPr>
          <a:lstStyle/>
          <a:p>
            <a:pPr marL="571500" indent="-571500">
              <a:buFont typeface="Wingdings" pitchFamily="2" charset="2"/>
              <a:buChar char="q"/>
            </a:pPr>
            <a:r>
              <a:rPr lang="bn-BD" sz="4000" dirty="0" smtClean="0">
                <a:latin typeface="NikoshBAN" pitchFamily="2" charset="0"/>
                <a:cs typeface="NikoshBAN" pitchFamily="2" charset="0"/>
              </a:rPr>
              <a:t>দোয়া কি বলতে পারবে</a:t>
            </a:r>
          </a:p>
          <a:p>
            <a:pPr marL="571500" indent="-571500">
              <a:buFont typeface="Wingdings" pitchFamily="2" charset="2"/>
              <a:buChar char="q"/>
            </a:pPr>
            <a:r>
              <a:rPr lang="bn-BD" sz="4000" dirty="0" smtClean="0">
                <a:latin typeface="NikoshBAN" pitchFamily="2" charset="0"/>
                <a:cs typeface="NikoshBAN" pitchFamily="2" charset="0"/>
              </a:rPr>
              <a:t>কয়েকটি মাসনুন দুয়া লিখতে পারবে </a:t>
            </a:r>
          </a:p>
          <a:p>
            <a:endParaRPr lang="en-US" sz="4000" dirty="0">
              <a:latin typeface="NikoshBAN" pitchFamily="2" charset="0"/>
              <a:cs typeface="NikoshBAN" pitchFamily="2" charset="0"/>
            </a:endParaRPr>
          </a:p>
        </p:txBody>
      </p:sp>
      <p:sp>
        <p:nvSpPr>
          <p:cNvPr id="3" name="TextBox 2"/>
          <p:cNvSpPr txBox="1"/>
          <p:nvPr/>
        </p:nvSpPr>
        <p:spPr>
          <a:xfrm>
            <a:off x="838200" y="1960989"/>
            <a:ext cx="4485523" cy="707886"/>
          </a:xfrm>
          <a:prstGeom prst="rect">
            <a:avLst/>
          </a:prstGeom>
          <a:noFill/>
        </p:spPr>
        <p:txBody>
          <a:bodyPr wrap="none" rtlCol="0">
            <a:spAutoFit/>
          </a:bodyPr>
          <a:lstStyle/>
          <a:p>
            <a:r>
              <a:rPr lang="bn-BD" sz="4000" dirty="0" smtClean="0">
                <a:latin typeface="NikoshBAN" pitchFamily="2" charset="0"/>
                <a:cs typeface="NikoshBAN" pitchFamily="2" charset="0"/>
              </a:rPr>
              <a:t>এই পাঠ শেষে শিক্ষার্থীরা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xmlns="" val="3041876065"/>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692727" y="1066800"/>
            <a:ext cx="3005951" cy="1015663"/>
          </a:xfrm>
          <a:prstGeom prst="rect">
            <a:avLst/>
          </a:prstGeom>
          <a:noFill/>
        </p:spPr>
        <p:txBody>
          <a:bodyPr wrap="none" rtlCol="0">
            <a:spAutoFit/>
          </a:bodyPr>
          <a:lstStyle/>
          <a:p>
            <a:r>
              <a:rPr lang="bn-BD" sz="6000" dirty="0" smtClean="0">
                <a:latin typeface="NikoshBAN" pitchFamily="2" charset="0"/>
                <a:cs typeface="NikoshBAN" pitchFamily="2" charset="0"/>
              </a:rPr>
              <a:t>দোয়া কি ? </a:t>
            </a:r>
            <a:endParaRPr lang="en-US" sz="6000" dirty="0">
              <a:latin typeface="NikoshBAN" pitchFamily="2" charset="0"/>
              <a:cs typeface="NikoshBAN" pitchFamily="2" charset="0"/>
            </a:endParaRPr>
          </a:p>
        </p:txBody>
      </p:sp>
      <p:sp>
        <p:nvSpPr>
          <p:cNvPr id="4" name="Rounded Rectangle 3"/>
          <p:cNvSpPr/>
          <p:nvPr/>
        </p:nvSpPr>
        <p:spPr>
          <a:xfrm>
            <a:off x="325582" y="3165763"/>
            <a:ext cx="8534400" cy="3048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dirty="0">
                <a:latin typeface="NikoshBAN" pitchFamily="2" charset="0"/>
                <a:cs typeface="NikoshBAN" pitchFamily="2" charset="0"/>
              </a:rPr>
              <a:t>ইসলামের </a:t>
            </a:r>
            <a:r>
              <a:rPr lang="as-IN" sz="2800" dirty="0" smtClean="0">
                <a:latin typeface="NikoshBAN" pitchFamily="2" charset="0"/>
                <a:cs typeface="NikoshBAN" pitchFamily="2" charset="0"/>
              </a:rPr>
              <a:t>পরিভাষা</a:t>
            </a:r>
            <a:r>
              <a:rPr lang="bn-BD" sz="2800" dirty="0" smtClean="0">
                <a:latin typeface="NikoshBAN" pitchFamily="2" charset="0"/>
                <a:cs typeface="NikoshBAN" pitchFamily="2" charset="0"/>
              </a:rPr>
              <a:t>য় </a:t>
            </a:r>
            <a:r>
              <a:rPr lang="as-IN" sz="2800" dirty="0" smtClean="0">
                <a:latin typeface="NikoshBAN" pitchFamily="2" charset="0"/>
                <a:cs typeface="NikoshBAN" pitchFamily="2" charset="0"/>
              </a:rPr>
              <a:t> </a:t>
            </a:r>
            <a:r>
              <a:rPr lang="bn-BD" sz="2800" b="1" dirty="0" smtClean="0">
                <a:latin typeface="NikoshBAN" pitchFamily="2" charset="0"/>
                <a:cs typeface="NikoshBAN" pitchFamily="2" charset="0"/>
              </a:rPr>
              <a:t>দোয়া </a:t>
            </a:r>
            <a:r>
              <a:rPr lang="as-IN" sz="2800" dirty="0" smtClean="0">
                <a:latin typeface="NikoshBAN" pitchFamily="2" charset="0"/>
                <a:cs typeface="NikoshBAN" pitchFamily="2" charset="0"/>
              </a:rPr>
              <a:t> </a:t>
            </a:r>
            <a:r>
              <a:rPr lang="as-IN" sz="2800" dirty="0">
                <a:latin typeface="NikoshBAN" pitchFamily="2" charset="0"/>
                <a:cs typeface="NikoshBAN" pitchFamily="2" charset="0"/>
              </a:rPr>
              <a:t>(</a:t>
            </a:r>
            <a:r>
              <a:rPr lang="as-IN" sz="2800" dirty="0" smtClean="0">
                <a:latin typeface="NikoshBAN" pitchFamily="2" charset="0"/>
                <a:cs typeface="NikoshBAN" pitchFamily="2" charset="0"/>
              </a:rPr>
              <a:t>আরবি</a:t>
            </a:r>
            <a:r>
              <a:rPr lang="bn-BD" sz="2800" dirty="0" smtClean="0">
                <a:latin typeface="NikoshBAN" pitchFamily="2" charset="0"/>
                <a:cs typeface="NikoshBAN" pitchFamily="2" charset="0"/>
              </a:rPr>
              <a:t>ঃ </a:t>
            </a:r>
            <a:r>
              <a:rPr lang="as-IN" sz="2800" dirty="0" smtClean="0">
                <a:latin typeface="NikoshBAN" pitchFamily="2" charset="0"/>
                <a:cs typeface="NikoshBAN" pitchFamily="2" charset="0"/>
              </a:rPr>
              <a:t> </a:t>
            </a:r>
            <a:r>
              <a:rPr lang="ar-AE" sz="2800" dirty="0">
                <a:latin typeface="NikoshBAN" pitchFamily="2" charset="0"/>
              </a:rPr>
              <a:t>دُعَاء‎‎  </a:t>
            </a:r>
            <a:r>
              <a:rPr lang="as-IN" sz="2800" dirty="0" smtClean="0">
                <a:latin typeface="NikoshBAN" pitchFamily="2" charset="0"/>
                <a:cs typeface="NikoshBAN" pitchFamily="2" charset="0"/>
              </a:rPr>
              <a:t>বহুবচন</a:t>
            </a:r>
            <a:r>
              <a:rPr lang="as-IN" sz="2800" dirty="0">
                <a:latin typeface="NikoshBAN" pitchFamily="2" charset="0"/>
                <a:cs typeface="NikoshBAN" pitchFamily="2" charset="0"/>
              </a:rPr>
              <a:t>: </a:t>
            </a:r>
            <a:r>
              <a:rPr lang="en-US" sz="2800" dirty="0" smtClean="0">
                <a:latin typeface="NikoshBAN" pitchFamily="2" charset="0"/>
                <a:cs typeface="NikoshBAN" pitchFamily="2" charset="0"/>
              </a:rPr>
              <a:t> </a:t>
            </a:r>
            <a:r>
              <a:rPr lang="ar-AE" sz="2800" dirty="0">
                <a:latin typeface="NikoshBAN" pitchFamily="2" charset="0"/>
              </a:rPr>
              <a:t>أدْعِيَة </a:t>
            </a:r>
            <a:r>
              <a:rPr lang="en-US" sz="2800" dirty="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p>
          <a:p>
            <a:pPr algn="ctr"/>
            <a:r>
              <a:rPr lang="as-IN" sz="2800" dirty="0" smtClean="0">
                <a:latin typeface="NikoshBAN" pitchFamily="2" charset="0"/>
                <a:cs typeface="NikoshBAN" pitchFamily="2" charset="0"/>
              </a:rPr>
              <a:t>অনেক </a:t>
            </a:r>
            <a:r>
              <a:rPr lang="bn-BD" sz="2800" dirty="0" smtClean="0">
                <a:latin typeface="NikoshBAN" pitchFamily="2" charset="0"/>
                <a:cs typeface="NikoshBAN" pitchFamily="2" charset="0"/>
              </a:rPr>
              <a:t>সময় </a:t>
            </a:r>
            <a:r>
              <a:rPr lang="as-IN" sz="2800" dirty="0" smtClean="0">
                <a:latin typeface="NikoshBAN" pitchFamily="2" charset="0"/>
                <a:cs typeface="NikoshBAN" pitchFamily="2" charset="0"/>
              </a:rPr>
              <a:t> বর্ণান্তরিত</a:t>
            </a:r>
            <a:r>
              <a:rPr lang="en-US" sz="2800" dirty="0" smtClean="0">
                <a:latin typeface="NikoshBAN" pitchFamily="2" charset="0"/>
                <a:cs typeface="NikoshBAN" pitchFamily="2" charset="0"/>
              </a:rPr>
              <a:t> </a:t>
            </a:r>
            <a:r>
              <a:rPr lang="bn-BD" sz="2800" b="1" dirty="0" smtClean="0">
                <a:latin typeface="NikoshBAN" pitchFamily="2" charset="0"/>
                <a:cs typeface="NikoshBAN" pitchFamily="2" charset="0"/>
              </a:rPr>
              <a:t>দোয়া  </a:t>
            </a:r>
            <a:r>
              <a:rPr lang="as-IN" sz="2800" baseline="30000" dirty="0" smtClean="0">
                <a:latin typeface="NikoshBAN" pitchFamily="2" charset="0"/>
                <a:cs typeface="NikoshBAN" pitchFamily="2" charset="0"/>
              </a:rPr>
              <a:t>[</a:t>
            </a:r>
            <a:r>
              <a:rPr lang="as-IN" sz="2800" dirty="0" smtClean="0">
                <a:latin typeface="NikoshBAN" pitchFamily="2" charset="0"/>
                <a:cs typeface="NikoshBAN" pitchFamily="2" charset="0"/>
              </a:rPr>
              <a:t> </a:t>
            </a:r>
            <a:r>
              <a:rPr lang="as-IN" sz="2800" dirty="0">
                <a:latin typeface="NikoshBAN" pitchFamily="2" charset="0"/>
                <a:cs typeface="NikoshBAN" pitchFamily="2" charset="0"/>
              </a:rPr>
              <a:t>শব্দটির আক্ষরিক অর্থ 'আবাহন' বা 'ডাকা', </a:t>
            </a:r>
            <a:endParaRPr lang="en-US" sz="2800" dirty="0" smtClean="0">
              <a:latin typeface="NikoshBAN" pitchFamily="2" charset="0"/>
              <a:cs typeface="NikoshBAN" pitchFamily="2" charset="0"/>
            </a:endParaRPr>
          </a:p>
          <a:p>
            <a:pPr algn="ctr"/>
            <a:r>
              <a:rPr lang="as-IN" sz="2800" dirty="0" smtClean="0">
                <a:latin typeface="NikoshBAN" pitchFamily="2" charset="0"/>
                <a:cs typeface="NikoshBAN" pitchFamily="2" charset="0"/>
              </a:rPr>
              <a:t>যা </a:t>
            </a:r>
            <a:r>
              <a:rPr lang="as-IN" sz="2800" dirty="0">
                <a:latin typeface="NikoshBAN" pitchFamily="2" charset="0"/>
                <a:cs typeface="NikoshBAN" pitchFamily="2" charset="0"/>
              </a:rPr>
              <a:t>একটি পদ্ধতি-সিদ্ধ মিনতি প্রক্রিয়া। </a:t>
            </a:r>
            <a:endParaRPr lang="en-US" sz="2800" dirty="0" smtClean="0">
              <a:latin typeface="NikoshBAN" pitchFamily="2" charset="0"/>
              <a:cs typeface="NikoshBAN" pitchFamily="2" charset="0"/>
            </a:endParaRPr>
          </a:p>
          <a:p>
            <a:pPr algn="ctr"/>
            <a:r>
              <a:rPr lang="as-IN" sz="2800" dirty="0" smtClean="0">
                <a:latin typeface="NikoshBAN" pitchFamily="2" charset="0"/>
                <a:cs typeface="NikoshBAN" pitchFamily="2" charset="0"/>
              </a:rPr>
              <a:t>এই </a:t>
            </a:r>
            <a:r>
              <a:rPr lang="as-IN" sz="2800" dirty="0">
                <a:latin typeface="NikoshBAN" pitchFamily="2" charset="0"/>
                <a:cs typeface="NikoshBAN" pitchFamily="2" charset="0"/>
              </a:rPr>
              <a:t>শব্দটি এসেছে একটি আরবি শব্দ থেকে </a:t>
            </a:r>
            <a:endParaRPr lang="bn-BD" sz="2800" dirty="0" smtClean="0">
              <a:latin typeface="NikoshBAN" pitchFamily="2" charset="0"/>
              <a:cs typeface="NikoshBAN" pitchFamily="2" charset="0"/>
            </a:endParaRPr>
          </a:p>
          <a:p>
            <a:pPr algn="ctr"/>
            <a:r>
              <a:rPr lang="as-IN" sz="2800" dirty="0" smtClean="0">
                <a:latin typeface="NikoshBAN" pitchFamily="2" charset="0"/>
                <a:cs typeface="NikoshBAN" pitchFamily="2" charset="0"/>
              </a:rPr>
              <a:t>যার বাংলা</a:t>
            </a:r>
            <a:r>
              <a:rPr lang="bn-BD" sz="2800" dirty="0" smtClean="0">
                <a:latin typeface="NikoshBAN" pitchFamily="2" charset="0"/>
                <a:cs typeface="NikoshBAN" pitchFamily="2" charset="0"/>
              </a:rPr>
              <a:t>য় </a:t>
            </a:r>
            <a:r>
              <a:rPr lang="as-IN" sz="2800" dirty="0" smtClean="0">
                <a:latin typeface="NikoshBAN" pitchFamily="2" charset="0"/>
                <a:cs typeface="NikoshBAN" pitchFamily="2" charset="0"/>
              </a:rPr>
              <a:t> </a:t>
            </a:r>
            <a:r>
              <a:rPr lang="as-IN" sz="2800" dirty="0">
                <a:latin typeface="NikoshBAN" pitchFamily="2" charset="0"/>
                <a:cs typeface="NikoshBAN" pitchFamily="2" charset="0"/>
              </a:rPr>
              <a:t>অনুবাদ </a:t>
            </a:r>
            <a:r>
              <a:rPr lang="as-IN" sz="2800" i="1" dirty="0">
                <a:latin typeface="NikoshBAN" pitchFamily="2" charset="0"/>
                <a:cs typeface="NikoshBAN" pitchFamily="2" charset="0"/>
              </a:rPr>
              <a:t>ডাক</a:t>
            </a:r>
            <a:r>
              <a:rPr lang="as-IN" sz="2800" dirty="0">
                <a:latin typeface="NikoshBAN" pitchFamily="2" charset="0"/>
                <a:cs typeface="NikoshBAN" pitchFamily="2" charset="0"/>
              </a:rPr>
              <a:t> বা </a:t>
            </a:r>
            <a:r>
              <a:rPr lang="as-IN" sz="2800" i="1" dirty="0">
                <a:latin typeface="NikoshBAN" pitchFamily="2" charset="0"/>
                <a:cs typeface="NikoshBAN" pitchFamily="2" charset="0"/>
              </a:rPr>
              <a:t>তলব কর</a:t>
            </a:r>
            <a:r>
              <a:rPr lang="as-IN" sz="2800" dirty="0">
                <a:latin typeface="NikoshBAN" pitchFamily="2" charset="0"/>
                <a:cs typeface="NikoshBAN" pitchFamily="2" charset="0"/>
              </a:rPr>
              <a:t>, </a:t>
            </a:r>
            <a:endParaRPr lang="bn-BD"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হযরত </a:t>
            </a:r>
            <a:r>
              <a:rPr lang="as-IN" sz="2800" dirty="0" smtClean="0">
                <a:latin typeface="NikoshBAN" pitchFamily="2" charset="0"/>
                <a:cs typeface="NikoshBAN" pitchFamily="2" charset="0"/>
              </a:rPr>
              <a:t>মুহাম্মদ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 </a:t>
            </a:r>
            <a:r>
              <a:rPr lang="as-IN" sz="2800" dirty="0" smtClean="0">
                <a:latin typeface="NikoshBAN" pitchFamily="2" charset="0"/>
                <a:cs typeface="NikoshBAN" pitchFamily="2" charset="0"/>
              </a:rPr>
              <a:t>বলেছেন</a:t>
            </a:r>
            <a:r>
              <a:rPr lang="as-IN" sz="2800" dirty="0">
                <a:latin typeface="NikoshBAN" pitchFamily="2" charset="0"/>
                <a:cs typeface="NikoshBAN" pitchFamily="2" charset="0"/>
              </a:rPr>
              <a:t>: </a:t>
            </a:r>
            <a:r>
              <a:rPr lang="as-IN" sz="2800" dirty="0" smtClean="0">
                <a:latin typeface="NikoshBAN" pitchFamily="2" charset="0"/>
                <a:cs typeface="NikoshBAN" pitchFamily="2" charset="0"/>
              </a:rPr>
              <a:t>“</a:t>
            </a:r>
            <a:r>
              <a:rPr lang="bn-BD" sz="2800" dirty="0" smtClean="0">
                <a:latin typeface="NikoshBAN" pitchFamily="2" charset="0"/>
                <a:cs typeface="NikoshBAN" pitchFamily="2" charset="0"/>
              </a:rPr>
              <a:t>দোয়া </a:t>
            </a:r>
            <a:r>
              <a:rPr lang="as-IN" sz="2800" dirty="0" smtClean="0">
                <a:latin typeface="NikoshBAN" pitchFamily="2" charset="0"/>
                <a:cs typeface="NikoshBAN" pitchFamily="2" charset="0"/>
              </a:rPr>
              <a:t>উপাসনার </a:t>
            </a:r>
            <a:r>
              <a:rPr lang="as-IN" sz="2800" dirty="0">
                <a:latin typeface="NikoshBAN" pitchFamily="2" charset="0"/>
                <a:cs typeface="NikoshBAN" pitchFamily="2" charset="0"/>
              </a:rPr>
              <a:t>সারাংশ";</a:t>
            </a:r>
            <a:endParaRPr lang="bn-BD" sz="2800" dirty="0">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38800" y="401782"/>
            <a:ext cx="2884179" cy="2569101"/>
          </a:xfrm>
          <a:prstGeom prst="rect">
            <a:avLst/>
          </a:prstGeom>
        </p:spPr>
      </p:pic>
    </p:spTree>
    <p:extLst>
      <p:ext uri="{BB962C8B-B14F-4D97-AF65-F5344CB8AC3E}">
        <p14:creationId xmlns:p14="http://schemas.microsoft.com/office/powerpoint/2010/main" xmlns="" val="306376802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2385" y="1295400"/>
            <a:ext cx="8440615" cy="4867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ounded Rectangle 3"/>
          <p:cNvSpPr/>
          <p:nvPr/>
        </p:nvSpPr>
        <p:spPr>
          <a:xfrm>
            <a:off x="322385" y="1219200"/>
            <a:ext cx="8534400" cy="486787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dirty="0" smtClean="0">
                <a:latin typeface="NikoshBAN" pitchFamily="2" charset="0"/>
              </a:rPr>
              <a:t>رَبِّ </a:t>
            </a:r>
            <a:r>
              <a:rPr lang="ar-AE" sz="2800" dirty="0">
                <a:latin typeface="NikoshBAN" pitchFamily="2" charset="0"/>
              </a:rPr>
              <a:t>اجْعَلْنِي مُقِيمَ الصَّلاَةِ وَمِن ذُرِّيَّتِي رَبَّنَا وَتَقَبَّلْ </a:t>
            </a:r>
            <a:r>
              <a:rPr lang="ar-AE" sz="2800" dirty="0" smtClean="0">
                <a:latin typeface="NikoshBAN" pitchFamily="2" charset="0"/>
              </a:rPr>
              <a:t>دُعَاء</a:t>
            </a:r>
            <a:endParaRPr lang="bn-BD" sz="2800" dirty="0" smtClean="0">
              <a:latin typeface="NikoshBAN" pitchFamily="2" charset="0"/>
              <a:cs typeface="NikoshBAN" pitchFamily="2" charset="0"/>
            </a:endParaRPr>
          </a:p>
          <a:p>
            <a:pPr algn="ctr"/>
            <a:endParaRPr lang="bn-BD" sz="2800" dirty="0">
              <a:latin typeface="NikoshBAN" pitchFamily="2" charset="0"/>
              <a:cs typeface="NikoshBAN" pitchFamily="2" charset="0"/>
            </a:endParaRPr>
          </a:p>
          <a:p>
            <a:pPr algn="ctr"/>
            <a:r>
              <a:rPr lang="bn-BD" sz="3600" dirty="0">
                <a:latin typeface="NikoshBAN" pitchFamily="2" charset="0"/>
                <a:cs typeface="NikoshBAN" pitchFamily="2" charset="0"/>
              </a:rPr>
              <a:t>"হে আমার প্রভু ! আমাকে তাদের একজন কর, যারা </a:t>
            </a:r>
            <a:r>
              <a:rPr lang="bn-BD" sz="3600" dirty="0" smtClean="0">
                <a:latin typeface="NikoshBAN" pitchFamily="2" charset="0"/>
                <a:cs typeface="NikoshBAN" pitchFamily="2" charset="0"/>
              </a:rPr>
              <a:t>নিয়মিত </a:t>
            </a:r>
            <a:r>
              <a:rPr lang="bn-BD" sz="3600" dirty="0">
                <a:latin typeface="NikoshBAN" pitchFamily="2" charset="0"/>
                <a:cs typeface="NikoshBAN" pitchFamily="2" charset="0"/>
              </a:rPr>
              <a:t>সালাত </a:t>
            </a:r>
            <a:r>
              <a:rPr lang="bn-BD" sz="3600" dirty="0" smtClean="0">
                <a:latin typeface="NikoshBAN" pitchFamily="2" charset="0"/>
                <a:cs typeface="NikoshBAN" pitchFamily="2" charset="0"/>
              </a:rPr>
              <a:t>কায়েম </a:t>
            </a:r>
            <a:r>
              <a:rPr lang="bn-BD" sz="3600" dirty="0">
                <a:latin typeface="NikoshBAN" pitchFamily="2" charset="0"/>
                <a:cs typeface="NikoshBAN" pitchFamily="2" charset="0"/>
              </a:rPr>
              <a:t>করে,এবং আমার বংশধরদের মধ্যে থেকেও কর । হে আমার প্রভু তুমি আমার প্রার্থনা গ্রহণ কর</a:t>
            </a:r>
            <a:r>
              <a:rPr lang="bn-BD" sz="3600" dirty="0" smtClean="0">
                <a:latin typeface="NikoshBAN" pitchFamily="2" charset="0"/>
                <a:cs typeface="NikoshBAN" pitchFamily="2" charset="0"/>
              </a:rPr>
              <a:t>।</a:t>
            </a:r>
          </a:p>
          <a:p>
            <a:pPr algn="r"/>
            <a:r>
              <a:rPr lang="bn-BD" sz="2800" dirty="0">
                <a:latin typeface="NikoshBAN" pitchFamily="2" charset="0"/>
                <a:cs typeface="NikoshBAN" pitchFamily="2" charset="0"/>
              </a:rPr>
              <a:t>(সূরা ইবরাহিম, আয়াত-৪০) </a:t>
            </a:r>
            <a:endParaRPr lang="bn-BD" sz="2800" dirty="0" smtClean="0">
              <a:latin typeface="NikoshBAN" pitchFamily="2" charset="0"/>
              <a:cs typeface="NikoshBAN" pitchFamily="2" charset="0"/>
            </a:endParaRPr>
          </a:p>
          <a:p>
            <a:pPr algn="ctr"/>
            <a:endParaRPr lang="en-US" dirty="0">
              <a:latin typeface="NikoshBAN" pitchFamily="2" charset="0"/>
              <a:cs typeface="NikoshBAN" pitchFamily="2" charset="0"/>
            </a:endParaRPr>
          </a:p>
        </p:txBody>
      </p:sp>
      <p:sp>
        <p:nvSpPr>
          <p:cNvPr id="3" name="Rounded Rectangle 2"/>
          <p:cNvSpPr/>
          <p:nvPr/>
        </p:nvSpPr>
        <p:spPr>
          <a:xfrm>
            <a:off x="1143000" y="0"/>
            <a:ext cx="6858000" cy="7620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sz="4800" dirty="0">
                <a:solidFill>
                  <a:schemeClr val="bg1"/>
                </a:solidFill>
                <a:latin typeface="NikoshBAN" pitchFamily="2" charset="0"/>
                <a:cs typeface="NikoshBAN" pitchFamily="2" charset="0"/>
              </a:rPr>
              <a:t>সন্তান ও পরিবারের জন্য দোয়া </a:t>
            </a:r>
            <a:endParaRPr lang="en-US" sz="4800" dirty="0">
              <a:solidFill>
                <a:schemeClr val="bg1"/>
              </a:solidFill>
              <a:latin typeface="NikoshBAN" pitchFamily="2" charset="0"/>
              <a:cs typeface="NikoshBAN" pitchFamily="2" charset="0"/>
            </a:endParaRPr>
          </a:p>
        </p:txBody>
      </p:sp>
      <p:sp>
        <p:nvSpPr>
          <p:cNvPr id="5" name="Rounded Rectangle 4"/>
          <p:cNvSpPr/>
          <p:nvPr/>
        </p:nvSpPr>
        <p:spPr>
          <a:xfrm>
            <a:off x="322385" y="1181100"/>
            <a:ext cx="8534400" cy="49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AE" sz="2800" dirty="0" smtClean="0"/>
              <a:t>رَبَّنَا </a:t>
            </a:r>
            <a:r>
              <a:rPr lang="ar-AE" sz="2800" dirty="0"/>
              <a:t>اغْفِرْ لِي وَلِوَالِدَيَّ وَلِلْمُؤْمِنِينَ يَوْمَ يَقُومُ </a:t>
            </a:r>
            <a:r>
              <a:rPr lang="ar-AE" sz="2800" dirty="0" smtClean="0"/>
              <a:t>الْحِسَابُ</a:t>
            </a:r>
            <a:endParaRPr lang="bn-BD" sz="2800" dirty="0" smtClean="0"/>
          </a:p>
          <a:p>
            <a:pPr algn="ctr"/>
            <a:endParaRPr lang="bn-BD"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a:t>
            </a:r>
            <a:r>
              <a:rPr lang="bn-BD" sz="2800" dirty="0">
                <a:latin typeface="NikoshBAN" pitchFamily="2" charset="0"/>
                <a:cs typeface="NikoshBAN" pitchFamily="2" charset="0"/>
              </a:rPr>
              <a:t>হে আমার প্রভু , আমাকে আমার পিতামাতাকে এবং [সকল] মুমিনদের তুমি তোমার ক্ষমার পক্ষপুটে </a:t>
            </a:r>
            <a:r>
              <a:rPr lang="bn-BD" sz="2800" dirty="0" smtClean="0">
                <a:latin typeface="NikoshBAN" pitchFamily="2" charset="0"/>
                <a:cs typeface="NikoshBAN" pitchFamily="2" charset="0"/>
              </a:rPr>
              <a:t>আশ্রয়  </a:t>
            </a:r>
            <a:r>
              <a:rPr lang="bn-BD" sz="2800" dirty="0">
                <a:latin typeface="NikoshBAN" pitchFamily="2" charset="0"/>
                <a:cs typeface="NikoshBAN" pitchFamily="2" charset="0"/>
              </a:rPr>
              <a:t>দান কর, সেইদিন, যেদিন হিসাব অনুষ্ঠিত হবে</a:t>
            </a:r>
            <a:r>
              <a:rPr lang="bn-BD" dirty="0" smtClean="0">
                <a:latin typeface="NikoshBAN" pitchFamily="2" charset="0"/>
                <a:cs typeface="NikoshBAN" pitchFamily="2" charset="0"/>
              </a:rPr>
              <a:t>।</a:t>
            </a:r>
          </a:p>
          <a:p>
            <a:pPr algn="ctr"/>
            <a:endParaRPr lang="bn-BD" dirty="0" smtClean="0">
              <a:latin typeface="NikoshBAN" pitchFamily="2" charset="0"/>
              <a:cs typeface="NikoshBAN" pitchFamily="2" charset="0"/>
            </a:endParaRPr>
          </a:p>
          <a:p>
            <a:pPr algn="ctr"/>
            <a:r>
              <a:rPr lang="bn-BD" dirty="0" smtClean="0">
                <a:latin typeface="NikoshBAN" pitchFamily="2" charset="0"/>
                <a:cs typeface="NikoshBAN" pitchFamily="2" charset="0"/>
              </a:rPr>
              <a:t>(সূরা ইবরাহিম, আয়াত-৪১)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xmlns="" val="33643433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3000">
              <a:srgbClr val="0047FF"/>
            </a:gs>
            <a:gs pos="58000">
              <a:srgbClr val="000082"/>
            </a:gs>
            <a:gs pos="70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0110" y="1447800"/>
            <a:ext cx="8721436" cy="502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ounded Rectangle 3"/>
          <p:cNvSpPr/>
          <p:nvPr/>
        </p:nvSpPr>
        <p:spPr>
          <a:xfrm>
            <a:off x="214746" y="1447800"/>
            <a:ext cx="8534400" cy="1600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AE" sz="2800" dirty="0"/>
              <a:t>اَللَّهُمَّ أَهِلَّهُ عَلَيْنَا بِالْأَمْنِ وَ الْاِيْمَانِ وَالسَّلَامَةِ وَ الْاِسْلَامِ وَ التَّوْفِيْقِ لِمَا تُحِبُّ وَ تَرْضَى رَبُّنَا وَ رَبُّكَ الله</a:t>
            </a:r>
            <a:endParaRPr lang="en-US" sz="2800" dirty="0"/>
          </a:p>
        </p:txBody>
      </p:sp>
      <p:sp>
        <p:nvSpPr>
          <p:cNvPr id="5" name="Rounded Rectangle 4"/>
          <p:cNvSpPr/>
          <p:nvPr/>
        </p:nvSpPr>
        <p:spPr>
          <a:xfrm>
            <a:off x="304800" y="3886200"/>
            <a:ext cx="8534400" cy="2590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bn-BD" sz="3600" dirty="0">
                <a:latin typeface="NikoshBAN" pitchFamily="2" charset="0"/>
                <a:cs typeface="NikoshBAN" pitchFamily="2" charset="0"/>
              </a:rPr>
              <a:t>হে আল্লাহ! এ নতুন চাঁদকে আমাদের নিরাপত্তা, ঈমান, শান্তি ও ইসলামের সঙ্গে উদয় কর। আর তুমি যা ভালোবাস এবং যাতে তুমি সন্তুষ্ট হও, সেটাই আমাদের তাওফিক দাও। আল্লাহ তোমাদের এবং আমাদের প্রতিপালক</a:t>
            </a:r>
            <a:r>
              <a:rPr lang="bn-BD" sz="3600" dirty="0" smtClean="0">
                <a:latin typeface="NikoshBAN" pitchFamily="2" charset="0"/>
                <a:cs typeface="NikoshBAN" pitchFamily="2" charset="0"/>
              </a:rPr>
              <a:t>।’</a:t>
            </a:r>
          </a:p>
          <a:p>
            <a:pPr algn="ctr"/>
            <a:r>
              <a:rPr lang="bn-BD" sz="3600" dirty="0">
                <a:latin typeface="NikoshBAN" pitchFamily="2" charset="0"/>
                <a:cs typeface="NikoshBAN" pitchFamily="2" charset="0"/>
              </a:rPr>
              <a:t> </a:t>
            </a:r>
            <a:r>
              <a:rPr lang="bn-BD" sz="3600" dirty="0" smtClean="0">
                <a:latin typeface="NikoshBAN" pitchFamily="2" charset="0"/>
                <a:cs typeface="NikoshBAN" pitchFamily="2" charset="0"/>
              </a:rPr>
              <a:t>                                          </a:t>
            </a:r>
            <a:r>
              <a:rPr lang="bn-BD" sz="3600" dirty="0">
                <a:latin typeface="NikoshBAN" pitchFamily="2" charset="0"/>
                <a:cs typeface="NikoshBAN" pitchFamily="2" charset="0"/>
              </a:rPr>
              <a:t>(তিরমিজি, মিশকাত)</a:t>
            </a:r>
            <a:endParaRPr lang="en-US" sz="3600" dirty="0">
              <a:latin typeface="NikoshBAN" pitchFamily="2" charset="0"/>
              <a:cs typeface="NikoshBAN" pitchFamily="2" charset="0"/>
            </a:endParaRPr>
          </a:p>
        </p:txBody>
      </p:sp>
      <p:sp>
        <p:nvSpPr>
          <p:cNvPr id="3" name="Rounded Rectangle 2"/>
          <p:cNvSpPr/>
          <p:nvPr/>
        </p:nvSpPr>
        <p:spPr>
          <a:xfrm>
            <a:off x="1828800" y="0"/>
            <a:ext cx="59436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5400" dirty="0">
                <a:latin typeface="NikoshBAN" pitchFamily="2" charset="0"/>
                <a:cs typeface="NikoshBAN" pitchFamily="2" charset="0"/>
              </a:rPr>
              <a:t>নতুন চাঁদ দেখার দোয়া </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xmlns="" val="329939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800" y="1828800"/>
            <a:ext cx="8534400" cy="4627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533400" y="381000"/>
            <a:ext cx="5692584" cy="830997"/>
          </a:xfrm>
          <a:prstGeom prst="rect">
            <a:avLst/>
          </a:prstGeom>
          <a:noFill/>
        </p:spPr>
        <p:txBody>
          <a:bodyPr wrap="none" rtlCol="0">
            <a:spAutoFit/>
          </a:bodyPr>
          <a:lstStyle/>
          <a:p>
            <a:r>
              <a:rPr lang="bn-BD" sz="4800" dirty="0" smtClean="0">
                <a:latin typeface="NikoshBAN" pitchFamily="2" charset="0"/>
                <a:cs typeface="NikoshBAN" pitchFamily="2" charset="0"/>
              </a:rPr>
              <a:t>নতুন কাপড় পরিধানের দোয়া </a:t>
            </a:r>
            <a:endParaRPr lang="en-US" sz="4800" dirty="0">
              <a:latin typeface="NikoshBAN" pitchFamily="2" charset="0"/>
              <a:cs typeface="NikoshBAN" pitchFamily="2" charset="0"/>
            </a:endParaRPr>
          </a:p>
        </p:txBody>
      </p:sp>
      <p:sp>
        <p:nvSpPr>
          <p:cNvPr id="4" name="Rounded Rectangle 3"/>
          <p:cNvSpPr/>
          <p:nvPr/>
        </p:nvSpPr>
        <p:spPr>
          <a:xfrm>
            <a:off x="304800" y="1828800"/>
            <a:ext cx="8534400" cy="1600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AE" sz="2800" dirty="0"/>
              <a:t>اَلْحَمْدُ لِلّهِ الَّذَيْ كَسَانِيْ مَا اُوَارِيْ بَه عَوْرَتِيْ وَ اَتَجَمَّلُ بَه فِيْ حَيَاتِيْ</a:t>
            </a:r>
            <a:endParaRPr lang="en-US" sz="2800" dirty="0"/>
          </a:p>
        </p:txBody>
      </p:sp>
      <p:sp>
        <p:nvSpPr>
          <p:cNvPr id="5" name="Rounded Rectangle 4"/>
          <p:cNvSpPr/>
          <p:nvPr/>
        </p:nvSpPr>
        <p:spPr>
          <a:xfrm>
            <a:off x="304800" y="3429000"/>
            <a:ext cx="8534400" cy="3048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4400" dirty="0" smtClean="0">
                <a:latin typeface="NikoshBAN" pitchFamily="2" charset="0"/>
                <a:cs typeface="NikoshBAN" pitchFamily="2" charset="0"/>
              </a:rPr>
              <a:t>প্রশংসা আল্লাহর যিনি আমাকে এমন লেবাস পরালেন , যা দ্বারা আমি আমার সতর আবৃত করি এবং আমার জীবনে যা দ্বারা সৌন্দর্য অবলম্বন করি।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xmlns="" val="35451085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278</TotalTime>
  <Words>659</Words>
  <Application>Microsoft Office PowerPoint</Application>
  <PresentationFormat>On-screen Show (4:3)</PresentationFormat>
  <Paragraphs>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Aspect</vt:lpstr>
      <vt:lpstr>আজকের ক্লাসে সবাইকে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সবাইকে </dc:title>
  <dc:creator>Doel</dc:creator>
  <cp:lastModifiedBy>MOHSIN</cp:lastModifiedBy>
  <cp:revision>38</cp:revision>
  <dcterms:created xsi:type="dcterms:W3CDTF">2006-08-16T00:00:00Z</dcterms:created>
  <dcterms:modified xsi:type="dcterms:W3CDTF">2020-04-14T15:55:35Z</dcterms:modified>
</cp:coreProperties>
</file>