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2"/>
  </p:notesMasterIdLst>
  <p:sldIdLst>
    <p:sldId id="256" r:id="rId2"/>
    <p:sldId id="257" r:id="rId3"/>
    <p:sldId id="259" r:id="rId4"/>
    <p:sldId id="261" r:id="rId5"/>
    <p:sldId id="279" r:id="rId6"/>
    <p:sldId id="272" r:id="rId7"/>
    <p:sldId id="265" r:id="rId8"/>
    <p:sldId id="266" r:id="rId9"/>
    <p:sldId id="267" r:id="rId10"/>
    <p:sldId id="263" r:id="rId11"/>
    <p:sldId id="268" r:id="rId12"/>
    <p:sldId id="264" r:id="rId13"/>
    <p:sldId id="270" r:id="rId14"/>
    <p:sldId id="269" r:id="rId15"/>
    <p:sldId id="271" r:id="rId16"/>
    <p:sldId id="262" r:id="rId17"/>
    <p:sldId id="273" r:id="rId18"/>
    <p:sldId id="277" r:id="rId19"/>
    <p:sldId id="276" r:id="rId20"/>
    <p:sldId id="25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79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1B28BB-DC1C-4DB5-B417-1BC76ECB2D8E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B58DDA-F452-445D-96B3-80E69C20D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95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58DDA-F452-445D-96B3-80E69C20D9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262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48400"/>
            <a:ext cx="8229600" cy="304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04800" y="6356350"/>
            <a:ext cx="22860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324600"/>
            <a:ext cx="8839200" cy="3620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133600"/>
            <a:ext cx="8458200" cy="68580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bn-BD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আজকের ক্লাসে সবাইকে</a:t>
            </a:r>
            <a:endParaRPr lang="en-US" sz="4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802167"/>
          </a:xfrm>
        </p:spPr>
        <p:txBody>
          <a:bodyPr/>
          <a:lstStyle/>
          <a:p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8600" y="838200"/>
            <a:ext cx="65532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800" kern="1200" cap="all" spc="3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231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81000" y="381000"/>
            <a:ext cx="8382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800" b="1" u="sng" dirty="0">
                <a:latin typeface="NikoshBAN" pitchFamily="2" charset="0"/>
                <a:cs typeface="NikoshBAN" pitchFamily="2" charset="0"/>
              </a:rPr>
              <a:t>দো</a:t>
            </a:r>
            <a:r>
              <a:rPr lang="en-US" sz="4800" b="1" u="sng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4800" b="1" u="sng" dirty="0">
                <a:latin typeface="NikoshBAN" pitchFamily="2" charset="0"/>
                <a:cs typeface="NikoshBAN" pitchFamily="2" charset="0"/>
              </a:rPr>
              <a:t>আ কবুলের শর্তাবলী :</a:t>
            </a:r>
            <a:endParaRPr lang="en-US" sz="4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52400" y="1828800"/>
            <a:ext cx="8839200" cy="41910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আল্লাহ্‌ </a:t>
            </a:r>
            <a:r>
              <a:rPr lang="bn-BD" sz="2400" dirty="0">
                <a:latin typeface="NikoshBAN" pitchFamily="2" charset="0"/>
                <a:cs typeface="NikoshBAN" pitchFamily="2" charset="0"/>
              </a:rPr>
              <a:t>ছাড়া অন্য কাউকে না ডাকা। </a:t>
            </a:r>
            <a:endParaRPr lang="bn-BD" sz="2400" dirty="0" smtClean="0"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শরিয়ত </a:t>
            </a:r>
            <a:r>
              <a:rPr lang="bn-BD" sz="2400" dirty="0">
                <a:latin typeface="NikoshBAN" pitchFamily="2" charset="0"/>
                <a:cs typeface="NikoshBAN" pitchFamily="2" charset="0"/>
              </a:rPr>
              <a:t>অনুমোদিত কোন একটি মাধ্যম দিয়ে আল্লাহ্‌ তাআলার কাছে ওসিলা দেয়া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bn-BD" sz="2400" dirty="0">
                <a:latin typeface="NikoshBAN" pitchFamily="2" charset="0"/>
                <a:cs typeface="NikoshBAN" pitchFamily="2" charset="0"/>
              </a:rPr>
              <a:t>দোয়ার ফলাফল প্রাপ্তিতে তাড়াহুড়া না করা। </a:t>
            </a:r>
            <a:endParaRPr lang="bn-BD" sz="2400" dirty="0" smtClean="0"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bn-BD" sz="2400" dirty="0">
                <a:latin typeface="NikoshBAN" pitchFamily="2" charset="0"/>
                <a:cs typeface="NikoshBAN" pitchFamily="2" charset="0"/>
              </a:rPr>
              <a:t>দোয়ার মধ্যে পাপের কিছু না থাকা। </a:t>
            </a:r>
            <a:endParaRPr lang="bn-BD" sz="2400" dirty="0" smtClean="0"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bn-BD" sz="2400" dirty="0">
                <a:latin typeface="NikoshBAN" pitchFamily="2" charset="0"/>
                <a:cs typeface="NikoshBAN" pitchFamily="2" charset="0"/>
              </a:rPr>
              <a:t>আল্লাহ্‌র প্রতি ভাল ধারণা নিয়ে দোয়া করা। </a:t>
            </a:r>
            <a:endParaRPr lang="bn-BD" sz="2400" dirty="0" smtClean="0"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bn-BD" sz="2400" dirty="0">
                <a:latin typeface="NikoshBAN" pitchFamily="2" charset="0"/>
                <a:cs typeface="NikoshBAN" pitchFamily="2" charset="0"/>
              </a:rPr>
              <a:t>দোয়াতে মনোযোগ থাকা। </a:t>
            </a:r>
            <a:endParaRPr lang="bn-BD" sz="2400" dirty="0" smtClean="0"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bn-BD" sz="2400" dirty="0">
                <a:latin typeface="NikoshBAN" pitchFamily="2" charset="0"/>
                <a:cs typeface="NikoshBAN" pitchFamily="2" charset="0"/>
              </a:rPr>
              <a:t>খাদ্য পবিত্র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(</a:t>
            </a:r>
            <a:r>
              <a:rPr lang="bn-BD" sz="2400" dirty="0">
                <a:latin typeface="NikoshBAN" pitchFamily="2" charset="0"/>
                <a:cs typeface="NikoshBAN" pitchFamily="2" charset="0"/>
              </a:rPr>
              <a:t>হালাল) হওয়া। </a:t>
            </a:r>
            <a:endParaRPr lang="bn-BD" sz="2400" dirty="0" smtClean="0"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bn-BD" sz="2400" dirty="0">
                <a:latin typeface="NikoshBAN" pitchFamily="2" charset="0"/>
                <a:cs typeface="NikoshBAN" pitchFamily="2" charset="0"/>
              </a:rPr>
              <a:t>দোয়ার ক্ষেত্রে কোন সীমালঙ্ঘন না করা। </a:t>
            </a:r>
            <a:endParaRPr lang="bn-BD" sz="2400" dirty="0" smtClean="0"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bn-BD" sz="2400" dirty="0">
                <a:latin typeface="NikoshBAN" pitchFamily="2" charset="0"/>
                <a:cs typeface="NikoshBAN" pitchFamily="2" charset="0"/>
              </a:rPr>
              <a:t>ফরয আমল বাদ দিয়ে দোয়াতে মশগুল না হওয়া।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82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81000" y="381000"/>
            <a:ext cx="8382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দোআর </a:t>
            </a:r>
            <a:r>
              <a:rPr lang="bn-BD" sz="48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নিয়ম </a:t>
            </a:r>
            <a:endParaRPr lang="en-US" sz="4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06188" y="2017059"/>
            <a:ext cx="8915400" cy="35814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খোলা </a:t>
            </a:r>
            <a:r>
              <a:rPr lang="bn-BD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দু</a:t>
            </a:r>
            <a:r>
              <a:rPr lang="en-US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’</a:t>
            </a:r>
            <a:r>
              <a:rPr lang="bn-BD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হস্ততালু একত্রিত করে চেহারা বরাবর সামনে রেখে দো</a:t>
            </a:r>
            <a:r>
              <a:rPr lang="en-US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‘</a:t>
            </a:r>
            <a:r>
              <a:rPr lang="bn-BD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 করবে। </a:t>
            </a: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দো</a:t>
            </a:r>
            <a:r>
              <a:rPr lang="en-US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‘</a:t>
            </a:r>
            <a:r>
              <a:rPr lang="bn-BD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আর শুরুতে আল্লাহর প্রশংসা ও রাসূলুল্লাহ (ছাঃ)-এর উপর দরূদ পাঠ করবে। </a:t>
            </a:r>
            <a:endParaRPr lang="en-US" sz="2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অতঃপর </a:t>
            </a:r>
            <a:r>
              <a:rPr lang="bn-BD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বিভিন্ন দো</a:t>
            </a:r>
            <a:r>
              <a:rPr lang="en-US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‘</a:t>
            </a:r>
            <a:r>
              <a:rPr lang="bn-BD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 পড়বে</a:t>
            </a: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15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81000" y="381000"/>
            <a:ext cx="8382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দোয়া কবুলের স্থান ও সময়:</a:t>
            </a:r>
            <a:endParaRPr lang="en-US" sz="4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76200" y="1752600"/>
            <a:ext cx="9067800" cy="43434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নামাজের </a:t>
            </a:r>
            <a:r>
              <a:rPr lang="bn-BD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শেষ বৈঠকে তাশাহুদ ও সালামের মধ্যবর্তী সময়ে। </a:t>
            </a:r>
            <a:endParaRPr lang="en-US" sz="28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জুমআর </a:t>
            </a:r>
            <a:r>
              <a:rPr lang="bn-BD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দিনে ইমামের মিম্বরে বসা হতে সালাম ফিরানো পর্যন্ত সময়কালে </a:t>
            </a:r>
            <a:endParaRPr lang="en-US" sz="28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রাতের </a:t>
            </a:r>
            <a:r>
              <a:rPr lang="bn-BD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নফল নামাজে </a:t>
            </a:r>
            <a:endParaRPr lang="en-US" sz="2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রোজাবস্থায়</a:t>
            </a:r>
            <a:endParaRPr lang="en-US" sz="28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রামাযানের </a:t>
            </a:r>
            <a:r>
              <a:rPr lang="bn-BD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২১</a:t>
            </a:r>
            <a:r>
              <a:rPr lang="en-US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bn-BD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২৩</a:t>
            </a:r>
            <a:r>
              <a:rPr lang="en-US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bn-BD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২৫</a:t>
            </a:r>
            <a:r>
              <a:rPr lang="en-US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bn-BD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২৭ ও ২৯ বেজোড় রাত্রিগুলিতে </a:t>
            </a:r>
            <a:endParaRPr lang="en-US" sz="2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ছাফা </a:t>
            </a:r>
            <a:r>
              <a:rPr lang="bn-BD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ও মারওয়া পাহাড়ে উঠে বায়তুল্লাহর দিকে মুখ করে দু</a:t>
            </a:r>
            <a:r>
              <a:rPr lang="en-US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’</a:t>
            </a:r>
            <a:r>
              <a:rPr lang="bn-BD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হাত উঠিয়ে।</a:t>
            </a:r>
            <a:endParaRPr lang="en-US" sz="2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2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55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81000" y="381000"/>
            <a:ext cx="8382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দোয়া কবুলের স্থান ও সময়:</a:t>
            </a:r>
            <a:endParaRPr lang="en-US" sz="4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74812" y="1447800"/>
            <a:ext cx="8915400" cy="4876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000" dirty="0">
                <a:latin typeface="NikoshBAN" pitchFamily="2" charset="0"/>
                <a:cs typeface="NikoshBAN" pitchFamily="2" charset="0"/>
              </a:rPr>
              <a:t/>
            </a:r>
            <a:br>
              <a:rPr lang="en-US" sz="2000" dirty="0">
                <a:latin typeface="NikoshBAN" pitchFamily="2" charset="0"/>
                <a:cs typeface="NikoshBAN" pitchFamily="2" charset="0"/>
              </a:rPr>
            </a:b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* 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ছাফা 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ও মারওয়া পাহাড়ে উঠে বায়তুল্লাহর দিকে মুখ করে দু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’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হাত উঠিয়ে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/>
            </a:r>
            <a:br>
              <a:rPr lang="en-US" sz="2000" dirty="0">
                <a:latin typeface="NikoshBAN" pitchFamily="2" charset="0"/>
                <a:cs typeface="NikoshBAN" pitchFamily="2" charset="0"/>
              </a:rPr>
            </a:b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* 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হজ্জের 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সময় আরাফা ময়দানে দু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’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হাত উঠিয়ে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/>
            </a:r>
            <a:br>
              <a:rPr lang="en-US" sz="2000" dirty="0">
                <a:latin typeface="NikoshBAN" pitchFamily="2" charset="0"/>
                <a:cs typeface="NikoshBAN" pitchFamily="2" charset="0"/>
              </a:rPr>
            </a:b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* 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মাশ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আরুল হারাম অর্থাৎ মুযদালিফা মসজিদে অথবা বাইরে স্বীয় অবস্থান স্থলে ১০ই যিলহাজ্জ ফজরের ছালাতের পর হ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’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তে সূর্যোদয়ের আগ পর্যন্ত দো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আ করা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/>
            </a:r>
            <a:br>
              <a:rPr lang="en-US" sz="2000" dirty="0">
                <a:latin typeface="NikoshBAN" pitchFamily="2" charset="0"/>
                <a:cs typeface="NikoshBAN" pitchFamily="2" charset="0"/>
              </a:rPr>
            </a:b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* 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১১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 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১২ ও ১৩ই যিলহাজ্জ তারিখে মিনায় ১ম ও ২য় জামরায় কংকর নিক্ষেপের পর একটু দূরে সরে গিয়ে দু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’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হাত উঠিয়ে দো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আ করা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/>
            </a:r>
            <a:br>
              <a:rPr lang="en-US" sz="2000" dirty="0">
                <a:latin typeface="NikoshBAN" pitchFamily="2" charset="0"/>
                <a:cs typeface="NikoshBAN" pitchFamily="2" charset="0"/>
              </a:rPr>
            </a:b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* 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কা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বাগৃহের ত্বাওয়াফের সময় রুকনে ইয়ামানী ও হাজারে আসওয়াদের মধ্যবর্তী স্থানে।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/>
            </a:r>
            <a:br>
              <a:rPr lang="en-US" sz="2000" dirty="0">
                <a:latin typeface="NikoshBAN" pitchFamily="2" charset="0"/>
                <a:cs typeface="NikoshBAN" pitchFamily="2" charset="0"/>
              </a:rPr>
            </a:b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* 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কারো 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পিছনে খালেছ মনে দো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আ করলে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 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সে দো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আ কবুল হয়। সেখানে একজন ফেরেশতা নিযুক্ত থাকেন। যখনই ঐ ব্যক্তি তার ভাইয়ের জন্য দো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আ করে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 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তখনই উক্ত ফেরেশতা 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আমীন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’ 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বলেন এবং বলেন তোমার জন্যও অনুরূপ হৌক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’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81000" y="381000"/>
            <a:ext cx="8382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800" b="1" dirty="0">
                <a:latin typeface="NikoshBAN" pitchFamily="2" charset="0"/>
                <a:cs typeface="NikoshBAN" pitchFamily="2" charset="0"/>
              </a:rPr>
              <a:t>দো</a:t>
            </a:r>
            <a:r>
              <a:rPr lang="en-US" sz="4800" b="1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4800" b="1" dirty="0">
                <a:latin typeface="NikoshBAN" pitchFamily="2" charset="0"/>
                <a:cs typeface="NikoshBAN" pitchFamily="2" charset="0"/>
              </a:rPr>
              <a:t>আর আদব :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 </a:t>
            </a:r>
            <a:endParaRPr lang="bn-BD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06188" y="2017059"/>
            <a:ext cx="8915400" cy="35814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>
              <a:buFont typeface="Wingdings" pitchFamily="2" charset="2"/>
              <a:buChar char="v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কাকুতি-মিনতি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সহকারে ও গোপনে হওয়া। </a:t>
            </a:r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pPr marL="571500" indent="-571500">
              <a:buFont typeface="Wingdings" pitchFamily="2" charset="2"/>
              <a:buChar char="v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একমনে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ভয় ও আকাংখা সহকারে এবং অনুচ্চ শব্দে অথবা মধ্যম স্বরে হওয়া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bn-BD" sz="4000" b="1" dirty="0">
              <a:latin typeface="NikoshBAN" pitchFamily="2" charset="0"/>
              <a:cs typeface="NikoshBAN" pitchFamily="2" charset="0"/>
            </a:endParaRPr>
          </a:p>
          <a:p>
            <a:pPr marL="571500" indent="-571500">
              <a:buFont typeface="Wingdings" pitchFamily="2" charset="2"/>
              <a:buChar char="v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সারগর্ভ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ও তাৎপর্যপূর্ণ হওয়া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endParaRPr lang="bn-BD" dirty="0" smtClean="0"/>
          </a:p>
          <a:p>
            <a:pPr marL="285750" indent="-285750">
              <a:buFont typeface="Arial" pitchFamily="34" charset="0"/>
              <a:buChar char="•"/>
            </a:pPr>
            <a:endParaRPr lang="bn-BD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67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81000" y="381000"/>
            <a:ext cx="8382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800" b="1" dirty="0">
                <a:latin typeface="NikoshBAN" pitchFamily="2" charset="0"/>
                <a:cs typeface="NikoshBAN" pitchFamily="2" charset="0"/>
              </a:rPr>
              <a:t>তিন ব্যক্তির দো</a:t>
            </a:r>
            <a:r>
              <a:rPr lang="en-US" sz="4800" b="1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4800" b="1" dirty="0">
                <a:latin typeface="NikoshBAN" pitchFamily="2" charset="0"/>
                <a:cs typeface="NikoshBAN" pitchFamily="2" charset="0"/>
              </a:rPr>
              <a:t>আ নিশ্চিত কবুল হয় :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0" y="1447800"/>
            <a:ext cx="9144000" cy="4876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রাসূলুল্লাহ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(ছাঃ) বলেন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,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তিন ব্যক্তির দো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আ নিশ্চিতভাবে কবুল হয়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,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এতে কোন সন্দেহ নেই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/>
            </a:r>
            <a:br>
              <a:rPr lang="en-US" sz="2800" dirty="0">
                <a:latin typeface="NikoshBAN" pitchFamily="2" charset="0"/>
                <a:cs typeface="NikoshBAN" pitchFamily="2" charset="0"/>
              </a:rPr>
            </a:br>
            <a:r>
              <a:rPr lang="en-US" sz="2800" dirty="0">
                <a:latin typeface="NikoshBAN" pitchFamily="2" charset="0"/>
                <a:cs typeface="NikoshBAN" pitchFamily="2" charset="0"/>
              </a:rPr>
              <a:t>(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১) মাযলূমের দো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আ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/>
            </a:r>
            <a:br>
              <a:rPr lang="en-US" sz="2800" dirty="0">
                <a:latin typeface="NikoshBAN" pitchFamily="2" charset="0"/>
                <a:cs typeface="NikoshBAN" pitchFamily="2" charset="0"/>
              </a:rPr>
            </a:br>
            <a:r>
              <a:rPr lang="en-US" sz="2800" dirty="0">
                <a:latin typeface="NikoshBAN" pitchFamily="2" charset="0"/>
                <a:cs typeface="NikoshBAN" pitchFamily="2" charset="0"/>
              </a:rPr>
              <a:t>(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২) মুসাফিরের দো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আ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/>
            </a:r>
            <a:br>
              <a:rPr lang="en-US" sz="2800" dirty="0">
                <a:latin typeface="NikoshBAN" pitchFamily="2" charset="0"/>
                <a:cs typeface="NikoshBAN" pitchFamily="2" charset="0"/>
              </a:rPr>
            </a:br>
            <a:r>
              <a:rPr lang="en-US" sz="2800" dirty="0">
                <a:latin typeface="NikoshBAN" pitchFamily="2" charset="0"/>
                <a:cs typeface="NikoshBAN" pitchFamily="2" charset="0"/>
              </a:rPr>
              <a:t>(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৩) সন্তানের জন্য পিতার দো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আ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800" b="1" dirty="0">
                <a:latin typeface="NikoshBAN" pitchFamily="2" charset="0"/>
                <a:cs typeface="NikoshBAN" pitchFamily="2" charset="0"/>
              </a:rPr>
              <a:t/>
            </a:r>
            <a:br>
              <a:rPr lang="en-US" sz="2800" b="1" dirty="0">
                <a:latin typeface="NikoshBAN" pitchFamily="2" charset="0"/>
                <a:cs typeface="NikoshBAN" pitchFamily="2" charset="0"/>
              </a:rPr>
            </a:br>
            <a:r>
              <a:rPr lang="bn-BD" sz="2800" dirty="0">
                <a:latin typeface="NikoshBAN" pitchFamily="2" charset="0"/>
                <a:cs typeface="NikoshBAN" pitchFamily="2" charset="0"/>
              </a:rPr>
              <a:t>তিনি বলেন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, ‘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তোমরা মাযলূমের দো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আ হ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’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তে সাবধান থাকো। কেননা তার দো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আ ও আল্লাহর মধ্যে কোন পর্দা নেই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’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43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81000" y="381000"/>
            <a:ext cx="8382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একক কাজ </a:t>
            </a:r>
            <a:endParaRPr lang="en-US" sz="7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21462" y="2743199"/>
            <a:ext cx="510107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143000" indent="-1143000">
              <a:buFont typeface="Courier New" pitchFamily="49" charset="0"/>
              <a:buChar char="o"/>
            </a:pPr>
            <a:r>
              <a:rPr lang="bn-BD" sz="80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দোয়া কি ? </a:t>
            </a:r>
            <a:endParaRPr lang="en-US" sz="8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28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81000" y="381000"/>
            <a:ext cx="8382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দলগত কাজ </a:t>
            </a:r>
            <a:endParaRPr lang="en-US" sz="7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49940" y="2971800"/>
            <a:ext cx="621035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0" indent="-685800">
              <a:buFont typeface="Wingdings" pitchFamily="2" charset="2"/>
              <a:buChar char="q"/>
            </a:pPr>
            <a:r>
              <a:rPr lang="bn-BD" sz="4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দোয়া’র গুরুত্ব ব্যাখ্যা </a:t>
            </a:r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 ?  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73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81000" y="381000"/>
            <a:ext cx="8382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মুল্যায়ন </a:t>
            </a:r>
            <a:endParaRPr lang="en-US" sz="7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19200" y="2743200"/>
            <a:ext cx="67698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১. </a:t>
            </a:r>
            <a:r>
              <a:rPr lang="as-IN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দোয়া </a:t>
            </a:r>
            <a:r>
              <a:rPr lang="as-IN" sz="40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কবুল হওয়ার শর্তগুলো কি </a:t>
            </a:r>
            <a:r>
              <a:rPr lang="as-IN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bn-BD" sz="40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 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02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81000" y="381000"/>
            <a:ext cx="8382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sz="7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17982" y="3124200"/>
            <a:ext cx="75216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>
              <a:buFont typeface="Courier New" pitchFamily="49" charset="0"/>
              <a:buChar char="o"/>
            </a:pPr>
            <a:r>
              <a:rPr lang="as-IN" sz="40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“</a:t>
            </a:r>
            <a:r>
              <a:rPr lang="bn-BD" sz="40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দোয়া </a:t>
            </a:r>
            <a:r>
              <a:rPr lang="as-IN" sz="40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উপাসনার </a:t>
            </a:r>
            <a:r>
              <a:rPr lang="as-IN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সারাংশ“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বিশ্লেষণ কর ? 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36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পরিচিতি 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719071"/>
            <a:ext cx="4159928" cy="4407408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114300" indent="0">
              <a:buNone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114300" indent="0"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 marL="114300" indent="0">
              <a:buNone/>
            </a:pP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বাকি আল হাসান</a:t>
            </a:r>
          </a:p>
          <a:p>
            <a:pPr marL="114300" indent="0">
              <a:buNone/>
            </a:pP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চিশতিয়া নুরিয়া দাখিল মাদরাসা </a:t>
            </a:r>
          </a:p>
          <a:p>
            <a:pPr marL="114300" indent="0">
              <a:buNone/>
            </a:pP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কালীগঞ্জ, কেরানিগঞ্জ,ঢাকা</a:t>
            </a:r>
          </a:p>
          <a:p>
            <a:pPr marL="114300" indent="0">
              <a:buNone/>
            </a:pP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মোবাইলঃ ০১৯১৩৭৩৫৬৮৬ </a:t>
            </a:r>
          </a:p>
          <a:p>
            <a:pPr marL="114300" indent="0">
              <a:buNone/>
            </a:pPr>
            <a:r>
              <a:rPr lang="en-US" sz="2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Email: baqi.liton@gmail.com</a:t>
            </a:r>
            <a:endParaRPr lang="en-US" sz="2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191000" cy="4407408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114300" indent="0">
              <a:buNone/>
            </a:pPr>
            <a:endParaRPr lang="bn-BD" sz="20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114300" indent="0">
              <a:buNone/>
            </a:pPr>
            <a:endParaRPr lang="bn-BD" sz="2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114300" indent="0">
              <a:buNone/>
            </a:pP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শ্রেনিঃ অষ্টম </a:t>
            </a:r>
          </a:p>
          <a:p>
            <a:pPr marL="114300" indent="0">
              <a:buNone/>
            </a:pP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বিষয়ঃ আকাইদ ও ফিকহ</a:t>
            </a:r>
          </a:p>
          <a:p>
            <a:pPr marL="114300" indent="0">
              <a:buNone/>
            </a:pP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অধ্যায়ঃ পঞ্চম</a:t>
            </a:r>
          </a:p>
          <a:p>
            <a:pPr marL="114300" indent="0">
              <a:buNone/>
            </a:pP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পাঠঃ মাসনুন দোআসমুহ  </a:t>
            </a:r>
          </a:p>
          <a:p>
            <a:pPr marL="114300" indent="0">
              <a:buNone/>
            </a:pPr>
            <a:endParaRPr lang="en-US" sz="2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784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648200"/>
            <a:ext cx="7696200" cy="523783"/>
          </a:xfrm>
        </p:spPr>
        <p:txBody>
          <a:bodyPr>
            <a:noAutofit/>
          </a:bodyPr>
          <a:lstStyle/>
          <a:p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বাকি আল হাসান , মোবাইলঃ ০১৯১৩ ৭৩৫৬৮৬ </a:t>
            </a:r>
            <a:endParaRPr lang="en-US" sz="2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09800" y="2770094"/>
            <a:ext cx="481894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bn-BD" sz="13800" dirty="0" smtClean="0"/>
              <a:t> </a:t>
            </a:r>
            <a:endParaRPr lang="en-US" sz="13800" dirty="0"/>
          </a:p>
        </p:txBody>
      </p:sp>
    </p:spTree>
    <p:extLst>
      <p:ext uri="{BB962C8B-B14F-4D97-AF65-F5344CB8AC3E}">
        <p14:creationId xmlns:p14="http://schemas.microsoft.com/office/powerpoint/2010/main" val="307663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08372"/>
            <a:ext cx="8305800" cy="1039427"/>
          </a:xfrm>
        </p:spPr>
        <p:txBody>
          <a:bodyPr>
            <a:normAutofit/>
          </a:bodyPr>
          <a:lstStyle/>
          <a:p>
            <a:r>
              <a:rPr lang="bn-BD" sz="5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ছবিগুলো লক্ষ্য কর... </a:t>
            </a:r>
            <a:endParaRPr lang="en-US" sz="5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734243"/>
            <a:ext cx="4343400" cy="214811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734244"/>
            <a:ext cx="3911600" cy="21481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142232"/>
            <a:ext cx="4343400" cy="225856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999" y="4142232"/>
            <a:ext cx="3911601" cy="2258568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228600" y="1734243"/>
            <a:ext cx="8636000" cy="4666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39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দোআ</a:t>
            </a:r>
            <a:r>
              <a:rPr lang="bn-BD" sz="239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39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126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Softwere\Windows XP\Content Creat\-1801060656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262" y="762000"/>
            <a:ext cx="5857875" cy="31718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152400" y="3324225"/>
            <a:ext cx="89916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কুরআন মাজিদের আলোকে দোআর গুরুত্ব</a:t>
            </a:r>
            <a:endParaRPr lang="en-US" sz="5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06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65487" y="838200"/>
            <a:ext cx="56557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শিক্ষার্থীরা......</a:t>
            </a:r>
            <a:endParaRPr lang="en-US" sz="4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56958" y="2133600"/>
            <a:ext cx="8534400" cy="30480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itchFamily="2" charset="2"/>
              <a:buChar char="q"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দোআ কি বলতে পারবে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দোয়া’র গুরুত্ব ব্যাখ্যা করতে পারবে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bn-BD" sz="4400" dirty="0">
                <a:latin typeface="NikoshBAN" pitchFamily="2" charset="0"/>
                <a:cs typeface="NikoshBAN" pitchFamily="2" charset="0"/>
              </a:rPr>
              <a:t>দোয়া’র ফজিলত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বর্ণনা করতে পারবে  </a:t>
            </a:r>
          </a:p>
          <a:p>
            <a:pPr algn="ctr"/>
            <a:endParaRPr lang="bn-BD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23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89806" y="2286000"/>
            <a:ext cx="30059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6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দোয়া কি ? </a:t>
            </a:r>
            <a:endParaRPr lang="en-US" sz="6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25582" y="3165763"/>
            <a:ext cx="8534400" cy="30480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s-IN" sz="2800" dirty="0">
                <a:latin typeface="NikoshBAN" pitchFamily="2" charset="0"/>
                <a:cs typeface="NikoshBAN" pitchFamily="2" charset="0"/>
              </a:rPr>
              <a:t>ইসলামের </a:t>
            </a:r>
            <a:r>
              <a:rPr lang="as-IN" sz="2800" dirty="0" smtClean="0">
                <a:latin typeface="NikoshBAN" pitchFamily="2" charset="0"/>
                <a:cs typeface="NikoshBAN" pitchFamily="2" charset="0"/>
              </a:rPr>
              <a:t>পরিভাষা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য় </a:t>
            </a:r>
            <a:r>
              <a:rPr lang="as-IN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দোয়া </a:t>
            </a:r>
            <a:r>
              <a:rPr lang="as-IN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as-IN" sz="2800" dirty="0">
                <a:latin typeface="NikoshBAN" pitchFamily="2" charset="0"/>
                <a:cs typeface="NikoshBAN" pitchFamily="2" charset="0"/>
              </a:rPr>
              <a:t>(</a:t>
            </a:r>
            <a:r>
              <a:rPr lang="as-IN" sz="2800" dirty="0" smtClean="0">
                <a:latin typeface="NikoshBAN" pitchFamily="2" charset="0"/>
                <a:cs typeface="NikoshBAN" pitchFamily="2" charset="0"/>
              </a:rPr>
              <a:t>আরবি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ঃ </a:t>
            </a:r>
            <a:r>
              <a:rPr lang="as-IN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ar-AE" sz="2800" dirty="0">
                <a:latin typeface="NikoshBAN" pitchFamily="2" charset="0"/>
              </a:rPr>
              <a:t>دُعَاء‎‎  </a:t>
            </a:r>
            <a:r>
              <a:rPr lang="as-IN" sz="2800" dirty="0" smtClean="0">
                <a:latin typeface="NikoshBAN" pitchFamily="2" charset="0"/>
                <a:cs typeface="NikoshBAN" pitchFamily="2" charset="0"/>
              </a:rPr>
              <a:t>বহুবচন</a:t>
            </a:r>
            <a:r>
              <a:rPr lang="as-IN" sz="2800" dirty="0">
                <a:latin typeface="NikoshBAN" pitchFamily="2" charset="0"/>
                <a:cs typeface="NikoshBAN" pitchFamily="2" charset="0"/>
              </a:rPr>
              <a:t>: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ar-AE" sz="2800" dirty="0">
                <a:latin typeface="NikoshBAN" pitchFamily="2" charset="0"/>
              </a:rPr>
              <a:t>أدْعِيَة 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)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as-IN" sz="2800" dirty="0" smtClean="0">
                <a:latin typeface="NikoshBAN" pitchFamily="2" charset="0"/>
                <a:cs typeface="NikoshBAN" pitchFamily="2" charset="0"/>
              </a:rPr>
              <a:t>অনেক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সময় </a:t>
            </a:r>
            <a:r>
              <a:rPr lang="as-IN" sz="2800" dirty="0" smtClean="0">
                <a:latin typeface="NikoshBAN" pitchFamily="2" charset="0"/>
                <a:cs typeface="NikoshBAN" pitchFamily="2" charset="0"/>
              </a:rPr>
              <a:t> বর্ণান্তরিত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দোয়া  </a:t>
            </a:r>
            <a:r>
              <a:rPr lang="as-IN" sz="2800" baseline="30000" dirty="0" smtClean="0">
                <a:latin typeface="NikoshBAN" pitchFamily="2" charset="0"/>
                <a:cs typeface="NikoshBAN" pitchFamily="2" charset="0"/>
              </a:rPr>
              <a:t>[</a:t>
            </a:r>
            <a:r>
              <a:rPr lang="as-IN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as-IN" sz="2800" dirty="0">
                <a:latin typeface="NikoshBAN" pitchFamily="2" charset="0"/>
                <a:cs typeface="NikoshBAN" pitchFamily="2" charset="0"/>
              </a:rPr>
              <a:t>শব্দটির আক্ষরিক অর্থ 'আবাহন' বা 'ডাকা', 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as-IN" sz="2800" dirty="0" smtClean="0">
                <a:latin typeface="NikoshBAN" pitchFamily="2" charset="0"/>
                <a:cs typeface="NikoshBAN" pitchFamily="2" charset="0"/>
              </a:rPr>
              <a:t>যা </a:t>
            </a:r>
            <a:r>
              <a:rPr lang="as-IN" sz="2800" dirty="0">
                <a:latin typeface="NikoshBAN" pitchFamily="2" charset="0"/>
                <a:cs typeface="NikoshBAN" pitchFamily="2" charset="0"/>
              </a:rPr>
              <a:t>একটি পদ্ধতি-সিদ্ধ মিনতি প্রক্রিয়া। 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as-IN" sz="2800" dirty="0" smtClean="0">
                <a:latin typeface="NikoshBAN" pitchFamily="2" charset="0"/>
                <a:cs typeface="NikoshBAN" pitchFamily="2" charset="0"/>
              </a:rPr>
              <a:t>এই </a:t>
            </a:r>
            <a:r>
              <a:rPr lang="as-IN" sz="2800" dirty="0">
                <a:latin typeface="NikoshBAN" pitchFamily="2" charset="0"/>
                <a:cs typeface="NikoshBAN" pitchFamily="2" charset="0"/>
              </a:rPr>
              <a:t>শব্দটি এসেছে একটি আরবি শব্দ থেকে </a:t>
            </a:r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as-IN" sz="2800" dirty="0" smtClean="0">
                <a:latin typeface="NikoshBAN" pitchFamily="2" charset="0"/>
                <a:cs typeface="NikoshBAN" pitchFamily="2" charset="0"/>
              </a:rPr>
              <a:t>যার বাংলা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য় </a:t>
            </a:r>
            <a:r>
              <a:rPr lang="as-IN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as-IN" sz="2800" dirty="0">
                <a:latin typeface="NikoshBAN" pitchFamily="2" charset="0"/>
                <a:cs typeface="NikoshBAN" pitchFamily="2" charset="0"/>
              </a:rPr>
              <a:t>অনুবাদ </a:t>
            </a:r>
            <a:r>
              <a:rPr lang="as-IN" sz="2800" i="1" dirty="0" smtClean="0">
                <a:latin typeface="NikoshBAN" pitchFamily="2" charset="0"/>
                <a:cs typeface="NikoshBAN" pitchFamily="2" charset="0"/>
              </a:rPr>
              <a:t>ডাক</a:t>
            </a:r>
            <a:r>
              <a:rPr lang="en-US" sz="28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as-IN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as-IN" sz="2800" dirty="0">
                <a:latin typeface="NikoshBAN" pitchFamily="2" charset="0"/>
                <a:cs typeface="NikoshBAN" pitchFamily="2" charset="0"/>
              </a:rPr>
              <a:t>বা </a:t>
            </a:r>
            <a:r>
              <a:rPr lang="as-IN" sz="2800" i="1" dirty="0">
                <a:latin typeface="NikoshBAN" pitchFamily="2" charset="0"/>
                <a:cs typeface="NikoshBAN" pitchFamily="2" charset="0"/>
              </a:rPr>
              <a:t>তলব কর</a:t>
            </a:r>
            <a:r>
              <a:rPr lang="as-IN" sz="2800" dirty="0">
                <a:latin typeface="NikoshBAN" pitchFamily="2" charset="0"/>
                <a:cs typeface="NikoshBAN" pitchFamily="2" charset="0"/>
              </a:rPr>
              <a:t>, </a:t>
            </a:r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হযরত </a:t>
            </a:r>
            <a:r>
              <a:rPr lang="as-IN" sz="2800" dirty="0" smtClean="0">
                <a:latin typeface="NikoshBAN" pitchFamily="2" charset="0"/>
                <a:cs typeface="NikoshBAN" pitchFamily="2" charset="0"/>
              </a:rPr>
              <a:t>মুহাম্মদ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(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স) </a:t>
            </a:r>
            <a:r>
              <a:rPr lang="as-IN" sz="2800" dirty="0" smtClean="0">
                <a:latin typeface="NikoshBAN" pitchFamily="2" charset="0"/>
                <a:cs typeface="NikoshBAN" pitchFamily="2" charset="0"/>
              </a:rPr>
              <a:t>বলেছেন</a:t>
            </a:r>
            <a:r>
              <a:rPr lang="as-IN" sz="2800" dirty="0">
                <a:latin typeface="NikoshBAN" pitchFamily="2" charset="0"/>
                <a:cs typeface="NikoshBAN" pitchFamily="2" charset="0"/>
              </a:rPr>
              <a:t>: </a:t>
            </a:r>
            <a:r>
              <a:rPr lang="as-IN" sz="2800" dirty="0" smtClean="0">
                <a:latin typeface="NikoshBAN" pitchFamily="2" charset="0"/>
                <a:cs typeface="NikoshBAN" pitchFamily="2" charset="0"/>
              </a:rPr>
              <a:t>“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দোয়া </a:t>
            </a:r>
            <a:r>
              <a:rPr lang="as-IN" sz="2800" dirty="0" smtClean="0">
                <a:latin typeface="NikoshBAN" pitchFamily="2" charset="0"/>
                <a:cs typeface="NikoshBAN" pitchFamily="2" charset="0"/>
              </a:rPr>
              <a:t>উপাসনার </a:t>
            </a:r>
            <a:r>
              <a:rPr lang="as-IN" sz="2800" dirty="0">
                <a:latin typeface="NikoshBAN" pitchFamily="2" charset="0"/>
                <a:cs typeface="NikoshBAN" pitchFamily="2" charset="0"/>
              </a:rPr>
              <a:t>সারাংশ";</a:t>
            </a:r>
            <a:endParaRPr lang="bn-BD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981" y="493890"/>
            <a:ext cx="5943600" cy="156167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25334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81000" y="381000"/>
            <a:ext cx="8382000" cy="7620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দোআর গুরুত্ব</a:t>
            </a:r>
            <a:endParaRPr lang="en-US" sz="4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14300" y="1676400"/>
            <a:ext cx="8915400" cy="4114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রাসূলুল্লাহ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(ছাঃ) বলেন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, </a:t>
            </a:r>
            <a:r>
              <a:rPr lang="ar-SA" sz="2800" dirty="0">
                <a:latin typeface="NikoshBAN" pitchFamily="2" charset="0"/>
              </a:rPr>
              <a:t>الدُّعَاءُ هُوَ الْعِبَادَةُ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‘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দো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আ হ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’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ল ইবাদত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’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। </a:t>
            </a:r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endParaRPr lang="bn-BD" sz="2000" dirty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আল্লাহ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বলেন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,</a:t>
            </a:r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ar-SA" sz="2000" dirty="0" smtClean="0">
                <a:latin typeface="NikoshBAN" pitchFamily="2" charset="0"/>
              </a:rPr>
              <a:t>اُدْعُونِي </a:t>
            </a:r>
            <a:r>
              <a:rPr lang="ar-SA" sz="2000" dirty="0">
                <a:latin typeface="NikoshBAN" pitchFamily="2" charset="0"/>
              </a:rPr>
              <a:t>أَسْتَجِبْ لَكُمْ، إِنَّ الَّذِيْنَ يَسْتَكْبِرُوْنَ عَنْ عِبَادَتِيْ سَيَدْخُلُوْنَ جَهَنَّمَ دَاخِرِيْنَ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- </a:t>
            </a:r>
            <a:endParaRPr lang="bn-BD" sz="2000" dirty="0" smtClean="0"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তোমরা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আমাকে ডাকো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,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আমি তোমাদের ডাকে সাড়া দিব। যারা অহংকার বশে আমার ইবাদত হ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’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তে বিমুখ হয়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,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সত্বর তারা জাহান্নামে প্রবেশ করবে লাঞ্ছিত অবস্থায়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’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। এখানে 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ইবাদত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’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অর্থ দো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আ।</a:t>
            </a:r>
            <a:r>
              <a:rPr lang="en-US" sz="3200" b="1" dirty="0">
                <a:latin typeface="NikoshBAN" pitchFamily="2" charset="0"/>
                <a:cs typeface="NikoshBAN" pitchFamily="2" charset="0"/>
              </a:rPr>
              <a:t>.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18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81000" y="381000"/>
            <a:ext cx="8382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800" b="1" u="sng" dirty="0">
                <a:latin typeface="NikoshBAN" pitchFamily="2" charset="0"/>
                <a:cs typeface="NikoshBAN" pitchFamily="2" charset="0"/>
              </a:rPr>
              <a:t>দো</a:t>
            </a:r>
            <a:r>
              <a:rPr lang="en-US" sz="4800" b="1" u="sng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4800" b="1" u="sng" dirty="0">
                <a:latin typeface="NikoshBAN" pitchFamily="2" charset="0"/>
                <a:cs typeface="NikoshBAN" pitchFamily="2" charset="0"/>
              </a:rPr>
              <a:t>আর ফযীলত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23265" y="1407459"/>
            <a:ext cx="8915400" cy="53340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হযরত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আবু সাঈদ খুদরী (রাঃ) হ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’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তে বর্ণিত রাসূলুল্লাহ (ছাঃ) এরশাদ করেন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, ‘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মুসলমান যখন অন্য কোন মুসলমানের জন্য দো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আ করে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,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যার মধ্যে কোনরূপ গোনাহ বা আত্মীয়তা ছিন্ন করার কথা থাকে না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,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আল্লাহ পাক উক্ত দো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আর বিনিময়ে তাকে তিনটির যেকোন একটি দান করে থাকেন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800" dirty="0">
                <a:latin typeface="NikoshBAN" pitchFamily="2" charset="0"/>
                <a:cs typeface="NikoshBAN" pitchFamily="2" charset="0"/>
              </a:rPr>
              <a:t/>
            </a:r>
            <a:br>
              <a:rPr lang="en-US" sz="2800" dirty="0">
                <a:latin typeface="NikoshBAN" pitchFamily="2" charset="0"/>
                <a:cs typeface="NikoshBAN" pitchFamily="2" charset="0"/>
              </a:rPr>
            </a:br>
            <a:r>
              <a:rPr lang="en-US" sz="2800" dirty="0">
                <a:latin typeface="NikoshBAN" pitchFamily="2" charset="0"/>
                <a:cs typeface="NikoshBAN" pitchFamily="2" charset="0"/>
              </a:rPr>
              <a:t>(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১) তার দো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আ দ্রুত কবুল করেন অথবা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/>
            </a:r>
            <a:br>
              <a:rPr lang="en-US" sz="2800" dirty="0">
                <a:latin typeface="NikoshBAN" pitchFamily="2" charset="0"/>
                <a:cs typeface="NikoshBAN" pitchFamily="2" charset="0"/>
              </a:rPr>
            </a:br>
            <a:r>
              <a:rPr lang="en-US" sz="2800" dirty="0">
                <a:latin typeface="NikoshBAN" pitchFamily="2" charset="0"/>
                <a:cs typeface="NikoshBAN" pitchFamily="2" charset="0"/>
              </a:rPr>
              <a:t>(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২) তার প্রতিদান আখেরাতে প্রদান করার জন্য রেখে দেন অথবা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/>
            </a:r>
            <a:br>
              <a:rPr lang="en-US" sz="2800" dirty="0">
                <a:latin typeface="NikoshBAN" pitchFamily="2" charset="0"/>
                <a:cs typeface="NikoshBAN" pitchFamily="2" charset="0"/>
              </a:rPr>
            </a:br>
            <a:r>
              <a:rPr lang="en-US" sz="2800" dirty="0">
                <a:latin typeface="NikoshBAN" pitchFamily="2" charset="0"/>
                <a:cs typeface="NikoshBAN" pitchFamily="2" charset="0"/>
              </a:rPr>
              <a:t>(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৩) তার থেকে অনুরূপ আরেকটি কষ্ট দূর করে দেন। </a:t>
            </a:r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একথা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শুনে ছাহাবীগণ উৎসাহিত হয়ে বললেন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,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তাহ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’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লে আমরা বেশী বেশী দো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আ করব। রাসূলুল্লাহ (ছাঃ) বললেন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,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আল্লাহ তার চাইতে আরও বেশী দো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আ কবুলকারী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’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38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81000" y="381000"/>
            <a:ext cx="8382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800" b="1" dirty="0">
                <a:latin typeface="NikoshBAN" pitchFamily="2" charset="0"/>
                <a:cs typeface="NikoshBAN" pitchFamily="2" charset="0"/>
              </a:rPr>
              <a:t>দো</a:t>
            </a:r>
            <a:r>
              <a:rPr lang="en-US" sz="4800" b="1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4800" b="1" dirty="0">
                <a:latin typeface="NikoshBAN" pitchFamily="2" charset="0"/>
                <a:cs typeface="NikoshBAN" pitchFamily="2" charset="0"/>
              </a:rPr>
              <a:t>আ কবুলের শর্তাবলী :</a:t>
            </a:r>
            <a:endParaRPr lang="en-US" sz="4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06188" y="1447800"/>
            <a:ext cx="8915400" cy="49530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bn-BD" sz="2800" b="1" dirty="0">
                <a:latin typeface="NikoshBAN" pitchFamily="2" charset="0"/>
                <a:cs typeface="NikoshBAN" pitchFamily="2" charset="0"/>
              </a:rPr>
              <a:t>১)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 শুরুতে এবং শেষে হামদ ও দরূদ পাঠ করা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/>
            </a:r>
            <a:br>
              <a:rPr lang="en-US" sz="2800" dirty="0">
                <a:latin typeface="NikoshBAN" pitchFamily="2" charset="0"/>
                <a:cs typeface="NikoshBAN" pitchFamily="2" charset="0"/>
              </a:rPr>
            </a:br>
            <a:r>
              <a:rPr lang="en-US" sz="2800" b="1" dirty="0">
                <a:latin typeface="NikoshBAN" pitchFamily="2" charset="0"/>
                <a:cs typeface="NikoshBAN" pitchFamily="2" charset="0"/>
              </a:rPr>
              <a:t>(</a:t>
            </a:r>
            <a:r>
              <a:rPr lang="bn-BD" sz="2800" b="1" dirty="0">
                <a:latin typeface="NikoshBAN" pitchFamily="2" charset="0"/>
                <a:cs typeface="NikoshBAN" pitchFamily="2" charset="0"/>
              </a:rPr>
              <a:t>২)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 দো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আ আল্লাহর প্রতি খালেছ আনুগত্য সহকারে হওয়া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/>
            </a:r>
            <a:br>
              <a:rPr lang="en-US" sz="2800" dirty="0">
                <a:latin typeface="NikoshBAN" pitchFamily="2" charset="0"/>
                <a:cs typeface="NikoshBAN" pitchFamily="2" charset="0"/>
              </a:rPr>
            </a:br>
            <a:r>
              <a:rPr lang="en-US" sz="2800" b="1" dirty="0">
                <a:latin typeface="NikoshBAN" pitchFamily="2" charset="0"/>
                <a:cs typeface="NikoshBAN" pitchFamily="2" charset="0"/>
              </a:rPr>
              <a:t>(</a:t>
            </a:r>
            <a:r>
              <a:rPr lang="bn-BD" sz="2800" b="1" dirty="0">
                <a:latin typeface="NikoshBAN" pitchFamily="2" charset="0"/>
                <a:cs typeface="NikoshBAN" pitchFamily="2" charset="0"/>
              </a:rPr>
              <a:t>৩)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 দো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আয় কোন পাপের কথা কিংবা আত্মীয়তা ছিন্ন করার কথা না থাকা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/>
            </a:r>
            <a:br>
              <a:rPr lang="en-US" sz="2800" dirty="0">
                <a:latin typeface="NikoshBAN" pitchFamily="2" charset="0"/>
                <a:cs typeface="NikoshBAN" pitchFamily="2" charset="0"/>
              </a:rPr>
            </a:br>
            <a:r>
              <a:rPr lang="en-US" sz="2800" b="1" dirty="0">
                <a:latin typeface="NikoshBAN" pitchFamily="2" charset="0"/>
                <a:cs typeface="NikoshBAN" pitchFamily="2" charset="0"/>
              </a:rPr>
              <a:t>(</a:t>
            </a:r>
            <a:r>
              <a:rPr lang="bn-BD" sz="2800" b="1" dirty="0">
                <a:latin typeface="NikoshBAN" pitchFamily="2" charset="0"/>
                <a:cs typeface="NikoshBAN" pitchFamily="2" charset="0"/>
              </a:rPr>
              <a:t>৪)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 খাদ্য-পানীয় ও পোষাক হালাল ও পবিত্র হওয়া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/>
            </a:r>
            <a:br>
              <a:rPr lang="en-US" sz="2800" dirty="0">
                <a:latin typeface="NikoshBAN" pitchFamily="2" charset="0"/>
                <a:cs typeface="NikoshBAN" pitchFamily="2" charset="0"/>
              </a:rPr>
            </a:br>
            <a:r>
              <a:rPr lang="en-US" sz="2800" b="1" dirty="0">
                <a:latin typeface="NikoshBAN" pitchFamily="2" charset="0"/>
                <a:cs typeface="NikoshBAN" pitchFamily="2" charset="0"/>
              </a:rPr>
              <a:t>(</a:t>
            </a:r>
            <a:r>
              <a:rPr lang="bn-BD" sz="2800" b="1" dirty="0">
                <a:latin typeface="NikoshBAN" pitchFamily="2" charset="0"/>
                <a:cs typeface="NikoshBAN" pitchFamily="2" charset="0"/>
              </a:rPr>
              <a:t>৫)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 দো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আ কবুলের জন্য ব্যস্ত না হওয়া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/>
            </a:r>
            <a:br>
              <a:rPr lang="en-US" sz="2800" dirty="0">
                <a:latin typeface="NikoshBAN" pitchFamily="2" charset="0"/>
                <a:cs typeface="NikoshBAN" pitchFamily="2" charset="0"/>
              </a:rPr>
            </a:br>
            <a:r>
              <a:rPr lang="en-US" sz="2800" b="1" dirty="0">
                <a:latin typeface="NikoshBAN" pitchFamily="2" charset="0"/>
                <a:cs typeface="NikoshBAN" pitchFamily="2" charset="0"/>
              </a:rPr>
              <a:t>(</a:t>
            </a:r>
            <a:r>
              <a:rPr lang="bn-BD" sz="2800" b="1" dirty="0">
                <a:latin typeface="NikoshBAN" pitchFamily="2" charset="0"/>
                <a:cs typeface="NikoshBAN" pitchFamily="2" charset="0"/>
              </a:rPr>
              <a:t>৬)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 নিরাশ না হওয়া ও দো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আ পরিত্যাগ না করা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/>
            </a:r>
            <a:br>
              <a:rPr lang="en-US" sz="2800" dirty="0">
                <a:latin typeface="NikoshBAN" pitchFamily="2" charset="0"/>
                <a:cs typeface="NikoshBAN" pitchFamily="2" charset="0"/>
              </a:rPr>
            </a:br>
            <a:r>
              <a:rPr lang="en-US" sz="2800" b="1" dirty="0">
                <a:latin typeface="NikoshBAN" pitchFamily="2" charset="0"/>
                <a:cs typeface="NikoshBAN" pitchFamily="2" charset="0"/>
              </a:rPr>
              <a:t>(</a:t>
            </a:r>
            <a:r>
              <a:rPr lang="bn-BD" sz="2800" b="1" dirty="0">
                <a:latin typeface="NikoshBAN" pitchFamily="2" charset="0"/>
                <a:cs typeface="NikoshBAN" pitchFamily="2" charset="0"/>
              </a:rPr>
              <a:t>৭)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 উদাসীনভাবে দো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আ না করা এবং দো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আ কবুলের ব্যাপারে সর্বদা দৃঢ় আশাবাদী থাকা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>
                <a:latin typeface="NikoshBAN" pitchFamily="2" charset="0"/>
                <a:cs typeface="NikoshBAN" pitchFamily="2" charset="0"/>
              </a:rPr>
              <a:t>তবে আল্লাহ ইচ্ছা করলে যে কোন সময় যে কোন বান্দার এমনকি কাফের-মুশরিকের দো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‘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আও কবুল করে থাকেন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,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যদি সে অনুতপ্ত হৃদয়ে ক্ষমা চায়।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09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175</TotalTime>
  <Words>501</Words>
  <Application>Microsoft Office PowerPoint</Application>
  <PresentationFormat>On-screen Show (4:3)</PresentationFormat>
  <Paragraphs>87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Apothecary</vt:lpstr>
      <vt:lpstr>স্বাগতম</vt:lpstr>
      <vt:lpstr>পরিচিতি </vt:lpstr>
      <vt:lpstr>ছবিগুলো লক্ষ্য কর...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Doel</cp:lastModifiedBy>
  <cp:revision>23</cp:revision>
  <dcterms:created xsi:type="dcterms:W3CDTF">2006-08-16T00:00:00Z</dcterms:created>
  <dcterms:modified xsi:type="dcterms:W3CDTF">2019-08-28T03:32:45Z</dcterms:modified>
</cp:coreProperties>
</file>