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9" r:id="rId2"/>
    <p:sldId id="280" r:id="rId3"/>
    <p:sldId id="281" r:id="rId4"/>
    <p:sldId id="260" r:id="rId5"/>
    <p:sldId id="261" r:id="rId6"/>
    <p:sldId id="262" r:id="rId7"/>
    <p:sldId id="264" r:id="rId8"/>
    <p:sldId id="263" r:id="rId9"/>
    <p:sldId id="283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8"/>
            </a:avLst>
          </a:prstGeom>
          <a:effectLst>
            <a:glow rad="419100">
              <a:srgbClr val="00B0F0">
                <a:alpha val="71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  <a:reflection blurRad="25400" stA="56000" endPos="65000" dist="698500" dir="5400000" sy="-100000" algn="bl" rotWithShape="0"/>
            <a:softEdge rad="190500"/>
          </a:effectLst>
          <a:scene3d>
            <a:camera prst="orthographicFront"/>
            <a:lightRig rig="threePt" dir="t"/>
          </a:scene3d>
          <a:sp3d z="76200" extrusionH="171450">
            <a:bevelT w="768350" h="203200" prst="softRound"/>
            <a:bevelB w="266700" h="222250" prst="slope"/>
            <a:extrusionClr>
              <a:srgbClr val="00B05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8" y="682157"/>
            <a:ext cx="10744200" cy="54258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56165" y="4959502"/>
            <a:ext cx="5879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DC08B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gerian" panose="04020705040A02060702" pitchFamily="82" charset="0"/>
                <a:cs typeface="NikoshBAN" panose="02000000000000000000" pitchFamily="2" charset="0"/>
              </a:rPr>
              <a:t>অনুশীলনী-২.১ (৬-১০) </a:t>
            </a:r>
            <a:endParaRPr lang="en-US" sz="6000" dirty="0">
              <a:ln w="9525">
                <a:solidFill>
                  <a:schemeClr val="bg1"/>
                </a:solidFill>
                <a:prstDash val="solid"/>
              </a:ln>
              <a:solidFill>
                <a:srgbClr val="DC08B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lgerian" panose="04020705040A02060702" pitchFamily="8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9582" y="822168"/>
            <a:ext cx="40870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gerian" panose="04020705040A02060702" pitchFamily="82" charset="0"/>
                <a:cs typeface="NikoshBAN" panose="02000000000000000000" pitchFamily="2" charset="0"/>
              </a:rPr>
              <a:t>CLASS-EIGHT</a:t>
            </a:r>
            <a:endParaRPr lang="en-US" sz="440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lgerian" panose="04020705040A02060702" pitchFamily="8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2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435" y="1613118"/>
            <a:ext cx="10381130" cy="3631763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15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115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115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endParaRPr lang="en-US" sz="11500" b="1" dirty="0">
              <a:solidFill>
                <a:schemeClr val="bg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8"/>
            </a:avLst>
          </a:prstGeom>
          <a:effectLst>
            <a:glow rad="419100">
              <a:srgbClr val="00B0F0">
                <a:alpha val="71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  <a:reflection blurRad="25400" stA="56000" endPos="65000" dist="698500" dir="5400000" sy="-100000" algn="bl" rotWithShape="0"/>
            <a:softEdge rad="190500"/>
          </a:effectLst>
          <a:scene3d>
            <a:camera prst="orthographicFront"/>
            <a:lightRig rig="threePt" dir="t"/>
          </a:scene3d>
          <a:sp3d z="76200" extrusionH="171450">
            <a:bevelT w="768350" h="203200" prst="softRound"/>
            <a:bevelB w="266700" h="222250" prst="slope"/>
            <a:extrusionClr>
              <a:srgbClr val="00B05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71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7598"/>
            </a:avLst>
          </a:prstGeom>
          <a:effectLst>
            <a:glow rad="419100">
              <a:srgbClr val="00B0F0">
                <a:alpha val="71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  <a:reflection blurRad="25400" stA="56000" endPos="65000" dist="698500" dir="5400000" sy="-100000" algn="bl" rotWithShape="0"/>
            <a:softEdge rad="190500"/>
          </a:effectLst>
          <a:scene3d>
            <a:camera prst="orthographicFront"/>
            <a:lightRig rig="threePt" dir="t"/>
          </a:scene3d>
          <a:sp3d z="76200" extrusionH="171450">
            <a:bevelT w="768350" h="203200" prst="softRound"/>
            <a:bevelB w="266700" h="222250" prst="slope"/>
            <a:extrusionClr>
              <a:srgbClr val="00B05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435" y="997856"/>
            <a:ext cx="10381130" cy="221599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RelaxedModerately" fov="7200000">
              <a:rot lat="54000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en-US" sz="13800" b="1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b="1" dirty="0">
              <a:solidFill>
                <a:srgbClr val="7030A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0741" y="3673820"/>
            <a:ext cx="3303494" cy="224676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0894" y="3673820"/>
            <a:ext cx="3303494" cy="224676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ছামদানী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চাপাইন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সাভার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মোবাইল-০১৭১৮৫৫৬৬৪১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947212" y="4020671"/>
            <a:ext cx="1627094" cy="1600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9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"/>
            <a:ext cx="12192000" cy="646332"/>
            <a:chOff x="0" y="-1"/>
            <a:chExt cx="12192000" cy="646332"/>
          </a:xfrm>
        </p:grpSpPr>
        <p:sp>
          <p:nvSpPr>
            <p:cNvPr id="7" name="TextBox 6"/>
            <p:cNvSpPr txBox="1"/>
            <p:nvPr/>
          </p:nvSpPr>
          <p:spPr>
            <a:xfrm>
              <a:off x="9457509" y="-1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শ্রেণি-৮ম</a:t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বিষয়-গণিত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0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গোলাম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ছামদানী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4491" y="0"/>
              <a:ext cx="672301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মুনাফা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অনুশীলনী-২.১</a:t>
              </a:r>
              <a:endPara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4503" y="862149"/>
            <a:ext cx="11978640" cy="587828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34491" y="2231632"/>
            <a:ext cx="83722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 </a:t>
            </a:r>
          </a:p>
          <a:p>
            <a:r>
              <a:rPr lang="en-US" sz="3200" b="1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১।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২।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94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"/>
            <a:ext cx="12192000" cy="646332"/>
            <a:chOff x="0" y="-1"/>
            <a:chExt cx="12192000" cy="646332"/>
          </a:xfrm>
        </p:grpSpPr>
        <p:sp>
          <p:nvSpPr>
            <p:cNvPr id="7" name="TextBox 6"/>
            <p:cNvSpPr txBox="1"/>
            <p:nvPr/>
          </p:nvSpPr>
          <p:spPr>
            <a:xfrm>
              <a:off x="9457509" y="-1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শ্রেণি-৮ম</a:t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বিষয়-গণিত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0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গোলাম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ছামদানী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4491" y="0"/>
              <a:ext cx="672301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মুনাফা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অনুশীলনী-২.১</a:t>
              </a:r>
              <a:endPara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01931" y="763896"/>
            <a:ext cx="9588138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৬।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১৩০০০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মুনাফা-আসলে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১৮৮৫০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503" y="1471783"/>
            <a:ext cx="11978640" cy="526865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3508" y="1799542"/>
                <a:ext cx="5614852" cy="3595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=১৮৮৫০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=১৩০০০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=  ৫৮৫০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৫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৫৮৫০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১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   ,,       ,,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৫৮৫০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,,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    = ১১৭০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08" y="1799542"/>
                <a:ext cx="5614852" cy="3595215"/>
              </a:xfrm>
              <a:prstGeom prst="rect">
                <a:avLst/>
              </a:prstGeom>
              <a:blipFill>
                <a:blip r:embed="rId2"/>
                <a:stretch>
                  <a:fillRect l="-1627" t="-1356" b="-2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63641" y="1794781"/>
                <a:ext cx="5608321" cy="2308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১৩০০০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টাকায়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১১৭০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		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 ১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  ,,       ,,  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১১৭০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১৩০০০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১০০  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,,      ,,   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১১৭০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১৩০০০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				 = ৯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(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৯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%) 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641" y="1794781"/>
                <a:ext cx="5608321" cy="2308196"/>
              </a:xfrm>
              <a:prstGeom prst="rect">
                <a:avLst/>
              </a:prstGeom>
              <a:blipFill>
                <a:blip r:embed="rId3"/>
                <a:stretch>
                  <a:fillRect l="-1739" t="-2111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096000" y="1589347"/>
            <a:ext cx="0" cy="49812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13508" y="3288381"/>
            <a:ext cx="3069772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115620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"/>
            <a:ext cx="12192000" cy="646332"/>
            <a:chOff x="0" y="-1"/>
            <a:chExt cx="12192000" cy="646332"/>
          </a:xfrm>
        </p:grpSpPr>
        <p:sp>
          <p:nvSpPr>
            <p:cNvPr id="7" name="TextBox 6"/>
            <p:cNvSpPr txBox="1"/>
            <p:nvPr/>
          </p:nvSpPr>
          <p:spPr>
            <a:xfrm>
              <a:off x="9457509" y="-1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শ্রেণি-৮ম</a:t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বিষয়-গণিত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0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গোলাম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ছামদানী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4491" y="0"/>
              <a:ext cx="672301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মুনাফা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অনুশীলনী-২.১</a:t>
              </a:r>
              <a:endPara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01931" y="763896"/>
            <a:ext cx="9588138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৭।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মুনাফায়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মুনাফ-আসলে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503" y="1471783"/>
            <a:ext cx="11978640" cy="526865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01931" y="1589347"/>
                <a:ext cx="5614852" cy="4911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১০০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৮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দ্বিগুণ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(১০০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= ২০০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৮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(২০০-১০০)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    = ১০০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   ১০০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টাকায়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৮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১০০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⸫ ১০০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     ,,   ১  ,,         ,,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,,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             = ১২.৫০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(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১২.৫০%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%)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931" y="1589347"/>
                <a:ext cx="5614852" cy="4911922"/>
              </a:xfrm>
              <a:prstGeom prst="rect">
                <a:avLst/>
              </a:prstGeom>
              <a:blipFill>
                <a:blip r:embed="rId2"/>
                <a:stretch>
                  <a:fillRect l="-1737" t="-994" b="-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72282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"/>
            <a:ext cx="12192000" cy="646332"/>
            <a:chOff x="0" y="-1"/>
            <a:chExt cx="12192000" cy="646332"/>
          </a:xfrm>
        </p:grpSpPr>
        <p:sp>
          <p:nvSpPr>
            <p:cNvPr id="7" name="TextBox 6"/>
            <p:cNvSpPr txBox="1"/>
            <p:nvPr/>
          </p:nvSpPr>
          <p:spPr>
            <a:xfrm>
              <a:off x="9457509" y="-1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শ্রেণি-৮ম</a:t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বিষয়-গণিত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0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গোলাম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ছামদানী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4491" y="0"/>
              <a:ext cx="672301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মুনাফা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অনুশীলনী-২.১</a:t>
              </a:r>
              <a:endPara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01931" y="763896"/>
            <a:ext cx="9588138" cy="1015663"/>
          </a:xfrm>
          <a:prstGeom prst="rect">
            <a:avLst/>
          </a:prstGeom>
          <a:solidFill>
            <a:schemeClr val="tx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৮। ৬৫০০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মুনাফায়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মুনাফ-আসলে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৮৮৪০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ঐ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মুনাফায়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১০২০০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  <a:p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503" y="1471783"/>
            <a:ext cx="11978640" cy="526865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3508" y="1799542"/>
                <a:ext cx="5614852" cy="4152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৮৮৪০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৬৫০০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	                                        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= ২৩৪০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৬৫০০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টাকায়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৪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বছরের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২৩৪০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১      ,,     ৪    ,,        ,,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২৩৪০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৬৫০০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,,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⸫   ১০০ 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৪    ,,        ,,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২৩৪০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৬৫০০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			= ৩৬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টাকায়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৪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=(১০০+৩৬)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				     = ১৩৬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08" y="1799542"/>
                <a:ext cx="5614852" cy="4152547"/>
              </a:xfrm>
              <a:prstGeom prst="rect">
                <a:avLst/>
              </a:prstGeom>
              <a:blipFill>
                <a:blip r:embed="rId2"/>
                <a:stretch>
                  <a:fillRect l="-1627" t="-1175" r="-651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63641" y="1794781"/>
                <a:ext cx="5608321" cy="2308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১৩৬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	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১   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  ,,      ,,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৩৬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১০২০০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,,      ,, 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১০২০০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১৩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				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= ৭৫০০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(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৭৫০০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 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641" y="1794781"/>
                <a:ext cx="5608321" cy="2308196"/>
              </a:xfrm>
              <a:prstGeom prst="rect">
                <a:avLst/>
              </a:prstGeom>
              <a:blipFill>
                <a:blip r:embed="rId3"/>
                <a:stretch>
                  <a:fillRect l="-1739" t="-2111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096000" y="1589347"/>
            <a:ext cx="0" cy="49812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04949" y="2965269"/>
            <a:ext cx="339634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74936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"/>
            <a:ext cx="12192000" cy="646332"/>
            <a:chOff x="0" y="-1"/>
            <a:chExt cx="12192000" cy="646332"/>
          </a:xfrm>
        </p:grpSpPr>
        <p:sp>
          <p:nvSpPr>
            <p:cNvPr id="7" name="TextBox 6"/>
            <p:cNvSpPr txBox="1"/>
            <p:nvPr/>
          </p:nvSpPr>
          <p:spPr>
            <a:xfrm>
              <a:off x="9457509" y="-1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শ্রেণি-৮ম</a:t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বিষয়-গণিত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0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গোলাম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ছামদানী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4491" y="0"/>
              <a:ext cx="672301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মুনাফা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অনুশীলনী-২.১</a:t>
              </a:r>
              <a:endPara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01931" y="763896"/>
            <a:ext cx="9588138" cy="1015663"/>
          </a:xfrm>
          <a:prstGeom prst="rect">
            <a:avLst/>
          </a:prstGeom>
          <a:solidFill>
            <a:schemeClr val="tx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৯।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রিয়াজ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৪৭৬০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৮.৫০ </a:t>
            </a:r>
          </a:p>
          <a:p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রেখেছিলেন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503" y="1471783"/>
            <a:ext cx="11978640" cy="526865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21131" y="1936957"/>
                <a:ext cx="5614852" cy="4338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রিয়াজ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৪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পান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৪৭৬০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,,    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১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৪৭৬০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,, 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= ১১৯০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৮.৫০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পান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টাকায়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১      ,,        ,,     ,,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৮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৫০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,,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⸫ ১১৯০ 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১১৯০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৮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৫০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	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= ১৪০০০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(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১৪০০০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131" y="1936957"/>
                <a:ext cx="5614852" cy="4338304"/>
              </a:xfrm>
              <a:prstGeom prst="rect">
                <a:avLst/>
              </a:prstGeom>
              <a:blipFill>
                <a:blip r:embed="rId2"/>
                <a:stretch>
                  <a:fillRect l="-1737" t="-1125" b="-2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83781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"/>
            <a:ext cx="12192000" cy="646332"/>
            <a:chOff x="0" y="-1"/>
            <a:chExt cx="12192000" cy="646332"/>
          </a:xfrm>
        </p:grpSpPr>
        <p:sp>
          <p:nvSpPr>
            <p:cNvPr id="7" name="TextBox 6"/>
            <p:cNvSpPr txBox="1"/>
            <p:nvPr/>
          </p:nvSpPr>
          <p:spPr>
            <a:xfrm>
              <a:off x="9457509" y="-1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শ্রেণি-৮ম</a:t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বিষয়-গণিত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0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গোলাম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ছামদানী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4491" y="0"/>
              <a:ext cx="672301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মুনাফা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অনুশীলনী-২.১</a:t>
              </a:r>
              <a:endPara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01931" y="763896"/>
            <a:ext cx="9588138" cy="1015663"/>
          </a:xfrm>
          <a:prstGeom prst="rect">
            <a:avLst/>
          </a:prstGeom>
          <a:solidFill>
            <a:schemeClr val="tx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১০।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মুনাফা-মুলধনে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মুনাফা-মূলধনে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২০৫০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</a:p>
          <a:p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503" y="1471783"/>
            <a:ext cx="11978640" cy="526865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7608" y="1845169"/>
                <a:ext cx="5614852" cy="4521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মূলধন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১০০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মুনাফা-আসল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দ্বিগুন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(১০০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২)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=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৬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(২০০-১০০)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	    = ১০০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    ১০০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টাকায়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৬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বছরে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১০০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⸫ ১০০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     ,,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 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,,         ,,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৪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,,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২০০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8" y="1845169"/>
                <a:ext cx="5614852" cy="4521879"/>
              </a:xfrm>
              <a:prstGeom prst="rect">
                <a:avLst/>
              </a:prstGeom>
              <a:blipFill>
                <a:blip r:embed="rId2"/>
                <a:stretch>
                  <a:fillRect l="-1737" t="-1080" b="-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63641" y="1794781"/>
                <a:ext cx="5608321" cy="4319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⸫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মুনাফা-মূলধন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(১০০+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২০০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) </m:t>
                    </m:r>
                  </m:oMath>
                </a14:m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= 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৫০০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মুনাফা-মূলধনে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৫০০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মূলধন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১০০ </a:t>
                </a:r>
                <a:r>
                  <a:rPr lang="en-US" sz="2400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	</a:t>
                </a:r>
                <a:endParaRPr lang="en-US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১   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   ,,      ,,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৫০০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⸫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,,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  <a:cs typeface="NikoshBAN" panose="02000000000000000000" pitchFamily="2" charset="0"/>
                  </a:rPr>
                  <a:t> ১০৫০  ,,    ,,      ,, 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১০০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১০৫০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Segoe UI Symbol" panose="020B0502040204020203" pitchFamily="34" charset="0"/>
                            <a:cs typeface="NikoshBAN" panose="02000000000000000000" pitchFamily="2" charset="0"/>
                          </a:rPr>
                          <m:t>৫০০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,,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				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= ১২৩০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(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উত্তরঃ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১২৩০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 </a:t>
                </a:r>
                <a:endParaRPr lang="en-US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641" y="1794781"/>
                <a:ext cx="5608321" cy="4319324"/>
              </a:xfrm>
              <a:prstGeom prst="rect">
                <a:avLst/>
              </a:prstGeom>
              <a:blipFill>
                <a:blip r:embed="rId3"/>
                <a:stretch>
                  <a:fillRect l="-1739" b="-22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096000" y="1589347"/>
            <a:ext cx="0" cy="49812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36116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"/>
            <a:ext cx="12192000" cy="646332"/>
            <a:chOff x="0" y="-1"/>
            <a:chExt cx="12192000" cy="646332"/>
          </a:xfrm>
        </p:grpSpPr>
        <p:sp>
          <p:nvSpPr>
            <p:cNvPr id="7" name="TextBox 6"/>
            <p:cNvSpPr txBox="1"/>
            <p:nvPr/>
          </p:nvSpPr>
          <p:spPr>
            <a:xfrm>
              <a:off x="9457509" y="-1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শ্রেণি-৮ম</a:t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বিষয়-গণিত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0"/>
              <a:ext cx="2734491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গোলাম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ছামদানী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4491" y="0"/>
              <a:ext cx="672301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মুনাফা</a:t>
              </a:r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en-US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অনুশীলনী-২১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6680" y="1175947"/>
            <a:ext cx="11978640" cy="526865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22929" y="2274838"/>
            <a:ext cx="9386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4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24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24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মুনাফা-আসলে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৪০০০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তাকা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মুনাফা-আসলে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২৫০০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ক) ২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মুনাফায়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মুনাফা-আসলে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36990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677</TotalTime>
  <Words>419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Cambria Math</vt:lpstr>
      <vt:lpstr>Gill Sans MT</vt:lpstr>
      <vt:lpstr>NikoshBAN</vt:lpstr>
      <vt:lpstr>Segoe UI Symbol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শ্রেণি-৮ম বিষয়-গণিত</dc:title>
  <dc:creator>CNMHS</dc:creator>
  <cp:lastModifiedBy>CNMHS</cp:lastModifiedBy>
  <cp:revision>74</cp:revision>
  <dcterms:created xsi:type="dcterms:W3CDTF">2020-04-07T13:16:52Z</dcterms:created>
  <dcterms:modified xsi:type="dcterms:W3CDTF">2020-04-14T14:53:46Z</dcterms:modified>
</cp:coreProperties>
</file>