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2AA82-A9DD-4551-8A70-04B6F9CB1E9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C9AA0-F196-4AA8-9CFF-9FDDD52DA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86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</a:rPr>
              <a:t>স্বাগতম</a:t>
            </a:r>
            <a:endParaRPr lang="en-US" sz="9600" dirty="0">
              <a:solidFill>
                <a:srgbClr val="7030A0"/>
              </a:solidFill>
            </a:endParaRPr>
          </a:p>
        </p:txBody>
      </p:sp>
      <p:pic>
        <p:nvPicPr>
          <p:cNvPr id="4" name="Picture 3" descr="t.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2209801"/>
            <a:ext cx="65532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6934200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304800"/>
            <a:ext cx="48006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চিত্র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</a:t>
            </a:r>
            <a:r>
              <a:rPr lang="en-US" sz="3200" dirty="0" smtClean="0"/>
              <a:t> </a:t>
            </a:r>
            <a:r>
              <a:rPr lang="en-US" sz="3200" dirty="0" err="1" smtClean="0"/>
              <a:t>সবাই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638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লোক</a:t>
            </a:r>
            <a:r>
              <a:rPr lang="en-US" sz="3200" dirty="0" smtClean="0"/>
              <a:t> </a:t>
            </a:r>
            <a:r>
              <a:rPr lang="en-US" sz="3200" dirty="0" err="1" smtClean="0"/>
              <a:t>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ভেসে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পড়ছে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ভাবে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2895600" cy="2714625"/>
          </a:xfrm>
          <a:prstGeom prst="rect">
            <a:avLst/>
          </a:prstGeom>
        </p:spPr>
      </p:pic>
      <p:pic>
        <p:nvPicPr>
          <p:cNvPr id="5" name="Picture 4" descr="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676400"/>
            <a:ext cx="35814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4953000"/>
            <a:ext cx="4800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উদ্ধমুখী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বল</a:t>
            </a:r>
            <a:r>
              <a:rPr lang="en-US" sz="3600" dirty="0" smtClean="0"/>
              <a:t>/ </a:t>
            </a:r>
            <a:r>
              <a:rPr lang="en-US" sz="3600" dirty="0" err="1" smtClean="0"/>
              <a:t>প্লবতা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81000"/>
            <a:ext cx="48768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চিত্র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04800"/>
            <a:ext cx="52578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আলোচনা</a:t>
            </a:r>
            <a:r>
              <a:rPr lang="en-US" sz="3600" dirty="0" smtClean="0"/>
              <a:t> -২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239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</a:rPr>
              <a:t>প্লবতাঃ</a:t>
            </a:r>
            <a:r>
              <a:rPr lang="en-US" sz="3200" dirty="0" smtClean="0"/>
              <a:t> </a:t>
            </a:r>
            <a:r>
              <a:rPr lang="en-US" sz="4000" dirty="0" err="1" smtClean="0"/>
              <a:t>নিমজ্জিত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বস্তুর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প্রবাহী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পদার্থ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বাস্তব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উদ্ধমুখি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ক্রিয়া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প্লবতা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|</a:t>
            </a:r>
          </a:p>
          <a:p>
            <a:r>
              <a:rPr lang="en-US" sz="4000" dirty="0" err="1" smtClean="0"/>
              <a:t>প্লবতার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বস্তুর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নিমজ্জিত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অংশ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কর্তিক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অপসারিত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তরল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পদার্থের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ওজনের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সমান</a:t>
            </a:r>
            <a:r>
              <a:rPr lang="en-US" sz="3200" dirty="0" smtClean="0"/>
              <a:t>|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4191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আলোচনা</a:t>
            </a:r>
            <a:r>
              <a:rPr lang="en-US" sz="4800" dirty="0" smtClean="0"/>
              <a:t>- ৩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66294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বস্তুর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ভাসন</a:t>
            </a:r>
            <a:r>
              <a:rPr lang="en-US" sz="4000" dirty="0" smtClean="0"/>
              <a:t> ও </a:t>
            </a:r>
            <a:r>
              <a:rPr lang="en-US" sz="4000" dirty="0" err="1" smtClean="0"/>
              <a:t>নিমজ্জনের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কারন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002060"/>
                </a:solidFill>
              </a:rPr>
              <a:t>W</a:t>
            </a:r>
            <a:r>
              <a:rPr lang="en-US" sz="4000" baseline="-24000" dirty="0" smtClean="0">
                <a:solidFill>
                  <a:srgbClr val="002060"/>
                </a:solidFill>
              </a:rPr>
              <a:t>1</a:t>
            </a:r>
            <a:r>
              <a:rPr lang="en-US" sz="4000" dirty="0" smtClean="0">
                <a:solidFill>
                  <a:srgbClr val="002060"/>
                </a:solidFill>
              </a:rPr>
              <a:t>&gt;W</a:t>
            </a:r>
            <a:r>
              <a:rPr lang="en-US" sz="4000" baseline="-22000" dirty="0" smtClean="0">
                <a:solidFill>
                  <a:srgbClr val="002060"/>
                </a:solidFill>
              </a:rPr>
              <a:t>2</a:t>
            </a:r>
            <a:r>
              <a:rPr lang="en-US" sz="4000" dirty="0" smtClean="0">
                <a:solidFill>
                  <a:srgbClr val="002060"/>
                </a:solidFill>
              </a:rPr>
              <a:t>, W</a:t>
            </a:r>
            <a:r>
              <a:rPr lang="en-US" sz="4000" baseline="-20000" dirty="0" smtClean="0">
                <a:solidFill>
                  <a:srgbClr val="002060"/>
                </a:solidFill>
              </a:rPr>
              <a:t>1</a:t>
            </a:r>
            <a:r>
              <a:rPr lang="en-US" sz="4000" dirty="0" smtClean="0">
                <a:solidFill>
                  <a:srgbClr val="002060"/>
                </a:solidFill>
              </a:rPr>
              <a:t>=W</a:t>
            </a:r>
            <a:r>
              <a:rPr lang="en-US" sz="4000" baseline="-20000" dirty="0" smtClean="0">
                <a:solidFill>
                  <a:srgbClr val="002060"/>
                </a:solidFill>
              </a:rPr>
              <a:t>2</a:t>
            </a:r>
            <a:r>
              <a:rPr lang="en-US" sz="4000" dirty="0" smtClean="0">
                <a:solidFill>
                  <a:srgbClr val="002060"/>
                </a:solidFill>
              </a:rPr>
              <a:t>,W</a:t>
            </a:r>
            <a:r>
              <a:rPr lang="en-US" sz="4000" baseline="-20000" dirty="0" smtClean="0">
                <a:solidFill>
                  <a:srgbClr val="002060"/>
                </a:solidFill>
              </a:rPr>
              <a:t>1</a:t>
            </a:r>
            <a:r>
              <a:rPr lang="en-US" sz="4000" dirty="0" smtClean="0">
                <a:solidFill>
                  <a:srgbClr val="002060"/>
                </a:solidFill>
              </a:rPr>
              <a:t>&lt;W</a:t>
            </a:r>
            <a:r>
              <a:rPr lang="en-US" sz="4000" baseline="-20000" dirty="0" smtClean="0">
                <a:solidFill>
                  <a:srgbClr val="002060"/>
                </a:solidFill>
              </a:rPr>
              <a:t>2</a:t>
            </a:r>
          </a:p>
          <a:p>
            <a:endParaRPr lang="en-US" sz="4000" baseline="-20000" dirty="0" smtClean="0"/>
          </a:p>
          <a:p>
            <a:r>
              <a:rPr lang="en-US" sz="4000" baseline="-20000" dirty="0" smtClean="0"/>
              <a:t>এ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বুঝা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কখন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বস্তু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পানিতে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ডুববে</a:t>
            </a:r>
            <a:r>
              <a:rPr lang="en-US" sz="4000" dirty="0" smtClean="0"/>
              <a:t>| </a:t>
            </a:r>
            <a:r>
              <a:rPr lang="en-US" sz="4000" dirty="0" err="1" smtClean="0"/>
              <a:t>কখন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নিমজ্জিত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অবস্থায়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থাকবে</a:t>
            </a:r>
            <a:r>
              <a:rPr lang="en-US" sz="4000" dirty="0" smtClean="0"/>
              <a:t>, </a:t>
            </a:r>
            <a:r>
              <a:rPr lang="en-US" sz="4000" dirty="0" err="1" smtClean="0"/>
              <a:t>কখন</a:t>
            </a:r>
            <a:r>
              <a:rPr lang="en-US" sz="4000" dirty="0" smtClean="0"/>
              <a:t> </a:t>
            </a:r>
            <a:r>
              <a:rPr lang="en-US" sz="4000" dirty="0" err="1" smtClean="0"/>
              <a:t>ভেসে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থাকবে</a:t>
            </a:r>
            <a:r>
              <a:rPr lang="en-US" sz="4000" dirty="0" smtClean="0"/>
              <a:t>|</a:t>
            </a:r>
            <a:endParaRPr lang="en-US" sz="4000" baseline="-20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4953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আর্কিমিডিসের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সুত্র</a:t>
            </a:r>
            <a:r>
              <a:rPr lang="en-US" sz="4800" dirty="0" smtClean="0"/>
              <a:t> </a:t>
            </a:r>
            <a:r>
              <a:rPr lang="en-US" sz="4800" dirty="0" err="1" smtClean="0"/>
              <a:t>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লিখ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pic>
        <p:nvPicPr>
          <p:cNvPr id="5" name="Picture 4" descr="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600200"/>
            <a:ext cx="36576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3810000" cy="3276600"/>
          </a:xfrm>
          <a:prstGeom prst="rect">
            <a:avLst/>
          </a:prstGeom>
        </p:spPr>
      </p:pic>
      <p:pic>
        <p:nvPicPr>
          <p:cNvPr id="5" name="Picture 4" descr="n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0"/>
            <a:ext cx="3733800" cy="327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381000"/>
            <a:ext cx="41910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চিত্র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"/>
            <a:ext cx="56388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দলীয়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667000"/>
            <a:ext cx="7010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পানিতে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জাহায</a:t>
            </a:r>
            <a:r>
              <a:rPr lang="en-US" sz="4400" dirty="0" smtClean="0"/>
              <a:t> </a:t>
            </a:r>
            <a:r>
              <a:rPr lang="en-US" sz="4400" dirty="0" err="1" smtClean="0"/>
              <a:t>ভেসে</a:t>
            </a:r>
            <a:r>
              <a:rPr lang="en-US" sz="4400" dirty="0" smtClean="0"/>
              <a:t> </a:t>
            </a:r>
            <a:r>
              <a:rPr lang="en-US" sz="4400" dirty="0" err="1" smtClean="0"/>
              <a:t>থাকে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কেন</a:t>
            </a:r>
            <a:r>
              <a:rPr lang="en-US" sz="4400" dirty="0" smtClean="0"/>
              <a:t>?</a:t>
            </a:r>
          </a:p>
          <a:p>
            <a:r>
              <a:rPr lang="en-US" sz="4400" dirty="0" err="1" smtClean="0"/>
              <a:t>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|</a:t>
            </a:r>
            <a:endParaRPr 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মুল্যায়ন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১| </a:t>
            </a:r>
            <a:r>
              <a:rPr lang="en-US" sz="3600" dirty="0" err="1" smtClean="0">
                <a:solidFill>
                  <a:srgbClr val="FFC000"/>
                </a:solidFill>
              </a:rPr>
              <a:t>প্লবতা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কি</a:t>
            </a:r>
            <a:r>
              <a:rPr lang="en-US" sz="3600" dirty="0" smtClean="0">
                <a:solidFill>
                  <a:srgbClr val="FFC00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২| </a:t>
            </a:r>
            <a:r>
              <a:rPr lang="en-US" sz="3600" dirty="0" err="1" smtClean="0">
                <a:solidFill>
                  <a:srgbClr val="00B050"/>
                </a:solidFill>
              </a:rPr>
              <a:t>প্রবাহী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কী</a:t>
            </a:r>
            <a:r>
              <a:rPr lang="en-US" sz="36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৩|চাপ </a:t>
            </a:r>
            <a:r>
              <a:rPr lang="en-US" sz="3600" dirty="0" err="1" smtClean="0">
                <a:solidFill>
                  <a:srgbClr val="0070C0"/>
                </a:solidFill>
              </a:rPr>
              <a:t>কী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ri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724400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2133600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</a:rPr>
              <a:t>কাজ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343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এক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টুকরা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লোহা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পানিতে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ডুবে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যায়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কিন্তূ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লোহার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বানানো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বিশাল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জাহাজ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পানিতে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ডুবে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না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কেন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048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ধ</a:t>
            </a:r>
            <a:r>
              <a:rPr lang="en-US" sz="9600" dirty="0" err="1" smtClean="0"/>
              <a:t>ন্য</a:t>
            </a:r>
            <a:r>
              <a:rPr lang="en-US" sz="9600" dirty="0" smtClean="0"/>
              <a:t> </a:t>
            </a:r>
            <a:r>
              <a:rPr lang="en-US" sz="9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বা</a:t>
            </a:r>
            <a:r>
              <a:rPr lang="en-US" sz="9600" dirty="0" smtClean="0"/>
              <a:t> </a:t>
            </a:r>
            <a:r>
              <a:rPr lang="en-US" sz="9600" dirty="0" smtClean="0">
                <a:solidFill>
                  <a:srgbClr val="7030A0"/>
                </a:solidFill>
              </a:rPr>
              <a:t>দ</a:t>
            </a:r>
            <a:endParaRPr lang="en-US" sz="9600" dirty="0">
              <a:solidFill>
                <a:srgbClr val="7030A0"/>
              </a:solidFill>
            </a:endParaRPr>
          </a:p>
        </p:txBody>
      </p:sp>
      <p:pic>
        <p:nvPicPr>
          <p:cNvPr id="5" name="Picture 4" descr="tu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57462"/>
            <a:ext cx="5486400" cy="3233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70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6600"/>
                </a:solidFill>
              </a:rPr>
              <a:t>পরিচিতি</a:t>
            </a:r>
            <a:endParaRPr lang="en-US" sz="8800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2514600"/>
            <a:ext cx="533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কাজী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শাহানুর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আলম</a:t>
            </a:r>
            <a:endParaRPr lang="en-US" sz="5400" dirty="0" smtClean="0">
              <a:solidFill>
                <a:srgbClr val="002060"/>
              </a:solidFill>
            </a:endParaRPr>
          </a:p>
          <a:p>
            <a:r>
              <a:rPr lang="en-US" sz="4800" dirty="0" err="1" smtClean="0">
                <a:solidFill>
                  <a:srgbClr val="00B0F0"/>
                </a:solidFill>
              </a:rPr>
              <a:t>সহঃ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শিক্ষক</a:t>
            </a:r>
            <a:endParaRPr lang="en-US" sz="4800" dirty="0" smtClean="0">
              <a:solidFill>
                <a:srgbClr val="00B0F0"/>
              </a:solidFill>
            </a:endParaRPr>
          </a:p>
          <a:p>
            <a:r>
              <a:rPr lang="en-US" sz="3200" dirty="0" err="1" smtClean="0">
                <a:solidFill>
                  <a:srgbClr val="FF6600"/>
                </a:solidFill>
              </a:rPr>
              <a:t>পলিটেকনিক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</a:rPr>
              <a:t>উচ্চ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</a:rPr>
              <a:t>বিদ্যালয়,রংপুর</a:t>
            </a:r>
            <a:endParaRPr lang="en-US" sz="3200" dirty="0">
              <a:solidFill>
                <a:srgbClr val="FF6600"/>
              </a:solidFill>
            </a:endParaRPr>
          </a:p>
        </p:txBody>
      </p:sp>
      <p:pic>
        <p:nvPicPr>
          <p:cNvPr id="5" name="Picture 4" descr="Resize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514600"/>
            <a:ext cx="1921861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6477000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/>
              <a:t>পাঠ</a:t>
            </a:r>
            <a:r>
              <a:rPr lang="en-US" sz="8800" dirty="0" smtClean="0"/>
              <a:t> </a:t>
            </a:r>
            <a:r>
              <a:rPr lang="en-US" sz="8800" dirty="0" err="1" smtClean="0"/>
              <a:t>পরিচিতি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2209800"/>
            <a:ext cx="2667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</a:rPr>
              <a:t>৯ম </a:t>
            </a:r>
            <a:r>
              <a:rPr lang="en-US" sz="6000" dirty="0" err="1" smtClean="0">
                <a:solidFill>
                  <a:srgbClr val="92D050"/>
                </a:solidFill>
              </a:rPr>
              <a:t>শ্রেনী</a:t>
            </a:r>
            <a:endParaRPr lang="en-US" sz="6000" dirty="0" smtClean="0">
              <a:solidFill>
                <a:srgbClr val="92D05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অধ্যায়ঃ৫ম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C000"/>
                </a:solidFill>
              </a:rPr>
              <a:t>৪৫ </a:t>
            </a:r>
            <a:r>
              <a:rPr lang="en-US" sz="4000" dirty="0" err="1" smtClean="0">
                <a:solidFill>
                  <a:srgbClr val="FFC000"/>
                </a:solidFill>
              </a:rPr>
              <a:t>মিনিট</a:t>
            </a:r>
            <a:endParaRPr lang="en-US" sz="4000" dirty="0" smtClean="0">
              <a:solidFill>
                <a:srgbClr val="FFC000"/>
              </a:solidFill>
            </a:endParaRPr>
          </a:p>
          <a:p>
            <a:r>
              <a:rPr lang="en-US" sz="3200" dirty="0" smtClean="0">
                <a:solidFill>
                  <a:srgbClr val="00B0F0"/>
                </a:solidFill>
              </a:rPr>
              <a:t>১৪/৪/২০২০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au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4495800" cy="3771900"/>
          </a:xfrm>
          <a:prstGeom prst="rect">
            <a:avLst/>
          </a:prstGeom>
        </p:spPr>
      </p:pic>
      <p:pic>
        <p:nvPicPr>
          <p:cNvPr id="5" name="Picture 4" descr="w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219200"/>
            <a:ext cx="3733800" cy="2362200"/>
          </a:xfrm>
          <a:prstGeom prst="rect">
            <a:avLst/>
          </a:prstGeom>
        </p:spPr>
      </p:pic>
      <p:pic>
        <p:nvPicPr>
          <p:cNvPr id="7" name="Picture 6" descr="mil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3505200"/>
            <a:ext cx="3276600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228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চিত্র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লক্ষ্য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কর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u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3810001" cy="3124200"/>
          </a:xfrm>
          <a:prstGeom prst="rect">
            <a:avLst/>
          </a:prstGeom>
        </p:spPr>
      </p:pic>
      <p:pic>
        <p:nvPicPr>
          <p:cNvPr id="5" name="Picture 4" descr="probahi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762000"/>
            <a:ext cx="33528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3962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১ম </a:t>
            </a:r>
            <a:r>
              <a:rPr lang="en-US" sz="4000" dirty="0" err="1" smtClean="0"/>
              <a:t>চিত্র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819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২য় </a:t>
            </a:r>
            <a:r>
              <a:rPr lang="en-US" sz="3600" dirty="0" err="1" smtClean="0"/>
              <a:t>চিত্র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১ম </a:t>
            </a:r>
            <a:r>
              <a:rPr lang="en-US" sz="3600" dirty="0" err="1" smtClean="0">
                <a:solidFill>
                  <a:srgbClr val="FF0000"/>
                </a:solidFill>
              </a:rPr>
              <a:t>চিত্রে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হাস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করছে</a:t>
            </a:r>
            <a:r>
              <a:rPr lang="en-US" sz="3600" dirty="0" smtClean="0"/>
              <a:t>?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২য় </a:t>
            </a:r>
            <a:r>
              <a:rPr lang="en-US" sz="3600" dirty="0" err="1" smtClean="0">
                <a:solidFill>
                  <a:srgbClr val="0070C0"/>
                </a:solidFill>
              </a:rPr>
              <a:t>চিত্রে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সু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দ্বারা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মাটিতে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বুঝা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যায়</a:t>
            </a:r>
            <a:r>
              <a:rPr lang="en-US" sz="3600" dirty="0" smtClean="0">
                <a:solidFill>
                  <a:srgbClr val="0070C0"/>
                </a:solidFill>
              </a:rPr>
              <a:t>?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70C0"/>
                </a:solidFill>
              </a:rPr>
              <a:t>আজকের</a:t>
            </a:r>
            <a:r>
              <a:rPr lang="en-US" sz="8800" dirty="0" smtClean="0">
                <a:solidFill>
                  <a:srgbClr val="0070C0"/>
                </a:solidFill>
              </a:rPr>
              <a:t> </a:t>
            </a:r>
            <a:r>
              <a:rPr lang="en-US" sz="8800" dirty="0" err="1" smtClean="0">
                <a:solidFill>
                  <a:srgbClr val="0070C0"/>
                </a:solidFill>
              </a:rPr>
              <a:t>আলোচনা</a:t>
            </a:r>
            <a:endParaRPr lang="en-US" sz="88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514600"/>
            <a:ext cx="693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</a:rPr>
              <a:t>প্রবাহী</a:t>
            </a:r>
            <a:endParaRPr lang="en-US" sz="6600" dirty="0" smtClean="0">
              <a:solidFill>
                <a:srgbClr val="002060"/>
              </a:solidFill>
            </a:endParaRPr>
          </a:p>
          <a:p>
            <a:r>
              <a:rPr lang="en-US" sz="6600" dirty="0" smtClean="0"/>
              <a:t>            </a:t>
            </a:r>
            <a:r>
              <a:rPr lang="en-US" sz="6600" dirty="0" smtClean="0">
                <a:solidFill>
                  <a:srgbClr val="FFC000"/>
                </a:solidFill>
              </a:rPr>
              <a:t>ও</a:t>
            </a:r>
          </a:p>
          <a:p>
            <a:r>
              <a:rPr lang="en-US" sz="6600" dirty="0" smtClean="0">
                <a:solidFill>
                  <a:srgbClr val="C00000"/>
                </a:solidFill>
              </a:rPr>
              <a:t>                    </a:t>
            </a:r>
            <a:r>
              <a:rPr lang="en-US" sz="6600" dirty="0" err="1" smtClean="0">
                <a:solidFill>
                  <a:srgbClr val="C00000"/>
                </a:solidFill>
              </a:rPr>
              <a:t>চাপ</a:t>
            </a:r>
            <a:endParaRPr lang="en-US" sz="66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4" descr="p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828800"/>
            <a:ext cx="3962400" cy="2124075"/>
          </a:xfrm>
          <a:prstGeom prst="rect">
            <a:avLst/>
          </a:prstGeom>
        </p:spPr>
      </p:pic>
      <p:pic>
        <p:nvPicPr>
          <p:cNvPr id="7" name="Picture 6" descr="w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505200"/>
            <a:ext cx="2514600" cy="2733675"/>
          </a:xfrm>
          <a:prstGeom prst="rect">
            <a:avLst/>
          </a:prstGeom>
        </p:spPr>
      </p:pic>
      <p:cxnSp>
        <p:nvCxnSpPr>
          <p:cNvPr id="9" name="Elbow Connector 8"/>
          <p:cNvCxnSpPr/>
          <p:nvPr/>
        </p:nvCxnSpPr>
        <p:spPr>
          <a:xfrm>
            <a:off x="3352800" y="2743200"/>
            <a:ext cx="1295400" cy="1066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3352800" y="4419600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92D050"/>
                </a:solidFill>
              </a:rPr>
              <a:t>শি</a:t>
            </a:r>
            <a:r>
              <a:rPr lang="en-US" sz="8000" dirty="0" err="1" smtClean="0"/>
              <a:t>খ</a:t>
            </a:r>
            <a:r>
              <a:rPr lang="en-US" sz="8000" dirty="0" err="1" smtClean="0">
                <a:solidFill>
                  <a:srgbClr val="0070C0"/>
                </a:solidFill>
              </a:rPr>
              <a:t>ন</a:t>
            </a:r>
            <a:r>
              <a:rPr lang="en-US" sz="8000" dirty="0" smtClean="0"/>
              <a:t> </a:t>
            </a:r>
            <a:r>
              <a:rPr lang="en-US" sz="8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ফ</a:t>
            </a:r>
            <a:r>
              <a:rPr lang="en-US" sz="8000" dirty="0" err="1" smtClean="0">
                <a:solidFill>
                  <a:srgbClr val="FF0000"/>
                </a:solidFill>
              </a:rPr>
              <a:t>ল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219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</a:rPr>
              <a:t>এই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পাঠে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শিক্ষার্থীরা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শিখবে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১| </a:t>
            </a:r>
            <a:r>
              <a:rPr lang="en-US" sz="4800" dirty="0" err="1" smtClean="0">
                <a:solidFill>
                  <a:srgbClr val="00B0F0"/>
                </a:solidFill>
              </a:rPr>
              <a:t>প্রবাহীর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চাপ</a:t>
            </a:r>
            <a:r>
              <a:rPr lang="en-US" sz="4800" dirty="0" smtClean="0">
                <a:solidFill>
                  <a:srgbClr val="00B0F0"/>
                </a:solidFill>
              </a:rPr>
              <a:t> ও </a:t>
            </a:r>
            <a:r>
              <a:rPr lang="en-US" sz="4800" dirty="0" err="1" smtClean="0">
                <a:solidFill>
                  <a:srgbClr val="00B0F0"/>
                </a:solidFill>
              </a:rPr>
              <a:t>প্লবতা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কী</a:t>
            </a:r>
            <a:r>
              <a:rPr lang="en-US" sz="4800" dirty="0" smtClean="0">
                <a:solidFill>
                  <a:srgbClr val="00B0F0"/>
                </a:solidFill>
              </a:rPr>
              <a:t>?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২|প্লবতার </a:t>
            </a:r>
            <a:r>
              <a:rPr lang="en-US" sz="4800" dirty="0" err="1" smtClean="0">
                <a:solidFill>
                  <a:srgbClr val="7030A0"/>
                </a:solidFill>
              </a:rPr>
              <a:t>মান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পরিমাপের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সুত্র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ব্যাখ্যা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</a:rPr>
              <a:t>|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৩|বস্তু </a:t>
            </a:r>
            <a:r>
              <a:rPr lang="en-US" sz="4800" dirty="0" err="1" smtClean="0">
                <a:solidFill>
                  <a:srgbClr val="C00000"/>
                </a:solidFill>
              </a:rPr>
              <a:t>নিমজ্জনের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কারন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ব্যাখ্যা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করতে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4800" dirty="0" smtClean="0">
                <a:solidFill>
                  <a:srgbClr val="C00000"/>
                </a:solidFill>
              </a:rPr>
              <a:t>|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2192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</a:rPr>
              <a:t>প্রবাহীঃ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যে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পদার্থ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প্রবাহিত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হয়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তাকে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প্রবাহী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বলে</a:t>
            </a:r>
            <a:r>
              <a:rPr lang="en-US" sz="4800" dirty="0" smtClean="0">
                <a:solidFill>
                  <a:srgbClr val="0070C0"/>
                </a:solidFill>
              </a:rPr>
              <a:t>|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04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আলোচনা</a:t>
            </a:r>
            <a:r>
              <a:rPr lang="en-US" sz="4800" dirty="0" smtClean="0"/>
              <a:t> -১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2766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প্রবাহীর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চাপঃকোন</a:t>
            </a:r>
            <a:r>
              <a:rPr lang="en-US" sz="4400" dirty="0" smtClean="0"/>
              <a:t> </a:t>
            </a:r>
            <a:r>
              <a:rPr lang="en-US" sz="4400" dirty="0" err="1" smtClean="0"/>
              <a:t>তলে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স্থির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অবস্থান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প্রবাহী</a:t>
            </a:r>
            <a:r>
              <a:rPr lang="en-US" sz="4400" dirty="0" smtClean="0"/>
              <a:t> </a:t>
            </a:r>
            <a:r>
              <a:rPr lang="en-US" sz="4400" dirty="0" err="1" smtClean="0"/>
              <a:t>তার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প্রতি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একক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ক্ষেত্রফলে</a:t>
            </a:r>
            <a:r>
              <a:rPr lang="en-US" sz="4400" dirty="0" smtClean="0"/>
              <a:t> </a:t>
            </a:r>
            <a:r>
              <a:rPr lang="en-US" sz="4400" dirty="0" err="1" smtClean="0"/>
              <a:t>লম্ব</a:t>
            </a:r>
            <a:r>
              <a:rPr lang="en-US" sz="4400" dirty="0" smtClean="0"/>
              <a:t> </a:t>
            </a:r>
            <a:r>
              <a:rPr lang="en-US" sz="4400" dirty="0" err="1" smtClean="0"/>
              <a:t>ভাবে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যে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প্রয়োগ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তার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প্রবাহীর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চাপ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|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চাপ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ক্ষেত্রফল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বল</a:t>
                      </a:r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</a:t>
                      </a:r>
                      <a:r>
                        <a:rPr lang="en-US" sz="3200" baseline="0" dirty="0" smtClean="0"/>
                        <a:t>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sz="3200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3962400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চাপ</a:t>
            </a:r>
            <a:r>
              <a:rPr lang="en-US" sz="3600" dirty="0" smtClean="0"/>
              <a:t>= </a:t>
            </a:r>
            <a:r>
              <a:rPr lang="en-US" sz="3600" dirty="0" err="1" smtClean="0"/>
              <a:t>বল</a:t>
            </a:r>
            <a:r>
              <a:rPr lang="en-US" sz="3600" dirty="0" smtClean="0"/>
              <a:t>/ </a:t>
            </a:r>
            <a:r>
              <a:rPr lang="en-US" sz="3600" dirty="0" err="1" smtClean="0"/>
              <a:t>ক্ষেত্রফল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P=F/A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260</Words>
  <Application>Microsoft Office PowerPoint</Application>
  <PresentationFormat>On-screen Show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2006-08-16T00:00:00Z</dcterms:created>
  <dcterms:modified xsi:type="dcterms:W3CDTF">2020-04-15T09:07:10Z</dcterms:modified>
</cp:coreProperties>
</file>