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4"/>
  </p:notesMasterIdLst>
  <p:sldIdLst>
    <p:sldId id="297" r:id="rId2"/>
    <p:sldId id="296" r:id="rId3"/>
    <p:sldId id="264" r:id="rId4"/>
    <p:sldId id="265" r:id="rId5"/>
    <p:sldId id="266" r:id="rId6"/>
    <p:sldId id="267" r:id="rId7"/>
    <p:sldId id="269" r:id="rId8"/>
    <p:sldId id="270" r:id="rId9"/>
    <p:sldId id="271" r:id="rId10"/>
    <p:sldId id="273" r:id="rId11"/>
    <p:sldId id="274" r:id="rId12"/>
    <p:sldId id="275" r:id="rId13"/>
    <p:sldId id="276" r:id="rId14"/>
    <p:sldId id="277" r:id="rId15"/>
    <p:sldId id="278" r:id="rId16"/>
    <p:sldId id="279" r:id="rId17"/>
    <p:sldId id="280" r:id="rId18"/>
    <p:sldId id="281" r:id="rId19"/>
    <p:sldId id="283" r:id="rId20"/>
    <p:sldId id="282" r:id="rId21"/>
    <p:sldId id="284" r:id="rId22"/>
    <p:sldId id="285" r:id="rId23"/>
    <p:sldId id="286" r:id="rId24"/>
    <p:sldId id="287" r:id="rId25"/>
    <p:sldId id="288" r:id="rId26"/>
    <p:sldId id="289" r:id="rId27"/>
    <p:sldId id="290" r:id="rId28"/>
    <p:sldId id="291" r:id="rId29"/>
    <p:sldId id="292" r:id="rId30"/>
    <p:sldId id="293" r:id="rId31"/>
    <p:sldId id="294" r:id="rId32"/>
    <p:sldId id="298"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02B6"/>
    <a:srgbClr val="1F06B2"/>
    <a:srgbClr val="9C2457"/>
    <a:srgbClr val="207040"/>
    <a:srgbClr val="2116A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88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9B83B5-C745-4893-A77D-6E5C061DDC44}" type="datetimeFigureOut">
              <a:rPr lang="en-US" smtClean="0"/>
              <a:pPr/>
              <a:t>4/15/2020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0BB6EE-B99D-4DE4-9DE5-F0C51FB43EB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0BB6EE-B99D-4DE4-9DE5-F0C51FB43EB7}"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962A1471-4941-4FDA-974D-AEC2AE9EA5E0}" type="datetimeFigureOut">
              <a:rPr lang="en-US" smtClean="0"/>
              <a:pPr/>
              <a:t>4/15/2020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A1695315-8414-4483-ACC1-A25B5B0D4CF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62A1471-4941-4FDA-974D-AEC2AE9EA5E0}" type="datetimeFigureOut">
              <a:rPr lang="en-US" smtClean="0"/>
              <a:pPr/>
              <a:t>4/15/2020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1695315-8414-4483-ACC1-A25B5B0D4CF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62A1471-4941-4FDA-974D-AEC2AE9EA5E0}" type="datetimeFigureOut">
              <a:rPr lang="en-US" smtClean="0"/>
              <a:pPr/>
              <a:t>4/15/2020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1695315-8414-4483-ACC1-A25B5B0D4CF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62A1471-4941-4FDA-974D-AEC2AE9EA5E0}" type="datetimeFigureOut">
              <a:rPr lang="en-US" smtClean="0"/>
              <a:pPr/>
              <a:t>4/15/2020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1695315-8414-4483-ACC1-A25B5B0D4CFE}"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62A1471-4941-4FDA-974D-AEC2AE9EA5E0}" type="datetimeFigureOut">
              <a:rPr lang="en-US" smtClean="0"/>
              <a:pPr/>
              <a:t>4/15/2020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1695315-8414-4483-ACC1-A25B5B0D4CFE}"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62A1471-4941-4FDA-974D-AEC2AE9EA5E0}" type="datetimeFigureOut">
              <a:rPr lang="en-US" smtClean="0"/>
              <a:pPr/>
              <a:t>4/15/2020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1695315-8414-4483-ACC1-A25B5B0D4CFE}"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62A1471-4941-4FDA-974D-AEC2AE9EA5E0}" type="datetimeFigureOut">
              <a:rPr lang="en-US" smtClean="0"/>
              <a:pPr/>
              <a:t>4/15/2020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A1695315-8414-4483-ACC1-A25B5B0D4CF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962A1471-4941-4FDA-974D-AEC2AE9EA5E0}" type="datetimeFigureOut">
              <a:rPr lang="en-US" smtClean="0"/>
              <a:pPr/>
              <a:t>4/15/2020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A1695315-8414-4483-ACC1-A25B5B0D4CFE}"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62A1471-4941-4FDA-974D-AEC2AE9EA5E0}" type="datetimeFigureOut">
              <a:rPr lang="en-US" smtClean="0"/>
              <a:pPr/>
              <a:t>4/15/2020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A1695315-8414-4483-ACC1-A25B5B0D4CF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962A1471-4941-4FDA-974D-AEC2AE9EA5E0}" type="datetimeFigureOut">
              <a:rPr lang="en-US" smtClean="0"/>
              <a:pPr/>
              <a:t>4/15/2020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1695315-8414-4483-ACC1-A25B5B0D4CF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962A1471-4941-4FDA-974D-AEC2AE9EA5E0}" type="datetimeFigureOut">
              <a:rPr lang="en-US" smtClean="0"/>
              <a:pPr/>
              <a:t>4/15/2020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A1695315-8414-4483-ACC1-A25B5B0D4CFE}"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62A1471-4941-4FDA-974D-AEC2AE9EA5E0}" type="datetimeFigureOut">
              <a:rPr lang="en-US" smtClean="0"/>
              <a:pPr/>
              <a:t>4/15/2020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1695315-8414-4483-ACC1-A25B5B0D4CF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2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2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hsanullah Khalid\Desktop\ooooooooooooooo.jpg"/>
          <p:cNvPicPr>
            <a:picLocks noChangeAspect="1" noChangeArrowheads="1"/>
          </p:cNvPicPr>
          <p:nvPr/>
        </p:nvPicPr>
        <p:blipFill>
          <a:blip r:embed="rId2"/>
          <a:srcRect/>
          <a:stretch>
            <a:fillRect/>
          </a:stretch>
        </p:blipFill>
        <p:spPr bwMode="auto">
          <a:xfrm>
            <a:off x="2438400" y="3200400"/>
            <a:ext cx="4648200" cy="3133725"/>
          </a:xfrm>
          <a:prstGeom prst="rect">
            <a:avLst/>
          </a:prstGeom>
          <a:noFill/>
        </p:spPr>
      </p:pic>
      <p:sp>
        <p:nvSpPr>
          <p:cNvPr id="9" name="Rectangle 8"/>
          <p:cNvSpPr/>
          <p:nvPr/>
        </p:nvSpPr>
        <p:spPr>
          <a:xfrm>
            <a:off x="454544" y="609600"/>
            <a:ext cx="8613256"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আজকের</a:t>
            </a: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ক্লাশে</a:t>
            </a: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সবাইকে</a:t>
            </a: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ectangle 10"/>
          <p:cNvSpPr/>
          <p:nvPr/>
        </p:nvSpPr>
        <p:spPr>
          <a:xfrm>
            <a:off x="3048000" y="1981200"/>
            <a:ext cx="3482043" cy="120032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s-IN" sz="7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স্বাগতম</a:t>
            </a:r>
            <a:endParaRPr lang="en-US" sz="7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ox(i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box(in)">
                                      <p:cBhvr>
                                        <p:cTn id="2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051109"/>
            <a:ext cx="8229600" cy="2121091"/>
          </a:xfrm>
        </p:spPr>
        <p:txBody>
          <a:bodyPr>
            <a:normAutofit/>
          </a:bodyPr>
          <a:lstStyle/>
          <a:p>
            <a:pPr algn="just">
              <a:buNone/>
            </a:pPr>
            <a:r>
              <a:rPr lang="en-US" sz="3200" dirty="0" smtClean="0"/>
              <a:t>  </a:t>
            </a:r>
            <a:r>
              <a:rPr lang="en-US" sz="3200" dirty="0" err="1" smtClean="0"/>
              <a:t>ব্যাংক</a:t>
            </a:r>
            <a:r>
              <a:rPr lang="en-US" sz="3200" dirty="0" smtClean="0"/>
              <a:t> </a:t>
            </a:r>
            <a:r>
              <a:rPr lang="as-IN" sz="3200" dirty="0" smtClean="0"/>
              <a:t>জনগণের সঞ্চিত অর্থ আমানত হিসেবে</a:t>
            </a:r>
            <a:r>
              <a:rPr lang="en-US" sz="3200" dirty="0" smtClean="0"/>
              <a:t> </a:t>
            </a:r>
            <a:r>
              <a:rPr lang="en-US" sz="3200" dirty="0" err="1" smtClean="0"/>
              <a:t>গ্রহণ</a:t>
            </a:r>
            <a:r>
              <a:rPr lang="en-US" sz="3200" dirty="0" smtClean="0"/>
              <a:t> </a:t>
            </a:r>
            <a:r>
              <a:rPr lang="en-US" sz="3200" dirty="0" err="1" smtClean="0"/>
              <a:t>করে</a:t>
            </a:r>
            <a:r>
              <a:rPr lang="en-US" sz="3200" dirty="0" smtClean="0"/>
              <a:t> ,</a:t>
            </a:r>
            <a:r>
              <a:rPr lang="as-IN" sz="3200" dirty="0" smtClean="0"/>
              <a:t> সেই অর্থ ঋণগ্রহীতাদের বিভিন্ন মেয়াদে সুদের বিনিময়ে ঋণ হিসেবে প্রদান করে।</a:t>
            </a:r>
          </a:p>
        </p:txBody>
      </p:sp>
      <p:sp>
        <p:nvSpPr>
          <p:cNvPr id="3" name="Title 2"/>
          <p:cNvSpPr>
            <a:spLocks noGrp="1"/>
          </p:cNvSpPr>
          <p:nvPr>
            <p:ph type="title"/>
          </p:nvPr>
        </p:nvSpPr>
        <p:spPr>
          <a:xfrm>
            <a:off x="0" y="274638"/>
            <a:ext cx="8229600" cy="2544762"/>
          </a:xfrm>
        </p:spPr>
        <p:txBody>
          <a:bodyPr/>
          <a:lstStyle/>
          <a:p>
            <a:endParaRPr lang="en-US" dirty="0"/>
          </a:p>
        </p:txBody>
      </p:sp>
      <p:pic>
        <p:nvPicPr>
          <p:cNvPr id="4" name="Content Placeholder 3" descr="C:\Users\Ahsanullah Khalid\Desktop\index.jpg"/>
          <p:cNvPicPr>
            <a:picLocks noGrp="1" noChangeAspect="1" noChangeArrowheads="1"/>
          </p:cNvPicPr>
          <p:nvPr>
            <p:ph idx="1"/>
          </p:nvPr>
        </p:nvPicPr>
        <p:blipFill>
          <a:blip r:embed="rId2"/>
          <a:srcRect/>
          <a:stretch>
            <a:fillRect/>
          </a:stretch>
        </p:blipFill>
        <p:spPr bwMode="auto">
          <a:xfrm>
            <a:off x="457200" y="228600"/>
            <a:ext cx="4267200" cy="2362200"/>
          </a:xfrm>
          <a:prstGeom prst="rect">
            <a:avLst/>
          </a:prstGeom>
          <a:noFill/>
        </p:spPr>
      </p:pic>
      <p:pic>
        <p:nvPicPr>
          <p:cNvPr id="2050" name="Picture 2" descr="C:\Users\Ahsanullah Khalid\Desktop\www.jpg"/>
          <p:cNvPicPr>
            <a:picLocks noChangeAspect="1" noChangeArrowheads="1"/>
          </p:cNvPicPr>
          <p:nvPr/>
        </p:nvPicPr>
        <p:blipFill>
          <a:blip r:embed="rId3"/>
          <a:srcRect/>
          <a:stretch>
            <a:fillRect/>
          </a:stretch>
        </p:blipFill>
        <p:spPr bwMode="auto">
          <a:xfrm>
            <a:off x="4800600" y="228600"/>
            <a:ext cx="3810000" cy="2514600"/>
          </a:xfrm>
          <a:prstGeom prst="rect">
            <a:avLst/>
          </a:prstGeom>
          <a:noFill/>
        </p:spPr>
      </p:pic>
      <p:sp>
        <p:nvSpPr>
          <p:cNvPr id="7" name="Rectangle 6"/>
          <p:cNvSpPr/>
          <p:nvPr/>
        </p:nvSpPr>
        <p:spPr>
          <a:xfrm>
            <a:off x="1219200" y="457200"/>
            <a:ext cx="7066358"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s-IN"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ঋ</a:t>
            </a: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ণ </a:t>
            </a:r>
            <a:r>
              <a:rPr lang="en-US"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প্রদান</a:t>
            </a:r>
            <a:r>
              <a:rPr lang="as-IN"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ও সুদ গ্রহণ</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Rectangle 8"/>
          <p:cNvSpPr/>
          <p:nvPr/>
        </p:nvSpPr>
        <p:spPr>
          <a:xfrm>
            <a:off x="710563" y="3352800"/>
            <a:ext cx="5614037" cy="707886"/>
          </a:xfrm>
          <a:prstGeom prst="rect">
            <a:avLst/>
          </a:prstGeom>
        </p:spPr>
        <p:txBody>
          <a:bodyPr wrap="none">
            <a:spAutoFit/>
          </a:bodyPr>
          <a:lstStyle/>
          <a:p>
            <a:pPr algn="just">
              <a:buNone/>
            </a:pPr>
            <a:r>
              <a:rPr lang="as-IN" sz="4000" b="1" dirty="0" smtClean="0">
                <a:solidFill>
                  <a:schemeClr val="tx2"/>
                </a:solidFill>
              </a:rPr>
              <a:t>ঋ</a:t>
            </a:r>
            <a:r>
              <a:rPr lang="en-US" sz="4000" b="1" dirty="0" smtClean="0">
                <a:solidFill>
                  <a:schemeClr val="tx2"/>
                </a:solidFill>
              </a:rPr>
              <a:t>ণ </a:t>
            </a:r>
            <a:r>
              <a:rPr lang="en-US" sz="4000" b="1" dirty="0" err="1" smtClean="0">
                <a:solidFill>
                  <a:schemeClr val="tx2"/>
                </a:solidFill>
              </a:rPr>
              <a:t>প্রদান</a:t>
            </a:r>
            <a:r>
              <a:rPr lang="as-IN" sz="4000" b="1" dirty="0" smtClean="0">
                <a:solidFill>
                  <a:schemeClr val="tx2"/>
                </a:solidFill>
              </a:rPr>
              <a:t> ও সুদ গ্রহণঃ</a:t>
            </a:r>
            <a:r>
              <a:rPr lang="en-US" sz="4000" b="1" dirty="0" smtClean="0">
                <a:solidFill>
                  <a:schemeClr val="tx2"/>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box(in)">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ox(i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animEffect transition="in" filter="box(in)">
                                      <p:cBhvr>
                                        <p:cTn id="2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7"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657600"/>
            <a:ext cx="8229600" cy="2286000"/>
          </a:xfrm>
        </p:spPr>
        <p:txBody>
          <a:bodyPr>
            <a:normAutofit/>
          </a:bodyPr>
          <a:lstStyle/>
          <a:p>
            <a:pPr algn="just">
              <a:buNone/>
            </a:pPr>
            <a:r>
              <a:rPr lang="en-US" dirty="0" smtClean="0"/>
              <a:t>  </a:t>
            </a:r>
            <a:r>
              <a:rPr lang="as-IN" dirty="0" smtClean="0"/>
              <a:t>ঋণ গ্রহণের সময় ঋণ গ্রহীতাকে ব্যাংকের সাথে একটি হিসাব খুলতে হয়। ঋণের অর্থ সে হিসেবে জমা করা হয়। এর পর ঋণ গ্রহীতা সে হিসাব </a:t>
            </a:r>
            <a:r>
              <a:rPr lang="en-US" dirty="0" err="1" smtClean="0"/>
              <a:t>থেকে</a:t>
            </a:r>
            <a:r>
              <a:rPr lang="en-US" dirty="0" smtClean="0"/>
              <a:t> </a:t>
            </a:r>
            <a:r>
              <a:rPr lang="as-IN" dirty="0" smtClean="0"/>
              <a:t>তার ঋণের</a:t>
            </a:r>
            <a:r>
              <a:rPr lang="en-US" dirty="0" smtClean="0"/>
              <a:t> </a:t>
            </a:r>
            <a:r>
              <a:rPr lang="en-US" dirty="0" err="1" smtClean="0"/>
              <a:t>টাকা</a:t>
            </a:r>
            <a:r>
              <a:rPr lang="as-IN" dirty="0" smtClean="0"/>
              <a:t> চেকের মাধ্যমে উত্তোলন </a:t>
            </a:r>
            <a:r>
              <a:rPr lang="en-US" dirty="0" err="1" smtClean="0"/>
              <a:t>করে</a:t>
            </a:r>
            <a:r>
              <a:rPr lang="as-IN" dirty="0" smtClean="0"/>
              <a:t>। এভাবে অর্থ ব্যাংক ঋণের মাধ্যমে আমানতের সৃষ্টি করে।</a:t>
            </a:r>
            <a:r>
              <a:rPr lang="en-US" dirty="0" smtClean="0"/>
              <a:t>  </a:t>
            </a:r>
            <a:endParaRPr lang="as-IN" dirty="0" smtClean="0"/>
          </a:p>
          <a:p>
            <a:endParaRPr lang="en-US" b="1" dirty="0"/>
          </a:p>
        </p:txBody>
      </p:sp>
      <p:pic>
        <p:nvPicPr>
          <p:cNvPr id="1028" name="Picture 4" descr="C:\Users\Ahsanullah Khalid\Desktop\11111111.jpg"/>
          <p:cNvPicPr>
            <a:picLocks noChangeAspect="1" noChangeArrowheads="1"/>
          </p:cNvPicPr>
          <p:nvPr/>
        </p:nvPicPr>
        <p:blipFill>
          <a:blip r:embed="rId3"/>
          <a:srcRect/>
          <a:stretch>
            <a:fillRect/>
          </a:stretch>
        </p:blipFill>
        <p:spPr bwMode="auto">
          <a:xfrm>
            <a:off x="457200" y="304800"/>
            <a:ext cx="8305800" cy="1905000"/>
          </a:xfrm>
          <a:prstGeom prst="rect">
            <a:avLst/>
          </a:prstGeom>
          <a:noFill/>
        </p:spPr>
      </p:pic>
      <p:sp>
        <p:nvSpPr>
          <p:cNvPr id="6" name="Rectangle 5"/>
          <p:cNvSpPr/>
          <p:nvPr/>
        </p:nvSpPr>
        <p:spPr>
          <a:xfrm>
            <a:off x="1895584" y="753070"/>
            <a:ext cx="6029216"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BD"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ঋণ আমানত</a:t>
            </a:r>
            <a:r>
              <a:rPr lang="as-IN"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সৃষ্টি</a:t>
            </a:r>
            <a:r>
              <a:rPr lang="bn-BD"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 </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Rectangle 6"/>
          <p:cNvSpPr/>
          <p:nvPr/>
        </p:nvSpPr>
        <p:spPr>
          <a:xfrm>
            <a:off x="763977" y="2735759"/>
            <a:ext cx="5179623" cy="769441"/>
          </a:xfrm>
          <a:prstGeom prst="rect">
            <a:avLst/>
          </a:prstGeom>
        </p:spPr>
        <p:txBody>
          <a:bodyPr wrap="none">
            <a:spAutoFit/>
          </a:bodyPr>
          <a:lstStyle/>
          <a:p>
            <a:pPr algn="just">
              <a:buNone/>
            </a:pPr>
            <a:r>
              <a:rPr lang="as-IN" sz="4400" b="1" dirty="0" smtClean="0">
                <a:solidFill>
                  <a:schemeClr val="tx2"/>
                </a:solidFill>
              </a:rPr>
              <a:t>ঋণ আমানত</a:t>
            </a:r>
            <a:r>
              <a:rPr lang="en-US" sz="4400" b="1" dirty="0" smtClean="0">
                <a:solidFill>
                  <a:schemeClr val="tx2"/>
                </a:solidFill>
              </a:rPr>
              <a:t> </a:t>
            </a:r>
            <a:r>
              <a:rPr lang="as-IN" sz="4400" b="1" dirty="0" smtClean="0">
                <a:solidFill>
                  <a:schemeClr val="tx2"/>
                </a:solidFill>
              </a:rPr>
              <a:t>সৃষ্টিঃ </a:t>
            </a:r>
            <a:endParaRPr lang="en-US" sz="4400" b="1" dirty="0" smtClean="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box(in)">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box(in)">
                                      <p:cBhvr>
                                        <p:cTn id="2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43000" y="5105400"/>
            <a:ext cx="7848600" cy="1295400"/>
          </a:xfrm>
        </p:spPr>
        <p:txBody>
          <a:bodyPr>
            <a:normAutofit lnSpcReduction="10000"/>
          </a:bodyPr>
          <a:lstStyle/>
          <a:p>
            <a:pPr algn="just">
              <a:buNone/>
            </a:pPr>
            <a:r>
              <a:rPr lang="en-US" sz="2800" b="1" dirty="0" smtClean="0">
                <a:solidFill>
                  <a:schemeClr val="accent1">
                    <a:lumMod val="50000"/>
                  </a:schemeClr>
                </a:solidFill>
              </a:rPr>
              <a:t>  </a:t>
            </a:r>
            <a:r>
              <a:rPr lang="as-IN" dirty="0" smtClean="0"/>
              <a:t>বিনিময়ের মাধ্যম হিসেবে ব্যাংক চেক, বিনিময় বিল, প্রত্যয় পত্র, ব্যাংক ড্রাফট, পে-অর্ডার, ডেবিট কার্ড, ক্রেডিট কার্ড ইত্যাদির ব্যবহার করে থাকে।</a:t>
            </a:r>
          </a:p>
          <a:p>
            <a:endParaRPr lang="en-US" dirty="0"/>
          </a:p>
        </p:txBody>
      </p:sp>
      <p:sp>
        <p:nvSpPr>
          <p:cNvPr id="3" name="Title 2"/>
          <p:cNvSpPr>
            <a:spLocks noGrp="1"/>
          </p:cNvSpPr>
          <p:nvPr>
            <p:ph type="title"/>
          </p:nvPr>
        </p:nvSpPr>
        <p:spPr>
          <a:xfrm>
            <a:off x="228600" y="0"/>
            <a:ext cx="8915400" cy="4419600"/>
          </a:xfrm>
        </p:spPr>
        <p:txBody>
          <a:bodyPr/>
          <a:lstStyle/>
          <a:p>
            <a:endParaRPr lang="en-US" dirty="0"/>
          </a:p>
        </p:txBody>
      </p:sp>
      <p:pic>
        <p:nvPicPr>
          <p:cNvPr id="2050" name="Picture 2" descr="C:\Users\Ahsanullah Khalid\Desktop\Format-Bills-of-Exchange.png"/>
          <p:cNvPicPr>
            <a:picLocks noChangeAspect="1" noChangeArrowheads="1"/>
          </p:cNvPicPr>
          <p:nvPr/>
        </p:nvPicPr>
        <p:blipFill>
          <a:blip r:embed="rId2"/>
          <a:srcRect/>
          <a:stretch>
            <a:fillRect/>
          </a:stretch>
        </p:blipFill>
        <p:spPr bwMode="auto">
          <a:xfrm>
            <a:off x="0" y="0"/>
            <a:ext cx="9144000" cy="2133600"/>
          </a:xfrm>
          <a:prstGeom prst="rect">
            <a:avLst/>
          </a:prstGeom>
          <a:noFill/>
        </p:spPr>
      </p:pic>
      <p:pic>
        <p:nvPicPr>
          <p:cNvPr id="2052" name="Picture 4" descr="C:\Users\Ahsanullah Khalid\Desktop\cccc.jpg"/>
          <p:cNvPicPr>
            <a:picLocks noChangeAspect="1" noChangeArrowheads="1"/>
          </p:cNvPicPr>
          <p:nvPr/>
        </p:nvPicPr>
        <p:blipFill>
          <a:blip r:embed="rId3"/>
          <a:srcRect/>
          <a:stretch>
            <a:fillRect/>
          </a:stretch>
        </p:blipFill>
        <p:spPr bwMode="auto">
          <a:xfrm>
            <a:off x="6781800" y="2133600"/>
            <a:ext cx="2286000" cy="2209800"/>
          </a:xfrm>
          <a:prstGeom prst="rect">
            <a:avLst/>
          </a:prstGeom>
          <a:noFill/>
        </p:spPr>
      </p:pic>
      <p:pic>
        <p:nvPicPr>
          <p:cNvPr id="2053" name="Picture 5" descr="C:\Users\Ahsanullah Khalid\Desktop\lc.jpg"/>
          <p:cNvPicPr>
            <a:picLocks noChangeAspect="1" noChangeArrowheads="1"/>
          </p:cNvPicPr>
          <p:nvPr/>
        </p:nvPicPr>
        <p:blipFill>
          <a:blip r:embed="rId4"/>
          <a:srcRect/>
          <a:stretch>
            <a:fillRect/>
          </a:stretch>
        </p:blipFill>
        <p:spPr bwMode="auto">
          <a:xfrm>
            <a:off x="2514600" y="2133600"/>
            <a:ext cx="4267200" cy="2209800"/>
          </a:xfrm>
          <a:prstGeom prst="rect">
            <a:avLst/>
          </a:prstGeom>
          <a:noFill/>
        </p:spPr>
      </p:pic>
      <p:pic>
        <p:nvPicPr>
          <p:cNvPr id="2054" name="Picture 6" descr="C:\Users\Ahsanullah Khalid\Desktop\rrr.jpg"/>
          <p:cNvPicPr>
            <a:picLocks noChangeAspect="1" noChangeArrowheads="1"/>
          </p:cNvPicPr>
          <p:nvPr/>
        </p:nvPicPr>
        <p:blipFill>
          <a:blip r:embed="rId5"/>
          <a:srcRect/>
          <a:stretch>
            <a:fillRect/>
          </a:stretch>
        </p:blipFill>
        <p:spPr bwMode="auto">
          <a:xfrm>
            <a:off x="0" y="2133600"/>
            <a:ext cx="2514600" cy="2209800"/>
          </a:xfrm>
          <a:prstGeom prst="rect">
            <a:avLst/>
          </a:prstGeom>
          <a:noFill/>
        </p:spPr>
      </p:pic>
      <p:sp>
        <p:nvSpPr>
          <p:cNvPr id="8" name="Rectangle 7"/>
          <p:cNvSpPr/>
          <p:nvPr/>
        </p:nvSpPr>
        <p:spPr>
          <a:xfrm>
            <a:off x="1524000" y="4583668"/>
            <a:ext cx="4006225" cy="584775"/>
          </a:xfrm>
          <a:prstGeom prst="rect">
            <a:avLst/>
          </a:prstGeom>
        </p:spPr>
        <p:txBody>
          <a:bodyPr wrap="none">
            <a:spAutoFit/>
          </a:bodyPr>
          <a:lstStyle/>
          <a:p>
            <a:pPr algn="just">
              <a:buNone/>
            </a:pPr>
            <a:r>
              <a:rPr lang="as-IN" sz="3200" b="1" dirty="0" smtClean="0">
                <a:solidFill>
                  <a:schemeClr val="tx2"/>
                </a:solidFill>
              </a:rPr>
              <a:t>বিনিময় মাধ্যম সৃষ্টিঃ</a:t>
            </a:r>
            <a:endParaRPr lang="en-US" sz="3200" b="1" dirty="0" smtClean="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ox(in)">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053"/>
                                        </p:tgtEl>
                                        <p:attrNameLst>
                                          <p:attrName>style.visibility</p:attrName>
                                        </p:attrNameLst>
                                      </p:cBhvr>
                                      <p:to>
                                        <p:strVal val="visible"/>
                                      </p:to>
                                    </p:set>
                                    <p:animEffect transition="in" filter="box(in)">
                                      <p:cBhvr>
                                        <p:cTn id="12" dur="500"/>
                                        <p:tgtEl>
                                          <p:spTgt spid="205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054"/>
                                        </p:tgtEl>
                                        <p:attrNameLst>
                                          <p:attrName>style.visibility</p:attrName>
                                        </p:attrNameLst>
                                      </p:cBhvr>
                                      <p:to>
                                        <p:strVal val="visible"/>
                                      </p:to>
                                    </p:set>
                                    <p:animEffect transition="in" filter="box(in)">
                                      <p:cBhvr>
                                        <p:cTn id="17" dur="500"/>
                                        <p:tgtEl>
                                          <p:spTgt spid="205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2052"/>
                                        </p:tgtEl>
                                        <p:attrNameLst>
                                          <p:attrName>style.visibility</p:attrName>
                                        </p:attrNameLst>
                                      </p:cBhvr>
                                      <p:to>
                                        <p:strVal val="visible"/>
                                      </p:to>
                                    </p:set>
                                    <p:animEffect transition="in" filter="box(in)">
                                      <p:cBhvr>
                                        <p:cTn id="22" dur="500"/>
                                        <p:tgtEl>
                                          <p:spTgt spid="2052"/>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ox(i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
                                            <p:txEl>
                                              <p:pRg st="0" end="0"/>
                                            </p:txEl>
                                          </p:spTgt>
                                        </p:tgtEl>
                                        <p:attrNameLst>
                                          <p:attrName>style.visibility</p:attrName>
                                        </p:attrNameLst>
                                      </p:cBhvr>
                                      <p:to>
                                        <p:strVal val="visible"/>
                                      </p:to>
                                    </p:set>
                                    <p:animEffect transition="in" filter="box(in)">
                                      <p:cBhvr>
                                        <p:cTn id="3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276601"/>
            <a:ext cx="8229600" cy="2590800"/>
          </a:xfrm>
        </p:spPr>
        <p:txBody>
          <a:bodyPr>
            <a:normAutofit/>
          </a:bodyPr>
          <a:lstStyle/>
          <a:p>
            <a:pPr algn="just">
              <a:buNone/>
            </a:pPr>
            <a:r>
              <a:rPr lang="en-US" dirty="0" smtClean="0"/>
              <a:t>  </a:t>
            </a:r>
            <a:r>
              <a:rPr lang="as-IN" dirty="0" smtClean="0"/>
              <a:t>সাধারণত বাণিজ্যিক ব্যাংক সরাসরি মুদ্রা প্রচলন করে না, এটা কেন্দ্রীয় ব্যাংকের কাজ। তবে বাণিজ্যিক ব্যাংক পরোক্ষভাবে মুদ্রা প্রচলনে সহায়তা করে। ব্যাংকের  ইস্যুকৃত চেক কখনো কখনো বিনিময়ের মাধ্যম হিসেবে আবার কখনো মুদ্রার বিকল্প হিসেবে কাজ করে থাকে।</a:t>
            </a:r>
            <a:endParaRPr lang="en-US" dirty="0"/>
          </a:p>
        </p:txBody>
      </p:sp>
      <p:sp>
        <p:nvSpPr>
          <p:cNvPr id="3" name="Title 2"/>
          <p:cNvSpPr>
            <a:spLocks noGrp="1"/>
          </p:cNvSpPr>
          <p:nvPr>
            <p:ph type="title"/>
          </p:nvPr>
        </p:nvSpPr>
        <p:spPr>
          <a:xfrm>
            <a:off x="457200" y="274638"/>
            <a:ext cx="8229600" cy="2163762"/>
          </a:xfrm>
        </p:spPr>
        <p:txBody>
          <a:bodyPr/>
          <a:lstStyle/>
          <a:p>
            <a:endParaRPr lang="en-US" dirty="0"/>
          </a:p>
        </p:txBody>
      </p:sp>
      <p:pic>
        <p:nvPicPr>
          <p:cNvPr id="3074" name="Picture 2" descr="C:\Users\Ahsanullah Khalid\Desktop\tttttt.jpg"/>
          <p:cNvPicPr>
            <a:picLocks noChangeAspect="1" noChangeArrowheads="1"/>
          </p:cNvPicPr>
          <p:nvPr/>
        </p:nvPicPr>
        <p:blipFill>
          <a:blip r:embed="rId2"/>
          <a:srcRect/>
          <a:stretch>
            <a:fillRect/>
          </a:stretch>
        </p:blipFill>
        <p:spPr bwMode="auto">
          <a:xfrm>
            <a:off x="609600" y="381000"/>
            <a:ext cx="8001000" cy="1905000"/>
          </a:xfrm>
          <a:prstGeom prst="rect">
            <a:avLst/>
          </a:prstGeom>
          <a:noFill/>
        </p:spPr>
      </p:pic>
      <p:sp>
        <p:nvSpPr>
          <p:cNvPr id="6" name="Rectangle 5"/>
          <p:cNvSpPr/>
          <p:nvPr/>
        </p:nvSpPr>
        <p:spPr>
          <a:xfrm>
            <a:off x="2701936" y="762000"/>
            <a:ext cx="3417922"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s-IN"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নোট ইস্যু </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Rectangle 6"/>
          <p:cNvSpPr/>
          <p:nvPr/>
        </p:nvSpPr>
        <p:spPr>
          <a:xfrm>
            <a:off x="745138" y="2590800"/>
            <a:ext cx="2531462" cy="646331"/>
          </a:xfrm>
          <a:prstGeom prst="rect">
            <a:avLst/>
          </a:prstGeom>
        </p:spPr>
        <p:txBody>
          <a:bodyPr wrap="none">
            <a:spAutoFit/>
          </a:bodyPr>
          <a:lstStyle/>
          <a:p>
            <a:pPr>
              <a:buNone/>
            </a:pPr>
            <a:r>
              <a:rPr lang="as-IN" sz="3600" b="1" dirty="0" smtClean="0">
                <a:solidFill>
                  <a:schemeClr val="tx2"/>
                </a:solidFill>
              </a:rPr>
              <a:t>নোট ইস্যুঃ </a:t>
            </a:r>
            <a:endParaRPr lang="en-US" sz="3600" b="1" dirty="0" smtClean="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ox(in)">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box(in)">
                                      <p:cBhvr>
                                        <p:cTn id="2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343400"/>
            <a:ext cx="8229600" cy="1600200"/>
          </a:xfrm>
        </p:spPr>
        <p:txBody>
          <a:bodyPr>
            <a:normAutofit/>
          </a:bodyPr>
          <a:lstStyle/>
          <a:p>
            <a:pPr algn="just">
              <a:buNone/>
            </a:pPr>
            <a:r>
              <a:rPr lang="en-US" dirty="0" smtClean="0"/>
              <a:t>  </a:t>
            </a:r>
            <a:r>
              <a:rPr lang="as-IN" dirty="0" smtClean="0"/>
              <a:t>বাণিজ্যিক ব্যাংকগুলো তাদের মক্কেলদের সম্পত্তির অছি (</a:t>
            </a:r>
            <a:r>
              <a:rPr lang="en-US" dirty="0" smtClean="0"/>
              <a:t>TRUSTEE) </a:t>
            </a:r>
            <a:r>
              <a:rPr lang="as-IN" dirty="0" smtClean="0"/>
              <a:t>এবং সংস্থার আর্থিক সচ্ছলতার সার্টিফিকেট প্রদান করে থাকে।</a:t>
            </a:r>
          </a:p>
        </p:txBody>
      </p:sp>
      <p:sp>
        <p:nvSpPr>
          <p:cNvPr id="3" name="Title 2"/>
          <p:cNvSpPr>
            <a:spLocks noGrp="1"/>
          </p:cNvSpPr>
          <p:nvPr>
            <p:ph type="title"/>
          </p:nvPr>
        </p:nvSpPr>
        <p:spPr>
          <a:xfrm>
            <a:off x="457200" y="274638"/>
            <a:ext cx="8229600" cy="2925762"/>
          </a:xfrm>
        </p:spPr>
        <p:txBody>
          <a:bodyPr/>
          <a:lstStyle/>
          <a:p>
            <a:endParaRPr lang="en-US" dirty="0"/>
          </a:p>
        </p:txBody>
      </p:sp>
      <p:pic>
        <p:nvPicPr>
          <p:cNvPr id="1028" name="Picture 4" descr="C:\Users\Ahsanullah Khalid\Desktop\63931896-precious-metals-stored-in-safe-box-isolated-on-white-background.jpg"/>
          <p:cNvPicPr>
            <a:picLocks noChangeAspect="1" noChangeArrowheads="1"/>
          </p:cNvPicPr>
          <p:nvPr/>
        </p:nvPicPr>
        <p:blipFill>
          <a:blip r:embed="rId2" cstate="print"/>
          <a:srcRect/>
          <a:stretch>
            <a:fillRect/>
          </a:stretch>
        </p:blipFill>
        <p:spPr bwMode="auto">
          <a:xfrm>
            <a:off x="0" y="0"/>
            <a:ext cx="2514600" cy="3200400"/>
          </a:xfrm>
          <a:prstGeom prst="rect">
            <a:avLst/>
          </a:prstGeom>
          <a:noFill/>
        </p:spPr>
      </p:pic>
      <p:pic>
        <p:nvPicPr>
          <p:cNvPr id="1029" name="Picture 5" descr="C:\Users\Ahsanullah Khalid\Desktop\index.jpg"/>
          <p:cNvPicPr>
            <a:picLocks noChangeAspect="1" noChangeArrowheads="1"/>
          </p:cNvPicPr>
          <p:nvPr/>
        </p:nvPicPr>
        <p:blipFill>
          <a:blip r:embed="rId3"/>
          <a:srcRect/>
          <a:stretch>
            <a:fillRect/>
          </a:stretch>
        </p:blipFill>
        <p:spPr bwMode="auto">
          <a:xfrm>
            <a:off x="5791199" y="0"/>
            <a:ext cx="2895601" cy="3200400"/>
          </a:xfrm>
          <a:prstGeom prst="rect">
            <a:avLst/>
          </a:prstGeom>
          <a:noFill/>
        </p:spPr>
      </p:pic>
      <p:pic>
        <p:nvPicPr>
          <p:cNvPr id="1030" name="Picture 6" descr="C:\Users\Ahsanullah Khalid\Desktop\images.png"/>
          <p:cNvPicPr>
            <a:picLocks noChangeAspect="1" noChangeArrowheads="1"/>
          </p:cNvPicPr>
          <p:nvPr/>
        </p:nvPicPr>
        <p:blipFill>
          <a:blip r:embed="rId4"/>
          <a:srcRect/>
          <a:stretch>
            <a:fillRect/>
          </a:stretch>
        </p:blipFill>
        <p:spPr bwMode="auto">
          <a:xfrm>
            <a:off x="2667000" y="0"/>
            <a:ext cx="3276600" cy="3200400"/>
          </a:xfrm>
          <a:prstGeom prst="rect">
            <a:avLst/>
          </a:prstGeom>
          <a:noFill/>
        </p:spPr>
      </p:pic>
      <p:sp>
        <p:nvSpPr>
          <p:cNvPr id="7" name="Rectangle 6"/>
          <p:cNvSpPr/>
          <p:nvPr/>
        </p:nvSpPr>
        <p:spPr>
          <a:xfrm>
            <a:off x="838200" y="3657600"/>
            <a:ext cx="4411785" cy="646331"/>
          </a:xfrm>
          <a:prstGeom prst="rect">
            <a:avLst/>
          </a:prstGeom>
        </p:spPr>
        <p:txBody>
          <a:bodyPr wrap="none">
            <a:spAutoFit/>
          </a:bodyPr>
          <a:lstStyle/>
          <a:p>
            <a:pPr>
              <a:buNone/>
            </a:pPr>
            <a:r>
              <a:rPr lang="as-IN" sz="3600" b="1" dirty="0" smtClean="0">
                <a:solidFill>
                  <a:schemeClr val="tx2"/>
                </a:solidFill>
              </a:rPr>
              <a:t>অছি হিসাবে কাজঃ </a:t>
            </a:r>
            <a:endParaRPr lang="en-US" sz="3600" b="1" dirty="0" smtClean="0">
              <a:solidFill>
                <a:schemeClr val="tx2"/>
              </a:solidFill>
            </a:endParaRPr>
          </a:p>
        </p:txBody>
      </p:sp>
      <p:sp>
        <p:nvSpPr>
          <p:cNvPr id="8" name="Rectangle 7"/>
          <p:cNvSpPr/>
          <p:nvPr/>
        </p:nvSpPr>
        <p:spPr>
          <a:xfrm>
            <a:off x="1276867" y="1286470"/>
            <a:ext cx="626806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s-IN"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অছি হিসাবে কাজ </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box(in)">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box(in)">
                                      <p:cBhvr>
                                        <p:cTn id="12" dur="500"/>
                                        <p:tgtEl>
                                          <p:spTgt spid="103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box(in)">
                                      <p:cBhvr>
                                        <p:cTn id="17" dur="500"/>
                                        <p:tgtEl>
                                          <p:spTgt spid="1029"/>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ox(i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
                                            <p:txEl>
                                              <p:pRg st="0" end="0"/>
                                            </p:txEl>
                                          </p:spTgt>
                                        </p:tgtEl>
                                        <p:attrNameLst>
                                          <p:attrName>style.visibility</p:attrName>
                                        </p:attrNameLst>
                                      </p:cBhvr>
                                      <p:to>
                                        <p:strVal val="visible"/>
                                      </p:to>
                                    </p:set>
                                    <p:animEffect transition="in" filter="box(in)">
                                      <p:cBhvr>
                                        <p:cTn id="3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276600"/>
            <a:ext cx="8229600" cy="2895600"/>
          </a:xfrm>
        </p:spPr>
        <p:txBody>
          <a:bodyPr>
            <a:normAutofit fontScale="85000" lnSpcReduction="20000"/>
          </a:bodyPr>
          <a:lstStyle/>
          <a:p>
            <a:pPr>
              <a:buNone/>
            </a:pPr>
            <a:endParaRPr lang="as-IN" b="1" dirty="0" smtClean="0">
              <a:solidFill>
                <a:schemeClr val="tx2">
                  <a:lumMod val="75000"/>
                </a:schemeClr>
              </a:solidFill>
            </a:endParaRPr>
          </a:p>
          <a:p>
            <a:pPr algn="just"/>
            <a:r>
              <a:rPr lang="as-IN" dirty="0" smtClean="0"/>
              <a:t>আমদানিকারকদের দেশি মুদ্রা থেকে বৈদেশিক মুদ্রা ও রপ্তানিকারকদের বৈদেশিক মুদ্রা থেকে দেশি মুদ্রায় রুপান্তর করার প্রয়োজন হয়, যা ব্যাংকগুলোর অন্যতম কাজ।    </a:t>
            </a:r>
          </a:p>
          <a:p>
            <a:pPr algn="just"/>
            <a:r>
              <a:rPr lang="as-IN" dirty="0" smtClean="0"/>
              <a:t>প্রত্যয় পত্র বা </a:t>
            </a:r>
            <a:r>
              <a:rPr lang="en-US" dirty="0" smtClean="0"/>
              <a:t>Letter of Credit (LC) </a:t>
            </a:r>
            <a:r>
              <a:rPr lang="as-IN" dirty="0" smtClean="0"/>
              <a:t>এর মাধ্যমে ব্যাংক বৈদেশিক বাণিজ্যে  রপ্তানিকার</a:t>
            </a:r>
            <a:r>
              <a:rPr lang="en-US" dirty="0" err="1" smtClean="0"/>
              <a:t>কে</a:t>
            </a:r>
            <a:r>
              <a:rPr lang="en-US" dirty="0" smtClean="0"/>
              <a:t> </a:t>
            </a:r>
            <a:r>
              <a:rPr lang="as-IN" dirty="0" smtClean="0"/>
              <a:t> আমদানিকারকের পক্ষ থেকে অগ্রীম অর্থ প্রদানের ব্যবস্থা করে থাকে।</a:t>
            </a:r>
          </a:p>
          <a:p>
            <a:pPr algn="just"/>
            <a:r>
              <a:rPr lang="as-IN" dirty="0" smtClean="0"/>
              <a:t>আমদানি-রপ্তানি সংক্রান্ত কার্যাদি সম্পাদন ও উপদেশ প্রদান করা ব্যাংকের একটি প্রতিনিধিমূলক কার্য।</a:t>
            </a:r>
          </a:p>
          <a:p>
            <a:endParaRPr lang="en-US" dirty="0"/>
          </a:p>
        </p:txBody>
      </p:sp>
      <p:sp>
        <p:nvSpPr>
          <p:cNvPr id="3" name="Title 2"/>
          <p:cNvSpPr>
            <a:spLocks noGrp="1"/>
          </p:cNvSpPr>
          <p:nvPr>
            <p:ph type="title"/>
          </p:nvPr>
        </p:nvSpPr>
        <p:spPr>
          <a:xfrm>
            <a:off x="457200" y="274638"/>
            <a:ext cx="8229600" cy="2239962"/>
          </a:xfrm>
        </p:spPr>
        <p:txBody>
          <a:bodyPr>
            <a:normAutofit/>
          </a:bodyPr>
          <a:lstStyle/>
          <a:p>
            <a:endParaRPr lang="en-US" dirty="0"/>
          </a:p>
        </p:txBody>
      </p:sp>
      <p:pic>
        <p:nvPicPr>
          <p:cNvPr id="2050" name="Picture 2" descr="C:\Users\Ahsanullah Khalid\Desktop\wwww.jpg"/>
          <p:cNvPicPr>
            <a:picLocks noChangeAspect="1" noChangeArrowheads="1"/>
          </p:cNvPicPr>
          <p:nvPr/>
        </p:nvPicPr>
        <p:blipFill>
          <a:blip r:embed="rId2"/>
          <a:srcRect/>
          <a:stretch>
            <a:fillRect/>
          </a:stretch>
        </p:blipFill>
        <p:spPr bwMode="auto">
          <a:xfrm>
            <a:off x="457201" y="304800"/>
            <a:ext cx="3124199" cy="2209800"/>
          </a:xfrm>
          <a:prstGeom prst="rect">
            <a:avLst/>
          </a:prstGeom>
          <a:noFill/>
        </p:spPr>
      </p:pic>
      <p:pic>
        <p:nvPicPr>
          <p:cNvPr id="2051" name="Picture 3" descr="C:\Users\Ahsanullah Khalid\Desktop\sss.jpg"/>
          <p:cNvPicPr>
            <a:picLocks noChangeAspect="1" noChangeArrowheads="1"/>
          </p:cNvPicPr>
          <p:nvPr/>
        </p:nvPicPr>
        <p:blipFill>
          <a:blip r:embed="rId3"/>
          <a:srcRect/>
          <a:stretch>
            <a:fillRect/>
          </a:stretch>
        </p:blipFill>
        <p:spPr bwMode="auto">
          <a:xfrm>
            <a:off x="3581400" y="304800"/>
            <a:ext cx="2133600" cy="2209800"/>
          </a:xfrm>
          <a:prstGeom prst="rect">
            <a:avLst/>
          </a:prstGeom>
          <a:noFill/>
        </p:spPr>
      </p:pic>
      <p:pic>
        <p:nvPicPr>
          <p:cNvPr id="2053" name="Picture 5" descr="C:\Users\Ahsanullah Khalid\Desktop\aaaa.jpg"/>
          <p:cNvPicPr>
            <a:picLocks noChangeAspect="1" noChangeArrowheads="1"/>
          </p:cNvPicPr>
          <p:nvPr/>
        </p:nvPicPr>
        <p:blipFill>
          <a:blip r:embed="rId4"/>
          <a:srcRect/>
          <a:stretch>
            <a:fillRect/>
          </a:stretch>
        </p:blipFill>
        <p:spPr bwMode="auto">
          <a:xfrm>
            <a:off x="5715000" y="304800"/>
            <a:ext cx="3124200" cy="2209800"/>
          </a:xfrm>
          <a:prstGeom prst="rect">
            <a:avLst/>
          </a:prstGeom>
          <a:noFill/>
        </p:spPr>
      </p:pic>
      <p:sp>
        <p:nvSpPr>
          <p:cNvPr id="7" name="Rectangle 6"/>
          <p:cNvSpPr/>
          <p:nvPr/>
        </p:nvSpPr>
        <p:spPr>
          <a:xfrm>
            <a:off x="602932" y="2858869"/>
            <a:ext cx="5416868" cy="646331"/>
          </a:xfrm>
          <a:prstGeom prst="rect">
            <a:avLst/>
          </a:prstGeom>
        </p:spPr>
        <p:txBody>
          <a:bodyPr wrap="none">
            <a:spAutoFit/>
          </a:bodyPr>
          <a:lstStyle/>
          <a:p>
            <a:r>
              <a:rPr lang="as-IN" sz="3600" b="1" dirty="0" smtClean="0">
                <a:solidFill>
                  <a:schemeClr val="tx2"/>
                </a:solidFill>
              </a:rPr>
              <a:t>আমদানি-রপ্তানি সাহায্যঃ</a:t>
            </a:r>
            <a:endParaRPr lang="en-US" sz="3600" dirty="0">
              <a:solidFill>
                <a:schemeClr val="tx2"/>
              </a:solidFill>
            </a:endParaRPr>
          </a:p>
        </p:txBody>
      </p:sp>
      <p:sp>
        <p:nvSpPr>
          <p:cNvPr id="8" name="Rectangle 7"/>
          <p:cNvSpPr/>
          <p:nvPr/>
        </p:nvSpPr>
        <p:spPr>
          <a:xfrm>
            <a:off x="651484" y="533400"/>
            <a:ext cx="7789312"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s-IN"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আমদানি-রপ্তানি সাহায্য</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ox(in)">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box(in)">
                                      <p:cBhvr>
                                        <p:cTn id="12" dur="500"/>
                                        <p:tgtEl>
                                          <p:spTgt spid="205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053"/>
                                        </p:tgtEl>
                                        <p:attrNameLst>
                                          <p:attrName>style.visibility</p:attrName>
                                        </p:attrNameLst>
                                      </p:cBhvr>
                                      <p:to>
                                        <p:strVal val="visible"/>
                                      </p:to>
                                    </p:set>
                                    <p:animEffect transition="in" filter="box(in)">
                                      <p:cBhvr>
                                        <p:cTn id="17" dur="500"/>
                                        <p:tgtEl>
                                          <p:spTgt spid="2053"/>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ox(i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
                                            <p:txEl>
                                              <p:pRg st="1" end="1"/>
                                            </p:txEl>
                                          </p:spTgt>
                                        </p:tgtEl>
                                        <p:attrNameLst>
                                          <p:attrName>style.visibility</p:attrName>
                                        </p:attrNameLst>
                                      </p:cBhvr>
                                      <p:to>
                                        <p:strVal val="visible"/>
                                      </p:to>
                                    </p:set>
                                    <p:animEffect transition="in" filter="box(in)">
                                      <p:cBhvr>
                                        <p:cTn id="32" dur="500"/>
                                        <p:tgtEl>
                                          <p:spTgt spid="2">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2">
                                            <p:txEl>
                                              <p:pRg st="2" end="2"/>
                                            </p:txEl>
                                          </p:spTgt>
                                        </p:tgtEl>
                                        <p:attrNameLst>
                                          <p:attrName>style.visibility</p:attrName>
                                        </p:attrNameLst>
                                      </p:cBhvr>
                                      <p:to>
                                        <p:strVal val="visible"/>
                                      </p:to>
                                    </p:set>
                                    <p:animEffect transition="in" filter="box(in)">
                                      <p:cBhvr>
                                        <p:cTn id="37" dur="500"/>
                                        <p:tgtEl>
                                          <p:spTgt spid="2">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2">
                                            <p:txEl>
                                              <p:pRg st="3" end="3"/>
                                            </p:txEl>
                                          </p:spTgt>
                                        </p:tgtEl>
                                        <p:attrNameLst>
                                          <p:attrName>style.visibility</p:attrName>
                                        </p:attrNameLst>
                                      </p:cBhvr>
                                      <p:to>
                                        <p:strVal val="visible"/>
                                      </p:to>
                                    </p:set>
                                    <p:animEffect transition="in" filter="box(in)">
                                      <p:cBhvr>
                                        <p:cTn id="4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4343400"/>
            <a:ext cx="7696200" cy="1066800"/>
          </a:xfrm>
        </p:spPr>
        <p:txBody>
          <a:bodyPr/>
          <a:lstStyle/>
          <a:p>
            <a:pPr algn="just">
              <a:buNone/>
            </a:pPr>
            <a:r>
              <a:rPr lang="en-US" dirty="0" smtClean="0"/>
              <a:t>  </a:t>
            </a:r>
            <a:r>
              <a:rPr lang="as-IN" dirty="0" smtClean="0"/>
              <a:t>কেন্দ্রীয় </a:t>
            </a:r>
            <a:r>
              <a:rPr lang="as-IN" dirty="0" smtClean="0"/>
              <a:t>ব্যাংক বা অন্য কোন নির্বাচিত ব্যাংক সরকারের কোষাগার হিসেবেও কাজ করে থাকে।</a:t>
            </a:r>
          </a:p>
          <a:p>
            <a:pPr>
              <a:buNone/>
            </a:pPr>
            <a:endParaRPr lang="en-US" dirty="0"/>
          </a:p>
        </p:txBody>
      </p:sp>
      <p:sp>
        <p:nvSpPr>
          <p:cNvPr id="3" name="Title 2"/>
          <p:cNvSpPr>
            <a:spLocks noGrp="1"/>
          </p:cNvSpPr>
          <p:nvPr>
            <p:ph type="title"/>
          </p:nvPr>
        </p:nvSpPr>
        <p:spPr>
          <a:xfrm>
            <a:off x="381000" y="381000"/>
            <a:ext cx="8229600" cy="2667000"/>
          </a:xfrm>
        </p:spPr>
        <p:txBody>
          <a:bodyPr/>
          <a:lstStyle/>
          <a:p>
            <a:endParaRPr lang="en-US" dirty="0"/>
          </a:p>
        </p:txBody>
      </p:sp>
      <p:pic>
        <p:nvPicPr>
          <p:cNvPr id="1026" name="Picture 2" descr="C:\Users\Ahsanullah Khalid\Desktop\bank-locker-insurance.jpg"/>
          <p:cNvPicPr>
            <a:picLocks noChangeAspect="1" noChangeArrowheads="1"/>
          </p:cNvPicPr>
          <p:nvPr/>
        </p:nvPicPr>
        <p:blipFill>
          <a:blip r:embed="rId2"/>
          <a:srcRect/>
          <a:stretch>
            <a:fillRect/>
          </a:stretch>
        </p:blipFill>
        <p:spPr bwMode="auto">
          <a:xfrm>
            <a:off x="2362200" y="457200"/>
            <a:ext cx="3733800" cy="2590800"/>
          </a:xfrm>
          <a:prstGeom prst="rect">
            <a:avLst/>
          </a:prstGeom>
          <a:noFill/>
        </p:spPr>
      </p:pic>
      <p:pic>
        <p:nvPicPr>
          <p:cNvPr id="1027" name="Picture 3" descr="C:\Users\Ahsanullah Khalid\Desktop\qqqqqqq.jpg"/>
          <p:cNvPicPr>
            <a:picLocks noChangeAspect="1" noChangeArrowheads="1"/>
          </p:cNvPicPr>
          <p:nvPr/>
        </p:nvPicPr>
        <p:blipFill>
          <a:blip r:embed="rId3"/>
          <a:srcRect/>
          <a:stretch>
            <a:fillRect/>
          </a:stretch>
        </p:blipFill>
        <p:spPr bwMode="auto">
          <a:xfrm>
            <a:off x="228600" y="457200"/>
            <a:ext cx="2209800" cy="2590800"/>
          </a:xfrm>
          <a:prstGeom prst="rect">
            <a:avLst/>
          </a:prstGeom>
          <a:noFill/>
        </p:spPr>
      </p:pic>
      <p:pic>
        <p:nvPicPr>
          <p:cNvPr id="1028" name="Picture 4" descr="C:\Users\Ahsanullah Khalid\Desktop\sssss.jpg"/>
          <p:cNvPicPr>
            <a:picLocks noChangeAspect="1" noChangeArrowheads="1"/>
          </p:cNvPicPr>
          <p:nvPr/>
        </p:nvPicPr>
        <p:blipFill>
          <a:blip r:embed="rId4"/>
          <a:srcRect/>
          <a:stretch>
            <a:fillRect/>
          </a:stretch>
        </p:blipFill>
        <p:spPr bwMode="auto">
          <a:xfrm>
            <a:off x="6096000" y="457200"/>
            <a:ext cx="2514600" cy="2590800"/>
          </a:xfrm>
          <a:prstGeom prst="rect">
            <a:avLst/>
          </a:prstGeom>
          <a:noFill/>
        </p:spPr>
      </p:pic>
      <p:sp>
        <p:nvSpPr>
          <p:cNvPr id="7" name="Rectangle 6"/>
          <p:cNvSpPr/>
          <p:nvPr/>
        </p:nvSpPr>
        <p:spPr>
          <a:xfrm>
            <a:off x="609600" y="3606969"/>
            <a:ext cx="7924800" cy="584775"/>
          </a:xfrm>
          <a:prstGeom prst="rect">
            <a:avLst/>
          </a:prstGeom>
        </p:spPr>
        <p:txBody>
          <a:bodyPr wrap="square">
            <a:spAutoFit/>
          </a:bodyPr>
          <a:lstStyle/>
          <a:p>
            <a:pPr marL="365760" lvl="0" indent="-256032">
              <a:spcBef>
                <a:spcPts val="400"/>
              </a:spcBef>
              <a:buClr>
                <a:srgbClr val="B83D68"/>
              </a:buClr>
              <a:buSzPct val="68000"/>
            </a:pPr>
            <a:r>
              <a:rPr lang="as-IN" sz="3200" b="1" dirty="0" smtClean="0">
                <a:solidFill>
                  <a:srgbClr val="AC66BB">
                    <a:lumMod val="75000"/>
                  </a:srgbClr>
                </a:solidFill>
              </a:rPr>
              <a:t>সরকারের কোষাগার হিসাবে কাজ করেঃ </a:t>
            </a:r>
          </a:p>
        </p:txBody>
      </p:sp>
      <p:sp>
        <p:nvSpPr>
          <p:cNvPr id="8" name="Rectangle 7"/>
          <p:cNvSpPr/>
          <p:nvPr/>
        </p:nvSpPr>
        <p:spPr>
          <a:xfrm>
            <a:off x="1135877" y="685800"/>
            <a:ext cx="6941323" cy="175432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s-IN"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সরকারের কোষাগার </a:t>
            </a:r>
            <a:endPar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as-IN"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হিসাবে </a:t>
            </a:r>
            <a:r>
              <a:rPr lang="as-IN"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কাজ </a:t>
            </a:r>
            <a:r>
              <a:rPr lang="as-IN"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করে </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box(in)">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ox(in)">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box(in)">
                                      <p:cBhvr>
                                        <p:cTn id="17" dur="500"/>
                                        <p:tgtEl>
                                          <p:spTgt spid="102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ox(i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
                                            <p:txEl>
                                              <p:pRg st="0" end="0"/>
                                            </p:txEl>
                                          </p:spTgt>
                                        </p:tgtEl>
                                        <p:attrNameLst>
                                          <p:attrName>style.visibility</p:attrName>
                                        </p:attrNameLst>
                                      </p:cBhvr>
                                      <p:to>
                                        <p:strVal val="visible"/>
                                      </p:to>
                                    </p:set>
                                    <p:animEffect transition="in" filter="box(in)">
                                      <p:cBhvr>
                                        <p:cTn id="3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038600"/>
            <a:ext cx="8229600" cy="1295400"/>
          </a:xfrm>
        </p:spPr>
        <p:txBody>
          <a:bodyPr/>
          <a:lstStyle/>
          <a:p>
            <a:pPr algn="just">
              <a:buNone/>
            </a:pPr>
            <a:r>
              <a:rPr lang="en-US" dirty="0" smtClean="0"/>
              <a:t>  </a:t>
            </a:r>
            <a:r>
              <a:rPr lang="as-IN" dirty="0" smtClean="0"/>
              <a:t>ব্যাংক </a:t>
            </a:r>
            <a:r>
              <a:rPr lang="as-IN" dirty="0" smtClean="0"/>
              <a:t>মক্কেলের পক্ষে বাট্টার মাধ্যমে বিনিময় বিল ভাঙ্গিয়ে ব্যবসা</a:t>
            </a:r>
            <a:r>
              <a:rPr lang="en-US" dirty="0" smtClean="0"/>
              <a:t>-</a:t>
            </a:r>
            <a:r>
              <a:rPr lang="as-IN" dirty="0" smtClean="0"/>
              <a:t>বাণিজ্যে সহায়তা করে থাকে।</a:t>
            </a:r>
          </a:p>
        </p:txBody>
      </p:sp>
      <p:sp>
        <p:nvSpPr>
          <p:cNvPr id="3" name="Title 2"/>
          <p:cNvSpPr>
            <a:spLocks noGrp="1"/>
          </p:cNvSpPr>
          <p:nvPr>
            <p:ph type="title"/>
          </p:nvPr>
        </p:nvSpPr>
        <p:spPr>
          <a:xfrm>
            <a:off x="457200" y="274638"/>
            <a:ext cx="8229600" cy="2544762"/>
          </a:xfrm>
        </p:spPr>
        <p:txBody>
          <a:bodyPr/>
          <a:lstStyle/>
          <a:p>
            <a:endParaRPr lang="en-US" dirty="0"/>
          </a:p>
        </p:txBody>
      </p:sp>
      <p:pic>
        <p:nvPicPr>
          <p:cNvPr id="4" name="Picture 2" descr="C:\Users\Ahsanullah Khalid\Desktop\Format-Bills-of-Exchange.png"/>
          <p:cNvPicPr>
            <a:picLocks noChangeAspect="1" noChangeArrowheads="1"/>
          </p:cNvPicPr>
          <p:nvPr/>
        </p:nvPicPr>
        <p:blipFill>
          <a:blip r:embed="rId2"/>
          <a:srcRect/>
          <a:stretch>
            <a:fillRect/>
          </a:stretch>
        </p:blipFill>
        <p:spPr bwMode="auto">
          <a:xfrm>
            <a:off x="457200" y="304800"/>
            <a:ext cx="8305800" cy="2438400"/>
          </a:xfrm>
          <a:prstGeom prst="rect">
            <a:avLst/>
          </a:prstGeom>
          <a:noFill/>
        </p:spPr>
      </p:pic>
      <p:sp>
        <p:nvSpPr>
          <p:cNvPr id="5" name="Rectangle 4"/>
          <p:cNvSpPr/>
          <p:nvPr/>
        </p:nvSpPr>
        <p:spPr>
          <a:xfrm>
            <a:off x="685800" y="3302169"/>
            <a:ext cx="3827463" cy="507831"/>
          </a:xfrm>
          <a:prstGeom prst="rect">
            <a:avLst/>
          </a:prstGeom>
        </p:spPr>
        <p:txBody>
          <a:bodyPr wrap="square">
            <a:spAutoFit/>
          </a:bodyPr>
          <a:lstStyle/>
          <a:p>
            <a:pPr marL="365760" lvl="0" indent="-256032">
              <a:spcBef>
                <a:spcPts val="400"/>
              </a:spcBef>
              <a:buClr>
                <a:srgbClr val="B83D68"/>
              </a:buClr>
              <a:buSzPct val="68000"/>
            </a:pPr>
            <a:r>
              <a:rPr lang="as-IN" sz="2700" b="1" dirty="0" smtClean="0">
                <a:solidFill>
                  <a:schemeClr val="tx2"/>
                </a:solidFill>
              </a:rPr>
              <a:t>বিনিময় বিল ভাঙানোঃ</a:t>
            </a:r>
            <a:r>
              <a:rPr lang="en-US" sz="2700" b="1" dirty="0" smtClean="0">
                <a:solidFill>
                  <a:schemeClr val="tx2"/>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box(in)">
                                      <p:cBhvr>
                                        <p:cTn id="1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33728"/>
            <a:ext cx="8229600" cy="3624072"/>
          </a:xfrm>
        </p:spPr>
        <p:txBody>
          <a:bodyPr/>
          <a:lstStyle/>
          <a:p>
            <a:pPr>
              <a:buNone/>
            </a:pPr>
            <a:r>
              <a:rPr lang="en-US" dirty="0" smtClean="0"/>
              <a:t> </a:t>
            </a:r>
            <a:r>
              <a:rPr lang="en-US" dirty="0" err="1" smtClean="0"/>
              <a:t>প্রশ্নঃ</a:t>
            </a:r>
            <a:r>
              <a:rPr lang="en-US" dirty="0" smtClean="0"/>
              <a:t> ১। </a:t>
            </a:r>
            <a:r>
              <a:rPr lang="en-US" dirty="0" err="1" smtClean="0"/>
              <a:t>নোট</a:t>
            </a:r>
            <a:r>
              <a:rPr lang="en-US" dirty="0" smtClean="0"/>
              <a:t> </a:t>
            </a:r>
            <a:r>
              <a:rPr lang="en-US" dirty="0" err="1" smtClean="0"/>
              <a:t>ইস্যু</a:t>
            </a:r>
            <a:r>
              <a:rPr lang="en-US" dirty="0" smtClean="0"/>
              <a:t> </a:t>
            </a:r>
            <a:r>
              <a:rPr lang="en-US" dirty="0" err="1" smtClean="0"/>
              <a:t>করা</a:t>
            </a:r>
            <a:r>
              <a:rPr lang="en-US" dirty="0" smtClean="0"/>
              <a:t> </a:t>
            </a:r>
            <a:r>
              <a:rPr lang="en-US" dirty="0" err="1" smtClean="0"/>
              <a:t>কোন</a:t>
            </a:r>
            <a:r>
              <a:rPr lang="en-US" dirty="0" smtClean="0"/>
              <a:t> </a:t>
            </a:r>
            <a:r>
              <a:rPr lang="en-US" dirty="0" err="1" smtClean="0"/>
              <a:t>ব্যাংকের</a:t>
            </a:r>
            <a:r>
              <a:rPr lang="en-US" dirty="0" smtClean="0"/>
              <a:t> </a:t>
            </a:r>
            <a:r>
              <a:rPr lang="en-US" dirty="0" err="1" smtClean="0"/>
              <a:t>কাজ</a:t>
            </a:r>
            <a:r>
              <a:rPr lang="en-US" dirty="0" smtClean="0"/>
              <a:t> ?  </a:t>
            </a:r>
          </a:p>
          <a:p>
            <a:pPr>
              <a:buNone/>
            </a:pPr>
            <a:r>
              <a:rPr lang="en-US" dirty="0" smtClean="0"/>
              <a:t> </a:t>
            </a:r>
            <a:r>
              <a:rPr lang="en-US" dirty="0" err="1" smtClean="0"/>
              <a:t>উঃ</a:t>
            </a:r>
            <a:r>
              <a:rPr lang="en-US" dirty="0" smtClean="0"/>
              <a:t> </a:t>
            </a:r>
            <a:r>
              <a:rPr lang="en-US" dirty="0" err="1" smtClean="0"/>
              <a:t>কেন্দ্রীয়</a:t>
            </a:r>
            <a:r>
              <a:rPr lang="en-US" dirty="0" smtClean="0"/>
              <a:t>  </a:t>
            </a:r>
            <a:r>
              <a:rPr lang="en-US" dirty="0" err="1" smtClean="0"/>
              <a:t>ব্যাংক</a:t>
            </a:r>
            <a:r>
              <a:rPr lang="en-US" dirty="0" smtClean="0"/>
              <a:t> ।</a:t>
            </a:r>
          </a:p>
          <a:p>
            <a:pPr>
              <a:buNone/>
            </a:pPr>
            <a:r>
              <a:rPr lang="en-US" dirty="0" smtClean="0"/>
              <a:t> </a:t>
            </a:r>
            <a:r>
              <a:rPr lang="en-US" dirty="0" err="1" smtClean="0"/>
              <a:t>প্রশ্নঃ</a:t>
            </a:r>
            <a:r>
              <a:rPr lang="en-US" dirty="0" smtClean="0"/>
              <a:t> ২। LC </a:t>
            </a:r>
            <a:r>
              <a:rPr lang="en-US" dirty="0" err="1" smtClean="0"/>
              <a:t>কী</a:t>
            </a:r>
            <a:r>
              <a:rPr lang="en-US" dirty="0" smtClean="0"/>
              <a:t> ? </a:t>
            </a:r>
          </a:p>
          <a:p>
            <a:pPr>
              <a:buNone/>
            </a:pPr>
            <a:r>
              <a:rPr lang="en-US" dirty="0" smtClean="0"/>
              <a:t> </a:t>
            </a:r>
            <a:r>
              <a:rPr lang="en-US" dirty="0" err="1" smtClean="0"/>
              <a:t>উঃ</a:t>
            </a:r>
            <a:r>
              <a:rPr lang="en-US" dirty="0" smtClean="0"/>
              <a:t> Letter of Credit </a:t>
            </a:r>
            <a:r>
              <a:rPr lang="en-US" dirty="0" err="1" smtClean="0"/>
              <a:t>বা</a:t>
            </a:r>
            <a:r>
              <a:rPr lang="en-US" dirty="0" smtClean="0"/>
              <a:t> </a:t>
            </a:r>
            <a:r>
              <a:rPr lang="en-US" dirty="0" err="1" smtClean="0"/>
              <a:t>প্রত্যয়</a:t>
            </a:r>
            <a:r>
              <a:rPr lang="en-US" dirty="0" smtClean="0"/>
              <a:t> </a:t>
            </a:r>
            <a:r>
              <a:rPr lang="en-US" dirty="0" err="1" smtClean="0"/>
              <a:t>প্রত্র</a:t>
            </a:r>
            <a:r>
              <a:rPr lang="en-US" dirty="0" smtClean="0"/>
              <a:t> । </a:t>
            </a:r>
          </a:p>
          <a:p>
            <a:pPr>
              <a:buNone/>
            </a:pPr>
            <a:r>
              <a:rPr lang="en-US" dirty="0" smtClean="0"/>
              <a:t> প্রশ্নঃ৩। </a:t>
            </a:r>
            <a:r>
              <a:rPr lang="en-US" dirty="0" err="1" smtClean="0"/>
              <a:t>চেক</a:t>
            </a:r>
            <a:r>
              <a:rPr lang="en-US" dirty="0" smtClean="0"/>
              <a:t> </a:t>
            </a:r>
            <a:r>
              <a:rPr lang="en-US" dirty="0" err="1" smtClean="0"/>
              <a:t>কি</a:t>
            </a:r>
            <a:r>
              <a:rPr lang="en-US" dirty="0" smtClean="0"/>
              <a:t> </a:t>
            </a:r>
            <a:r>
              <a:rPr lang="en-US" dirty="0" err="1" smtClean="0"/>
              <a:t>হিসাবে</a:t>
            </a:r>
            <a:r>
              <a:rPr lang="en-US" dirty="0" smtClean="0"/>
              <a:t> </a:t>
            </a:r>
            <a:r>
              <a:rPr lang="en-US" dirty="0" err="1" smtClean="0"/>
              <a:t>কাজ</a:t>
            </a:r>
            <a:r>
              <a:rPr lang="en-US" dirty="0" smtClean="0"/>
              <a:t> </a:t>
            </a:r>
            <a:r>
              <a:rPr lang="en-US" dirty="0" err="1" smtClean="0"/>
              <a:t>করে</a:t>
            </a:r>
            <a:r>
              <a:rPr lang="en-US" dirty="0" smtClean="0"/>
              <a:t>? </a:t>
            </a:r>
          </a:p>
          <a:p>
            <a:pPr algn="just">
              <a:buNone/>
            </a:pPr>
            <a:r>
              <a:rPr lang="en-US" dirty="0" smtClean="0"/>
              <a:t> </a:t>
            </a:r>
            <a:r>
              <a:rPr lang="en-US" dirty="0" err="1" smtClean="0"/>
              <a:t>উঃ</a:t>
            </a:r>
            <a:r>
              <a:rPr lang="en-US" dirty="0" smtClean="0"/>
              <a:t> </a:t>
            </a:r>
            <a:r>
              <a:rPr lang="as-IN" dirty="0" smtClean="0"/>
              <a:t>চেক কখনো কখনো বিনিময়ের মাধ্যম হিসেবে আবার কখনো মুদ্রার বিকল্প হিসেবে কাজ করে থাকে।</a:t>
            </a:r>
            <a:endParaRPr lang="en-US" dirty="0" smtClean="0"/>
          </a:p>
        </p:txBody>
      </p:sp>
      <p:sp>
        <p:nvSpPr>
          <p:cNvPr id="4" name="Rectangle 3"/>
          <p:cNvSpPr/>
          <p:nvPr/>
        </p:nvSpPr>
        <p:spPr>
          <a:xfrm>
            <a:off x="2426220" y="381000"/>
            <a:ext cx="4291560"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একক</a:t>
            </a: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কাজঃ</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ox(i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ox(in)">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box(in)">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box(in)">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box(in)">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box(in)">
                                      <p:cBhvr>
                                        <p:cTn id="3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hsanullah Khalid\Desktop\aaaaaa.jpg"/>
          <p:cNvPicPr>
            <a:picLocks noChangeAspect="1" noChangeArrowheads="1"/>
          </p:cNvPicPr>
          <p:nvPr/>
        </p:nvPicPr>
        <p:blipFill>
          <a:blip r:embed="rId2"/>
          <a:srcRect/>
          <a:stretch>
            <a:fillRect/>
          </a:stretch>
        </p:blipFill>
        <p:spPr bwMode="auto">
          <a:xfrm>
            <a:off x="457200" y="4343400"/>
            <a:ext cx="3733800" cy="1971675"/>
          </a:xfrm>
          <a:prstGeom prst="rect">
            <a:avLst/>
          </a:prstGeom>
          <a:noFill/>
        </p:spPr>
      </p:pic>
      <p:pic>
        <p:nvPicPr>
          <p:cNvPr id="3075" name="Picture 3" descr="C:\Users\Ahsanullah Khalid\Desktop\wwwwvvvvv.jpg"/>
          <p:cNvPicPr>
            <a:picLocks noGrp="1" noChangeAspect="1" noChangeArrowheads="1"/>
          </p:cNvPicPr>
          <p:nvPr>
            <p:ph idx="1"/>
          </p:nvPr>
        </p:nvPicPr>
        <p:blipFill>
          <a:blip r:embed="rId3"/>
          <a:srcRect/>
          <a:stretch>
            <a:fillRect/>
          </a:stretch>
        </p:blipFill>
        <p:spPr bwMode="auto">
          <a:xfrm>
            <a:off x="4419600" y="4343400"/>
            <a:ext cx="3962400" cy="1828800"/>
          </a:xfrm>
          <a:prstGeom prst="rect">
            <a:avLst/>
          </a:prstGeom>
          <a:noFill/>
        </p:spPr>
      </p:pic>
      <p:pic>
        <p:nvPicPr>
          <p:cNvPr id="3076" name="Picture 4" descr="C:\Users\Ahsanullah Khalid\Desktop\sre.jpg"/>
          <p:cNvPicPr>
            <a:picLocks noChangeAspect="1" noChangeArrowheads="1"/>
          </p:cNvPicPr>
          <p:nvPr/>
        </p:nvPicPr>
        <p:blipFill>
          <a:blip r:embed="rId4"/>
          <a:srcRect/>
          <a:stretch>
            <a:fillRect/>
          </a:stretch>
        </p:blipFill>
        <p:spPr bwMode="auto">
          <a:xfrm>
            <a:off x="533400" y="2362200"/>
            <a:ext cx="3657600" cy="1771650"/>
          </a:xfrm>
          <a:prstGeom prst="rect">
            <a:avLst/>
          </a:prstGeom>
          <a:noFill/>
        </p:spPr>
      </p:pic>
      <p:pic>
        <p:nvPicPr>
          <p:cNvPr id="3077" name="Picture 5" descr="C:\Users\Ahsanullah Khalid\Desktop\mmmm.jpg"/>
          <p:cNvPicPr>
            <a:picLocks noChangeAspect="1" noChangeArrowheads="1"/>
          </p:cNvPicPr>
          <p:nvPr/>
        </p:nvPicPr>
        <p:blipFill>
          <a:blip r:embed="rId5"/>
          <a:srcRect/>
          <a:stretch>
            <a:fillRect/>
          </a:stretch>
        </p:blipFill>
        <p:spPr bwMode="auto">
          <a:xfrm>
            <a:off x="4114800" y="2362200"/>
            <a:ext cx="4191000" cy="1752600"/>
          </a:xfrm>
          <a:prstGeom prst="rect">
            <a:avLst/>
          </a:prstGeom>
          <a:noFill/>
        </p:spPr>
      </p:pic>
      <p:sp>
        <p:nvSpPr>
          <p:cNvPr id="7" name="Rectangle 6"/>
          <p:cNvSpPr/>
          <p:nvPr/>
        </p:nvSpPr>
        <p:spPr>
          <a:xfrm>
            <a:off x="123506" y="609600"/>
            <a:ext cx="8896987"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বিশেষ</a:t>
            </a: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ও </a:t>
            </a:r>
            <a:r>
              <a:rPr lang="en-US"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অন্যান্য</a:t>
            </a: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কার্যাবলি</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box(in)">
                                      <p:cBhvr>
                                        <p:cTn id="12" dur="500"/>
                                        <p:tgtEl>
                                          <p:spTgt spid="307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077"/>
                                        </p:tgtEl>
                                        <p:attrNameLst>
                                          <p:attrName>style.visibility</p:attrName>
                                        </p:attrNameLst>
                                      </p:cBhvr>
                                      <p:to>
                                        <p:strVal val="visible"/>
                                      </p:to>
                                    </p:set>
                                    <p:animEffect transition="in" filter="box(in)">
                                      <p:cBhvr>
                                        <p:cTn id="17" dur="500"/>
                                        <p:tgtEl>
                                          <p:spTgt spid="307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074"/>
                                        </p:tgtEl>
                                        <p:attrNameLst>
                                          <p:attrName>style.visibility</p:attrName>
                                        </p:attrNameLst>
                                      </p:cBhvr>
                                      <p:to>
                                        <p:strVal val="visible"/>
                                      </p:to>
                                    </p:set>
                                    <p:animEffect transition="in" filter="box(in)">
                                      <p:cBhvr>
                                        <p:cTn id="22" dur="500"/>
                                        <p:tgtEl>
                                          <p:spTgt spid="3074"/>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075"/>
                                        </p:tgtEl>
                                        <p:attrNameLst>
                                          <p:attrName>style.visibility</p:attrName>
                                        </p:attrNameLst>
                                      </p:cBhvr>
                                      <p:to>
                                        <p:strVal val="visible"/>
                                      </p:to>
                                    </p:set>
                                    <p:animEffect transition="in" filter="box(in)">
                                      <p:cBhvr>
                                        <p:cTn id="27"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2"/>
          </p:nvPr>
        </p:nvSpPr>
        <p:spPr>
          <a:xfrm>
            <a:off x="457200" y="1849437"/>
            <a:ext cx="4191000" cy="2646363"/>
          </a:xfrm>
        </p:spPr>
        <p:txBody>
          <a:bodyPr/>
          <a:lstStyle/>
          <a:p>
            <a:r>
              <a:rPr lang="en-US" dirty="0" err="1" smtClean="0"/>
              <a:t>শিউলী</a:t>
            </a:r>
            <a:r>
              <a:rPr lang="en-US" dirty="0" smtClean="0"/>
              <a:t> </a:t>
            </a:r>
            <a:r>
              <a:rPr lang="en-US" dirty="0" err="1" smtClean="0"/>
              <a:t>আক্তার</a:t>
            </a:r>
            <a:endParaRPr lang="en-US" dirty="0" smtClean="0"/>
          </a:p>
          <a:p>
            <a:r>
              <a:rPr lang="en-US" dirty="0" err="1" smtClean="0"/>
              <a:t>প্রভাষক</a:t>
            </a:r>
            <a:endParaRPr lang="en-US" dirty="0" smtClean="0"/>
          </a:p>
          <a:p>
            <a:r>
              <a:rPr lang="en-US" dirty="0" err="1" smtClean="0"/>
              <a:t>বাদশা্হ</a:t>
            </a:r>
            <a:r>
              <a:rPr lang="en-US" dirty="0" smtClean="0"/>
              <a:t> </a:t>
            </a:r>
            <a:r>
              <a:rPr lang="en-US" dirty="0" err="1" smtClean="0"/>
              <a:t>ফয়সল</a:t>
            </a:r>
            <a:r>
              <a:rPr lang="en-US" dirty="0" smtClean="0"/>
              <a:t> </a:t>
            </a:r>
            <a:r>
              <a:rPr lang="en-US" dirty="0" err="1" smtClean="0"/>
              <a:t>ইনস্টিটিউট</a:t>
            </a:r>
            <a:endParaRPr lang="en-US" dirty="0" smtClean="0"/>
          </a:p>
          <a:p>
            <a:pPr algn="ctr">
              <a:buNone/>
            </a:pPr>
            <a:r>
              <a:rPr lang="en-US" dirty="0" smtClean="0"/>
              <a:t> (</a:t>
            </a:r>
            <a:r>
              <a:rPr lang="en-US" dirty="0" err="1" smtClean="0"/>
              <a:t>স্কুল</a:t>
            </a:r>
            <a:r>
              <a:rPr lang="en-US" dirty="0" smtClean="0"/>
              <a:t> </a:t>
            </a:r>
            <a:r>
              <a:rPr lang="en-US" dirty="0" err="1" smtClean="0"/>
              <a:t>এন্ড</a:t>
            </a:r>
            <a:r>
              <a:rPr lang="en-US" dirty="0" smtClean="0"/>
              <a:t> </a:t>
            </a:r>
            <a:r>
              <a:rPr lang="en-US" dirty="0" err="1" smtClean="0"/>
              <a:t>কলেজ</a:t>
            </a:r>
            <a:r>
              <a:rPr lang="en-US" dirty="0" smtClean="0"/>
              <a:t>) </a:t>
            </a:r>
          </a:p>
          <a:p>
            <a:endParaRPr lang="en-US" dirty="0"/>
          </a:p>
        </p:txBody>
      </p:sp>
      <p:sp>
        <p:nvSpPr>
          <p:cNvPr id="6" name="Content Placeholder 5"/>
          <p:cNvSpPr>
            <a:spLocks noGrp="1"/>
          </p:cNvSpPr>
          <p:nvPr>
            <p:ph sz="quarter" idx="4"/>
          </p:nvPr>
        </p:nvSpPr>
        <p:spPr>
          <a:xfrm>
            <a:off x="4645025" y="1904999"/>
            <a:ext cx="4041775" cy="3124201"/>
          </a:xfrm>
        </p:spPr>
        <p:txBody>
          <a:bodyPr/>
          <a:lstStyle/>
          <a:p>
            <a:r>
              <a:rPr lang="en-US" dirty="0" err="1" smtClean="0"/>
              <a:t>শ্রেণীঃ</a:t>
            </a:r>
            <a:r>
              <a:rPr lang="en-US" dirty="0" smtClean="0"/>
              <a:t> </a:t>
            </a:r>
            <a:r>
              <a:rPr lang="en-US" dirty="0" err="1" smtClean="0"/>
              <a:t>নবম</a:t>
            </a:r>
            <a:r>
              <a:rPr lang="en-US" dirty="0" smtClean="0"/>
              <a:t> ও </a:t>
            </a:r>
            <a:r>
              <a:rPr lang="en-US" dirty="0" err="1" smtClean="0"/>
              <a:t>দশম</a:t>
            </a:r>
            <a:endParaRPr lang="en-US" dirty="0" smtClean="0"/>
          </a:p>
          <a:p>
            <a:r>
              <a:rPr lang="en-US" dirty="0" err="1" smtClean="0"/>
              <a:t>বিষয়ঃ</a:t>
            </a:r>
            <a:r>
              <a:rPr lang="en-US" dirty="0" smtClean="0"/>
              <a:t> </a:t>
            </a:r>
            <a:r>
              <a:rPr lang="en-US" dirty="0" err="1" smtClean="0"/>
              <a:t>ফিণ্যান্স</a:t>
            </a:r>
            <a:r>
              <a:rPr lang="en-US" dirty="0" smtClean="0"/>
              <a:t> ও </a:t>
            </a:r>
            <a:r>
              <a:rPr lang="en-US" dirty="0" err="1" smtClean="0"/>
              <a:t>ব্যাংকিং</a:t>
            </a:r>
            <a:endParaRPr lang="en-US" dirty="0" smtClean="0"/>
          </a:p>
          <a:p>
            <a:r>
              <a:rPr lang="en-US" dirty="0" err="1" smtClean="0"/>
              <a:t>অধ্যায়ঃ</a:t>
            </a:r>
            <a:r>
              <a:rPr lang="en-US" dirty="0" smtClean="0"/>
              <a:t> </a:t>
            </a:r>
            <a:r>
              <a:rPr lang="en-US" dirty="0" err="1" smtClean="0"/>
              <a:t>বানিজ্যিক</a:t>
            </a:r>
            <a:r>
              <a:rPr lang="en-US" dirty="0" smtClean="0"/>
              <a:t> </a:t>
            </a:r>
            <a:r>
              <a:rPr lang="en-US" dirty="0" err="1" smtClean="0"/>
              <a:t>ব্যাংক</a:t>
            </a:r>
            <a:r>
              <a:rPr lang="en-US" dirty="0" smtClean="0"/>
              <a:t> ও </a:t>
            </a:r>
            <a:r>
              <a:rPr lang="en-US" dirty="0" err="1" smtClean="0"/>
              <a:t>তার</a:t>
            </a:r>
            <a:r>
              <a:rPr lang="en-US" dirty="0" smtClean="0"/>
              <a:t> </a:t>
            </a:r>
            <a:r>
              <a:rPr lang="en-US" dirty="0" err="1" smtClean="0"/>
              <a:t>পরিচিতি</a:t>
            </a:r>
            <a:r>
              <a:rPr lang="en-US" dirty="0" smtClean="0"/>
              <a:t> </a:t>
            </a:r>
          </a:p>
          <a:p>
            <a:r>
              <a:rPr lang="en-US" dirty="0" err="1" smtClean="0"/>
              <a:t>পাঠঃ</a:t>
            </a:r>
            <a:r>
              <a:rPr lang="en-US" dirty="0" smtClean="0"/>
              <a:t> </a:t>
            </a:r>
            <a:r>
              <a:rPr lang="en-US" dirty="0" err="1" smtClean="0"/>
              <a:t>বানিজ্যিক</a:t>
            </a:r>
            <a:r>
              <a:rPr lang="en-US" dirty="0" smtClean="0"/>
              <a:t> </a:t>
            </a:r>
            <a:r>
              <a:rPr lang="en-US" dirty="0" err="1" smtClean="0"/>
              <a:t>ব্যাংকের</a:t>
            </a:r>
            <a:r>
              <a:rPr lang="en-US" dirty="0" smtClean="0"/>
              <a:t> </a:t>
            </a:r>
            <a:r>
              <a:rPr lang="en-US" dirty="0" err="1" smtClean="0"/>
              <a:t>কার্যাবলি</a:t>
            </a:r>
            <a:r>
              <a:rPr lang="en-US" dirty="0" smtClean="0"/>
              <a:t> </a:t>
            </a:r>
          </a:p>
          <a:p>
            <a:r>
              <a:rPr lang="en-US" dirty="0" smtClean="0"/>
              <a:t> </a:t>
            </a:r>
            <a:r>
              <a:rPr lang="en-US" dirty="0" err="1" smtClean="0"/>
              <a:t>তারিখঃ</a:t>
            </a:r>
            <a:r>
              <a:rPr lang="en-US" dirty="0" smtClean="0"/>
              <a:t>  ১৫|৪|২০২                                                          </a:t>
            </a:r>
          </a:p>
          <a:p>
            <a:pPr>
              <a:buNone/>
            </a:pPr>
            <a:r>
              <a:rPr lang="en-US" dirty="0" smtClean="0"/>
              <a:t>                                             </a:t>
            </a:r>
          </a:p>
          <a:p>
            <a:endParaRPr lang="en-US" dirty="0"/>
          </a:p>
        </p:txBody>
      </p:sp>
      <p:sp>
        <p:nvSpPr>
          <p:cNvPr id="7" name="Rectangle 6"/>
          <p:cNvSpPr/>
          <p:nvPr/>
        </p:nvSpPr>
        <p:spPr>
          <a:xfrm>
            <a:off x="3086657" y="524470"/>
            <a:ext cx="2970686"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পরিচিতি</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ox(i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ox(in)">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ox(in)">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ox(in)">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box(in)">
                                      <p:cBhvr>
                                        <p:cTn id="32" dur="500"/>
                                        <p:tgtEl>
                                          <p:spTgt spid="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Effect transition="in" filter="box(in)">
                                      <p:cBhvr>
                                        <p:cTn id="37" dur="500"/>
                                        <p:tgtEl>
                                          <p:spTgt spid="6">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6">
                                            <p:txEl>
                                              <p:pRg st="2" end="2"/>
                                            </p:txEl>
                                          </p:spTgt>
                                        </p:tgtEl>
                                        <p:attrNameLst>
                                          <p:attrName>style.visibility</p:attrName>
                                        </p:attrNameLst>
                                      </p:cBhvr>
                                      <p:to>
                                        <p:strVal val="visible"/>
                                      </p:to>
                                    </p:set>
                                    <p:animEffect transition="in" filter="box(in)">
                                      <p:cBhvr>
                                        <p:cTn id="42" dur="500"/>
                                        <p:tgtEl>
                                          <p:spTgt spid="6">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animEffect transition="in" filter="box(in)">
                                      <p:cBhvr>
                                        <p:cTn id="47" dur="500"/>
                                        <p:tgtEl>
                                          <p:spTgt spid="6">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6">
                                            <p:txEl>
                                              <p:pRg st="4" end="4"/>
                                            </p:txEl>
                                          </p:spTgt>
                                        </p:tgtEl>
                                        <p:attrNameLst>
                                          <p:attrName>style.visibility</p:attrName>
                                        </p:attrNameLst>
                                      </p:cBhvr>
                                      <p:to>
                                        <p:strVal val="visible"/>
                                      </p:to>
                                    </p:set>
                                    <p:animEffect transition="in" filter="box(in)">
                                      <p:cBhvr>
                                        <p:cTn id="52" dur="500"/>
                                        <p:tgtEl>
                                          <p:spTgt spid="6">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6">
                                            <p:txEl>
                                              <p:pRg st="5" end="5"/>
                                            </p:txEl>
                                          </p:spTgt>
                                        </p:tgtEl>
                                        <p:attrNameLst>
                                          <p:attrName>style.visibility</p:attrName>
                                        </p:attrNameLst>
                                      </p:cBhvr>
                                      <p:to>
                                        <p:strVal val="visible"/>
                                      </p:to>
                                    </p:set>
                                    <p:animEffect transition="in" filter="box(in)">
                                      <p:cBhvr>
                                        <p:cTn id="5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114800"/>
            <a:ext cx="8229600" cy="1905000"/>
          </a:xfrm>
        </p:spPr>
        <p:txBody>
          <a:bodyPr>
            <a:normAutofit/>
          </a:bodyPr>
          <a:lstStyle/>
          <a:p>
            <a:pPr algn="just">
              <a:buNone/>
            </a:pPr>
            <a:r>
              <a:rPr lang="en-US" b="1" dirty="0" smtClean="0">
                <a:solidFill>
                  <a:schemeClr val="accent2">
                    <a:lumMod val="50000"/>
                  </a:schemeClr>
                </a:solidFill>
              </a:rPr>
              <a:t> </a:t>
            </a:r>
            <a:r>
              <a:rPr lang="as-IN" b="1" dirty="0" smtClean="0">
                <a:solidFill>
                  <a:schemeClr val="accent2">
                    <a:lumMod val="50000"/>
                  </a:schemeClr>
                </a:solidFill>
              </a:rPr>
              <a:t> </a:t>
            </a:r>
            <a:r>
              <a:rPr lang="as-IN" dirty="0" smtClean="0"/>
              <a:t>ব্যাংক ঋণ প্রদানের পাশাপাশি অন্যান্য শিল্প ও বাণিজ্যিক প্রতিষ্ঠানে মূলধন বিনিয়োগ করে, যা একটি দেশের মোট উৎপাদন ও মূলধনের গতিশীলতা বৃদ্ধিতে সাহায্য করে থাকে।</a:t>
            </a:r>
          </a:p>
        </p:txBody>
      </p:sp>
      <p:sp>
        <p:nvSpPr>
          <p:cNvPr id="3" name="Title 2"/>
          <p:cNvSpPr>
            <a:spLocks noGrp="1"/>
          </p:cNvSpPr>
          <p:nvPr>
            <p:ph type="title"/>
          </p:nvPr>
        </p:nvSpPr>
        <p:spPr>
          <a:xfrm>
            <a:off x="457200" y="274638"/>
            <a:ext cx="8229600" cy="2925762"/>
          </a:xfrm>
        </p:spPr>
        <p:txBody>
          <a:bodyPr/>
          <a:lstStyle/>
          <a:p>
            <a:endParaRPr lang="en-US" dirty="0"/>
          </a:p>
        </p:txBody>
      </p:sp>
      <p:pic>
        <p:nvPicPr>
          <p:cNvPr id="2050" name="Picture 2" descr="C:\Users\Ahsanullah Khalid\Desktop\imageszzzzz.jpg"/>
          <p:cNvPicPr>
            <a:picLocks noChangeAspect="1" noChangeArrowheads="1"/>
          </p:cNvPicPr>
          <p:nvPr/>
        </p:nvPicPr>
        <p:blipFill>
          <a:blip r:embed="rId2"/>
          <a:srcRect/>
          <a:stretch>
            <a:fillRect/>
          </a:stretch>
        </p:blipFill>
        <p:spPr bwMode="auto">
          <a:xfrm>
            <a:off x="6324601" y="381000"/>
            <a:ext cx="2362200" cy="2819400"/>
          </a:xfrm>
          <a:prstGeom prst="rect">
            <a:avLst/>
          </a:prstGeom>
          <a:noFill/>
        </p:spPr>
      </p:pic>
      <p:pic>
        <p:nvPicPr>
          <p:cNvPr id="2051" name="Picture 3" descr="C:\Users\Ahsanullah Khalid\Desktop\dddd.jpg"/>
          <p:cNvPicPr>
            <a:picLocks noChangeAspect="1" noChangeArrowheads="1"/>
          </p:cNvPicPr>
          <p:nvPr/>
        </p:nvPicPr>
        <p:blipFill>
          <a:blip r:embed="rId3"/>
          <a:srcRect/>
          <a:stretch>
            <a:fillRect/>
          </a:stretch>
        </p:blipFill>
        <p:spPr bwMode="auto">
          <a:xfrm>
            <a:off x="495300" y="381000"/>
            <a:ext cx="2857500" cy="2743200"/>
          </a:xfrm>
          <a:prstGeom prst="rect">
            <a:avLst/>
          </a:prstGeom>
          <a:noFill/>
        </p:spPr>
      </p:pic>
      <p:pic>
        <p:nvPicPr>
          <p:cNvPr id="2052" name="Picture 4" descr="C:\Users\Ahsanullah Khalid\Desktop\aaaaa.png"/>
          <p:cNvPicPr>
            <a:picLocks noChangeAspect="1" noChangeArrowheads="1"/>
          </p:cNvPicPr>
          <p:nvPr/>
        </p:nvPicPr>
        <p:blipFill>
          <a:blip r:embed="rId4"/>
          <a:srcRect/>
          <a:stretch>
            <a:fillRect/>
          </a:stretch>
        </p:blipFill>
        <p:spPr bwMode="auto">
          <a:xfrm>
            <a:off x="3352800" y="304800"/>
            <a:ext cx="2895600" cy="2819400"/>
          </a:xfrm>
          <a:prstGeom prst="rect">
            <a:avLst/>
          </a:prstGeom>
          <a:noFill/>
        </p:spPr>
      </p:pic>
      <p:sp>
        <p:nvSpPr>
          <p:cNvPr id="7" name="Rectangle 6"/>
          <p:cNvSpPr/>
          <p:nvPr/>
        </p:nvSpPr>
        <p:spPr>
          <a:xfrm>
            <a:off x="762000" y="3516868"/>
            <a:ext cx="4228413" cy="646331"/>
          </a:xfrm>
          <a:prstGeom prst="rect">
            <a:avLst/>
          </a:prstGeom>
        </p:spPr>
        <p:txBody>
          <a:bodyPr wrap="square">
            <a:spAutoFit/>
          </a:bodyPr>
          <a:lstStyle/>
          <a:p>
            <a:pPr algn="just">
              <a:buNone/>
            </a:pPr>
            <a:r>
              <a:rPr lang="as-IN" sz="3600" b="1" dirty="0" smtClean="0">
                <a:solidFill>
                  <a:schemeClr val="tx2"/>
                </a:solidFill>
              </a:rPr>
              <a:t>মূলধন বিনিয়োগঃ </a:t>
            </a:r>
            <a:endParaRPr lang="en-US" sz="3600" b="1" dirty="0" smtClean="0">
              <a:solidFill>
                <a:schemeClr val="tx2"/>
              </a:solidFill>
            </a:endParaRPr>
          </a:p>
        </p:txBody>
      </p:sp>
      <p:sp>
        <p:nvSpPr>
          <p:cNvPr id="8" name="Rectangle 7"/>
          <p:cNvSpPr/>
          <p:nvPr/>
        </p:nvSpPr>
        <p:spPr>
          <a:xfrm>
            <a:off x="1667500" y="533400"/>
            <a:ext cx="5647700"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s-IN"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মূলধন </a:t>
            </a:r>
            <a:r>
              <a:rPr lang="as-IN"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বিনিয়োগ </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box(in)">
                                      <p:cBhvr>
                                        <p:cTn id="7" dur="5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box(in)">
                                      <p:cBhvr>
                                        <p:cTn id="12" dur="500"/>
                                        <p:tgtEl>
                                          <p:spTgt spid="205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box(in)">
                                      <p:cBhvr>
                                        <p:cTn id="17" dur="5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ox(i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
                                            <p:txEl>
                                              <p:pRg st="0" end="0"/>
                                            </p:txEl>
                                          </p:spTgt>
                                        </p:tgtEl>
                                        <p:attrNameLst>
                                          <p:attrName>style.visibility</p:attrName>
                                        </p:attrNameLst>
                                      </p:cBhvr>
                                      <p:to>
                                        <p:strVal val="visible"/>
                                      </p:to>
                                    </p:set>
                                    <p:animEffect transition="in" filter="box(in)">
                                      <p:cBhvr>
                                        <p:cTn id="3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0"/>
            <a:ext cx="8229600" cy="1905000"/>
          </a:xfrm>
        </p:spPr>
        <p:txBody>
          <a:bodyPr/>
          <a:lstStyle/>
          <a:p>
            <a:pPr algn="just">
              <a:buNone/>
            </a:pPr>
            <a:r>
              <a:rPr lang="en-US" b="1" dirty="0" smtClean="0">
                <a:solidFill>
                  <a:srgbClr val="C00000"/>
                </a:solidFill>
              </a:rPr>
              <a:t> </a:t>
            </a:r>
            <a:r>
              <a:rPr lang="en-US" b="1" dirty="0" smtClean="0">
                <a:solidFill>
                  <a:srgbClr val="C00000"/>
                </a:solidFill>
              </a:rPr>
              <a:t>  </a:t>
            </a:r>
            <a:r>
              <a:rPr lang="as-IN" dirty="0" smtClean="0"/>
              <a:t>ব্যাংক </a:t>
            </a:r>
            <a:r>
              <a:rPr lang="as-IN" dirty="0" smtClean="0"/>
              <a:t>একটি দেশের সার্বিক অর্থনীতি তথা শিল্প, বাণিজ্য, পরিবহ</a:t>
            </a:r>
            <a:r>
              <a:rPr lang="en-US" dirty="0" smtClean="0"/>
              <a:t>ণ</a:t>
            </a:r>
            <a:r>
              <a:rPr lang="as-IN" dirty="0" smtClean="0"/>
              <a:t>, যোগাযোগ, গৃহনির্মাণ, শিক্ষার ব্যাপক অগ্রগতি তথা দেশের সার্বিক অর্থনৈতিক উন্নয়নে গুরুত্বপূর্ণ ভূমিকা পালন করে থাকে।</a:t>
            </a:r>
          </a:p>
          <a:p>
            <a:endParaRPr lang="en-US" dirty="0"/>
          </a:p>
        </p:txBody>
      </p:sp>
      <p:sp>
        <p:nvSpPr>
          <p:cNvPr id="3" name="Title 2"/>
          <p:cNvSpPr>
            <a:spLocks noGrp="1"/>
          </p:cNvSpPr>
          <p:nvPr>
            <p:ph type="title"/>
          </p:nvPr>
        </p:nvSpPr>
        <p:spPr>
          <a:xfrm>
            <a:off x="457200" y="274638"/>
            <a:ext cx="8229600" cy="2392362"/>
          </a:xfrm>
        </p:spPr>
        <p:txBody>
          <a:bodyPr>
            <a:normAutofit/>
          </a:bodyPr>
          <a:lstStyle/>
          <a:p>
            <a:endParaRPr lang="en-US" dirty="0"/>
          </a:p>
        </p:txBody>
      </p:sp>
      <p:pic>
        <p:nvPicPr>
          <p:cNvPr id="1026" name="Picture 2" descr="C:\Users\Ahsanullah Khalid\Desktop\www.jpg"/>
          <p:cNvPicPr>
            <a:picLocks noChangeAspect="1" noChangeArrowheads="1"/>
          </p:cNvPicPr>
          <p:nvPr/>
        </p:nvPicPr>
        <p:blipFill>
          <a:blip r:embed="rId2"/>
          <a:srcRect/>
          <a:stretch>
            <a:fillRect/>
          </a:stretch>
        </p:blipFill>
        <p:spPr bwMode="auto">
          <a:xfrm>
            <a:off x="457200" y="304800"/>
            <a:ext cx="4495800" cy="2362200"/>
          </a:xfrm>
          <a:prstGeom prst="rect">
            <a:avLst/>
          </a:prstGeom>
          <a:noFill/>
        </p:spPr>
      </p:pic>
      <p:pic>
        <p:nvPicPr>
          <p:cNvPr id="4" name="Picture 2" descr="C:\Users\Ahsanullah Khalid\Desktop\images.jpg"/>
          <p:cNvPicPr>
            <a:picLocks noChangeAspect="1" noChangeArrowheads="1"/>
          </p:cNvPicPr>
          <p:nvPr/>
        </p:nvPicPr>
        <p:blipFill>
          <a:blip r:embed="rId3"/>
          <a:srcRect/>
          <a:stretch>
            <a:fillRect/>
          </a:stretch>
        </p:blipFill>
        <p:spPr bwMode="auto">
          <a:xfrm>
            <a:off x="5029200" y="304800"/>
            <a:ext cx="3657600" cy="2286000"/>
          </a:xfrm>
          <a:prstGeom prst="rect">
            <a:avLst/>
          </a:prstGeom>
          <a:noFill/>
        </p:spPr>
      </p:pic>
      <p:sp>
        <p:nvSpPr>
          <p:cNvPr id="6" name="Rectangle 5"/>
          <p:cNvSpPr/>
          <p:nvPr/>
        </p:nvSpPr>
        <p:spPr>
          <a:xfrm>
            <a:off x="914400" y="3212068"/>
            <a:ext cx="5562600" cy="584775"/>
          </a:xfrm>
          <a:prstGeom prst="rect">
            <a:avLst/>
          </a:prstGeom>
        </p:spPr>
        <p:txBody>
          <a:bodyPr wrap="square">
            <a:spAutoFit/>
          </a:bodyPr>
          <a:lstStyle/>
          <a:p>
            <a:pPr algn="just">
              <a:buNone/>
            </a:pPr>
            <a:r>
              <a:rPr lang="as-IN" sz="3200" b="1" dirty="0" smtClean="0">
                <a:solidFill>
                  <a:schemeClr val="tx2"/>
                </a:solidFill>
              </a:rPr>
              <a:t>অর্থনৈতিক </a:t>
            </a:r>
            <a:r>
              <a:rPr lang="as-IN" sz="3200" b="1" dirty="0" smtClean="0">
                <a:solidFill>
                  <a:schemeClr val="tx2"/>
                </a:solidFill>
              </a:rPr>
              <a:t>উন্নয়নে ভূমিকাঃ</a:t>
            </a:r>
            <a:endParaRPr lang="en-US" sz="3200" b="1" dirty="0" smtClean="0">
              <a:solidFill>
                <a:schemeClr val="tx2"/>
              </a:solidFill>
            </a:endParaRPr>
          </a:p>
        </p:txBody>
      </p:sp>
      <p:sp>
        <p:nvSpPr>
          <p:cNvPr id="7" name="Rectangle 6"/>
          <p:cNvSpPr/>
          <p:nvPr/>
        </p:nvSpPr>
        <p:spPr>
          <a:xfrm>
            <a:off x="1830092" y="533400"/>
            <a:ext cx="6399508" cy="175432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s-IN"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অর্থনৈতিক </a:t>
            </a:r>
            <a:r>
              <a:rPr lang="as-IN"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উন্নয়নে</a:t>
            </a:r>
            <a:endPar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as-IN"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ভূমিকা</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ox(in)">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animEffect transition="in" filter="box(in)">
                                      <p:cBhvr>
                                        <p:cTn id="2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038601"/>
            <a:ext cx="8229600" cy="1142999"/>
          </a:xfrm>
        </p:spPr>
        <p:txBody>
          <a:bodyPr/>
          <a:lstStyle/>
          <a:p>
            <a:pPr>
              <a:buNone/>
            </a:pPr>
            <a:r>
              <a:rPr lang="as-IN" b="1" dirty="0" smtClean="0">
                <a:solidFill>
                  <a:schemeClr val="accent1">
                    <a:lumMod val="50000"/>
                  </a:schemeClr>
                </a:solidFill>
              </a:rPr>
              <a:t> </a:t>
            </a:r>
            <a:r>
              <a:rPr lang="as-IN" dirty="0" smtClean="0"/>
              <a:t>ব্যাংক </a:t>
            </a:r>
            <a:r>
              <a:rPr lang="as-IN" dirty="0" smtClean="0"/>
              <a:t>তার বিনিময় মাধ্যমের সাহায্যে দেশের অভ্যন্তরে ও বাইরে অর্থ স্থানান্তর করে থাকে।</a:t>
            </a:r>
          </a:p>
        </p:txBody>
      </p:sp>
      <p:sp>
        <p:nvSpPr>
          <p:cNvPr id="3" name="Title 2"/>
          <p:cNvSpPr>
            <a:spLocks noGrp="1"/>
          </p:cNvSpPr>
          <p:nvPr>
            <p:ph type="title"/>
          </p:nvPr>
        </p:nvSpPr>
        <p:spPr>
          <a:xfrm>
            <a:off x="457200" y="274638"/>
            <a:ext cx="8229600" cy="2316162"/>
          </a:xfrm>
        </p:spPr>
        <p:txBody>
          <a:bodyPr/>
          <a:lstStyle/>
          <a:p>
            <a:endParaRPr lang="en-US" dirty="0"/>
          </a:p>
        </p:txBody>
      </p:sp>
      <p:pic>
        <p:nvPicPr>
          <p:cNvPr id="2050" name="Picture 2" descr="C:\Users\Ahsanullah Khalid\Desktop\ooooooo.jpg"/>
          <p:cNvPicPr>
            <a:picLocks noChangeAspect="1" noChangeArrowheads="1"/>
          </p:cNvPicPr>
          <p:nvPr/>
        </p:nvPicPr>
        <p:blipFill>
          <a:blip r:embed="rId2"/>
          <a:srcRect/>
          <a:stretch>
            <a:fillRect/>
          </a:stretch>
        </p:blipFill>
        <p:spPr bwMode="auto">
          <a:xfrm>
            <a:off x="533400" y="390525"/>
            <a:ext cx="4038600" cy="2200275"/>
          </a:xfrm>
          <a:prstGeom prst="rect">
            <a:avLst/>
          </a:prstGeom>
          <a:noFill/>
        </p:spPr>
      </p:pic>
      <p:pic>
        <p:nvPicPr>
          <p:cNvPr id="2051" name="Picture 3" descr="C:\Users\Ahsanullah Khalid\Desktop\indexqqqqqq.jpg"/>
          <p:cNvPicPr>
            <a:picLocks noChangeAspect="1" noChangeArrowheads="1"/>
          </p:cNvPicPr>
          <p:nvPr/>
        </p:nvPicPr>
        <p:blipFill>
          <a:blip r:embed="rId3"/>
          <a:srcRect/>
          <a:stretch>
            <a:fillRect/>
          </a:stretch>
        </p:blipFill>
        <p:spPr bwMode="auto">
          <a:xfrm>
            <a:off x="4572000" y="381000"/>
            <a:ext cx="4038599" cy="2209800"/>
          </a:xfrm>
          <a:prstGeom prst="rect">
            <a:avLst/>
          </a:prstGeom>
          <a:noFill/>
        </p:spPr>
      </p:pic>
      <p:sp>
        <p:nvSpPr>
          <p:cNvPr id="6" name="Rectangle 5"/>
          <p:cNvSpPr/>
          <p:nvPr/>
        </p:nvSpPr>
        <p:spPr>
          <a:xfrm>
            <a:off x="609600" y="3192959"/>
            <a:ext cx="4267200" cy="769441"/>
          </a:xfrm>
          <a:prstGeom prst="rect">
            <a:avLst/>
          </a:prstGeom>
        </p:spPr>
        <p:txBody>
          <a:bodyPr wrap="square">
            <a:spAutoFit/>
          </a:bodyPr>
          <a:lstStyle/>
          <a:p>
            <a:pPr marL="365760" lvl="0" indent="-256032">
              <a:spcBef>
                <a:spcPts val="400"/>
              </a:spcBef>
              <a:buClr>
                <a:srgbClr val="B83D68"/>
              </a:buClr>
              <a:buSzPct val="68000"/>
            </a:pPr>
            <a:r>
              <a:rPr lang="as-IN" sz="4400" b="1" dirty="0" smtClean="0">
                <a:solidFill>
                  <a:schemeClr val="tx2"/>
                </a:solidFill>
              </a:rPr>
              <a:t>অর্থ স্থানান্তরঃ </a:t>
            </a:r>
            <a:endParaRPr lang="en-US" sz="4400" b="1" dirty="0" smtClean="0">
              <a:solidFill>
                <a:schemeClr val="tx2"/>
              </a:solidFill>
            </a:endParaRPr>
          </a:p>
        </p:txBody>
      </p:sp>
      <p:sp>
        <p:nvSpPr>
          <p:cNvPr id="7" name="Rectangle 6"/>
          <p:cNvSpPr/>
          <p:nvPr/>
        </p:nvSpPr>
        <p:spPr>
          <a:xfrm>
            <a:off x="2161725" y="381000"/>
            <a:ext cx="4498346"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s-IN"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অর্থ </a:t>
            </a:r>
            <a:r>
              <a:rPr lang="as-IN"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স্থানান্তর </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ox(in)">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box(in)">
                                      <p:cBhvr>
                                        <p:cTn id="12" dur="500"/>
                                        <p:tgtEl>
                                          <p:spTgt spid="205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animEffect transition="in" filter="box(in)">
                                      <p:cBhvr>
                                        <p:cTn id="2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746309"/>
            <a:ext cx="8229600" cy="1968691"/>
          </a:xfrm>
        </p:spPr>
        <p:txBody>
          <a:bodyPr/>
          <a:lstStyle/>
          <a:p>
            <a:pPr algn="just">
              <a:buNone/>
            </a:pPr>
            <a:r>
              <a:rPr lang="en-US" dirty="0" smtClean="0"/>
              <a:t>  </a:t>
            </a:r>
            <a:r>
              <a:rPr lang="as-IN" dirty="0" smtClean="0"/>
              <a:t>ব্যাংক </a:t>
            </a:r>
            <a:r>
              <a:rPr lang="as-IN" dirty="0" smtClean="0"/>
              <a:t>জনগণের অর্থ জমা রাখার মাধ্যমে অর্থের নিরাপত্তা দিয়ে থাকে। এ ছাড়া গ্রাহক তার মূল্যবান সম্পদের দলিলপত্র, অলংকারাদি লকার সেবার মাধ্যমে ব্যাংকের কাছে জমা রাখে।</a:t>
            </a:r>
          </a:p>
          <a:p>
            <a:pPr>
              <a:buNone/>
            </a:pPr>
            <a:endParaRPr lang="en-US" dirty="0"/>
          </a:p>
        </p:txBody>
      </p:sp>
      <p:sp>
        <p:nvSpPr>
          <p:cNvPr id="3" name="Title 2"/>
          <p:cNvSpPr>
            <a:spLocks noGrp="1"/>
          </p:cNvSpPr>
          <p:nvPr>
            <p:ph type="title"/>
          </p:nvPr>
        </p:nvSpPr>
        <p:spPr>
          <a:xfrm>
            <a:off x="457200" y="274638"/>
            <a:ext cx="8229600" cy="2392362"/>
          </a:xfrm>
          <a:solidFill>
            <a:schemeClr val="bg1"/>
          </a:solidFill>
        </p:spPr>
        <p:txBody>
          <a:bodyPr>
            <a:normAutofit/>
          </a:bodyPr>
          <a:lstStyle/>
          <a:p>
            <a:endParaRPr lang="en-US" dirty="0">
              <a:solidFill>
                <a:schemeClr val="accent1">
                  <a:lumMod val="50000"/>
                </a:schemeClr>
              </a:solidFill>
            </a:endParaRPr>
          </a:p>
        </p:txBody>
      </p:sp>
      <p:pic>
        <p:nvPicPr>
          <p:cNvPr id="3074" name="Picture 2" descr="C:\Users\Ahsanullah Khalid\Desktop\mmmm.jpg"/>
          <p:cNvPicPr>
            <a:picLocks noChangeAspect="1" noChangeArrowheads="1"/>
          </p:cNvPicPr>
          <p:nvPr/>
        </p:nvPicPr>
        <p:blipFill>
          <a:blip r:embed="rId2"/>
          <a:srcRect/>
          <a:stretch>
            <a:fillRect/>
          </a:stretch>
        </p:blipFill>
        <p:spPr bwMode="auto">
          <a:xfrm>
            <a:off x="457200" y="304800"/>
            <a:ext cx="4038600" cy="2438400"/>
          </a:xfrm>
          <a:prstGeom prst="rect">
            <a:avLst/>
          </a:prstGeom>
          <a:noFill/>
        </p:spPr>
      </p:pic>
      <p:pic>
        <p:nvPicPr>
          <p:cNvPr id="3075" name="Picture 3" descr="C:\Users\Ahsanullah Khalid\Desktop\uuuuuu.jpg"/>
          <p:cNvPicPr>
            <a:picLocks noChangeAspect="1" noChangeArrowheads="1"/>
          </p:cNvPicPr>
          <p:nvPr/>
        </p:nvPicPr>
        <p:blipFill>
          <a:blip r:embed="rId3"/>
          <a:srcRect/>
          <a:stretch>
            <a:fillRect/>
          </a:stretch>
        </p:blipFill>
        <p:spPr bwMode="auto">
          <a:xfrm>
            <a:off x="4495800" y="304800"/>
            <a:ext cx="4114800" cy="2438400"/>
          </a:xfrm>
          <a:prstGeom prst="rect">
            <a:avLst/>
          </a:prstGeom>
          <a:noFill/>
        </p:spPr>
      </p:pic>
      <p:sp>
        <p:nvSpPr>
          <p:cNvPr id="6" name="Rectangle 5"/>
          <p:cNvSpPr/>
          <p:nvPr/>
        </p:nvSpPr>
        <p:spPr>
          <a:xfrm>
            <a:off x="609600" y="3087469"/>
            <a:ext cx="5410200" cy="646331"/>
          </a:xfrm>
          <a:prstGeom prst="rect">
            <a:avLst/>
          </a:prstGeom>
        </p:spPr>
        <p:txBody>
          <a:bodyPr wrap="square">
            <a:spAutoFit/>
          </a:bodyPr>
          <a:lstStyle/>
          <a:p>
            <a:pPr marL="365760" lvl="0" indent="-256032">
              <a:spcBef>
                <a:spcPts val="400"/>
              </a:spcBef>
              <a:buClr>
                <a:srgbClr val="B83D68"/>
              </a:buClr>
              <a:buSzPct val="68000"/>
            </a:pPr>
            <a:r>
              <a:rPr lang="en-US" sz="3600" b="1" dirty="0" err="1" smtClean="0">
                <a:solidFill>
                  <a:schemeClr val="tx2"/>
                </a:solidFill>
              </a:rPr>
              <a:t>অর্থের</a:t>
            </a:r>
            <a:r>
              <a:rPr lang="en-US" sz="3600" b="1" dirty="0" smtClean="0">
                <a:solidFill>
                  <a:schemeClr val="tx2"/>
                </a:solidFill>
              </a:rPr>
              <a:t> </a:t>
            </a:r>
            <a:r>
              <a:rPr lang="as-IN" sz="3600" b="1" dirty="0" smtClean="0">
                <a:solidFill>
                  <a:schemeClr val="tx2"/>
                </a:solidFill>
              </a:rPr>
              <a:t>নিরাপত্তা প্রদানঃ </a:t>
            </a:r>
            <a:endParaRPr lang="en-US" sz="3600" b="1" dirty="0" smtClean="0">
              <a:solidFill>
                <a:schemeClr val="tx2"/>
              </a:solidFill>
            </a:endParaRPr>
          </a:p>
        </p:txBody>
      </p:sp>
      <p:sp>
        <p:nvSpPr>
          <p:cNvPr id="7" name="Rectangle 6"/>
          <p:cNvSpPr/>
          <p:nvPr/>
        </p:nvSpPr>
        <p:spPr>
          <a:xfrm>
            <a:off x="976893" y="304800"/>
            <a:ext cx="7328907"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অর্থের</a:t>
            </a: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as-IN"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নিরাপত্তা </a:t>
            </a:r>
            <a:r>
              <a:rPr lang="as-IN"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প্রদান </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ox(in)">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box(in)">
                                      <p:cBhvr>
                                        <p:cTn id="12" dur="500"/>
                                        <p:tgtEl>
                                          <p:spTgt spid="307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animEffect transition="in" filter="box(in)">
                                      <p:cBhvr>
                                        <p:cTn id="2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724400"/>
            <a:ext cx="8229600" cy="1447800"/>
          </a:xfrm>
        </p:spPr>
        <p:txBody>
          <a:bodyPr>
            <a:normAutofit/>
          </a:bodyPr>
          <a:lstStyle/>
          <a:p>
            <a:pPr algn="just">
              <a:buNone/>
            </a:pPr>
            <a:r>
              <a:rPr lang="en-US" dirty="0" smtClean="0"/>
              <a:t>  </a:t>
            </a:r>
            <a:r>
              <a:rPr lang="as-IN" dirty="0" smtClean="0"/>
              <a:t>মক্কেলদের </a:t>
            </a:r>
            <a:r>
              <a:rPr lang="as-IN" dirty="0" smtClean="0"/>
              <a:t>অনুরোধে বিভিন্ন প্রকার ব্যবসায়িক পরামর্শ দেওয়া ও তাদের সম্পদ ব্যবস্থাপনা করা যেমনঃ বাড়ি</a:t>
            </a:r>
            <a:r>
              <a:rPr lang="en-US" dirty="0" smtClean="0"/>
              <a:t> </a:t>
            </a:r>
            <a:r>
              <a:rPr lang="as-IN" dirty="0" smtClean="0"/>
              <a:t>ভাড়া আদায় করাও ব্যাংকের কাজ।</a:t>
            </a:r>
          </a:p>
          <a:p>
            <a:endParaRPr lang="en-US" dirty="0"/>
          </a:p>
        </p:txBody>
      </p:sp>
      <p:sp>
        <p:nvSpPr>
          <p:cNvPr id="3" name="Title 2"/>
          <p:cNvSpPr>
            <a:spLocks noGrp="1"/>
          </p:cNvSpPr>
          <p:nvPr>
            <p:ph type="title"/>
          </p:nvPr>
        </p:nvSpPr>
        <p:spPr>
          <a:xfrm>
            <a:off x="457200" y="274638"/>
            <a:ext cx="8229600" cy="3382962"/>
          </a:xfrm>
        </p:spPr>
        <p:txBody>
          <a:bodyPr/>
          <a:lstStyle/>
          <a:p>
            <a:endParaRPr lang="en-US" dirty="0"/>
          </a:p>
        </p:txBody>
      </p:sp>
      <p:pic>
        <p:nvPicPr>
          <p:cNvPr id="4098" name="Picture 2" descr="C:\Users\Ahsanullah Khalid\Desktop\bank-workers-their-clients-different-situations-people-characters-office-investment-management-service-set-cartoon-106369177.jpg"/>
          <p:cNvPicPr>
            <a:picLocks noChangeAspect="1" noChangeArrowheads="1"/>
          </p:cNvPicPr>
          <p:nvPr/>
        </p:nvPicPr>
        <p:blipFill>
          <a:blip r:embed="rId2"/>
          <a:srcRect/>
          <a:stretch>
            <a:fillRect/>
          </a:stretch>
        </p:blipFill>
        <p:spPr bwMode="auto">
          <a:xfrm>
            <a:off x="533400" y="228600"/>
            <a:ext cx="8153400" cy="3657600"/>
          </a:xfrm>
          <a:prstGeom prst="rect">
            <a:avLst/>
          </a:prstGeom>
          <a:noFill/>
        </p:spPr>
      </p:pic>
      <p:sp>
        <p:nvSpPr>
          <p:cNvPr id="5" name="Rectangle 4"/>
          <p:cNvSpPr/>
          <p:nvPr/>
        </p:nvSpPr>
        <p:spPr>
          <a:xfrm>
            <a:off x="685800" y="4092714"/>
            <a:ext cx="3890962" cy="707886"/>
          </a:xfrm>
          <a:prstGeom prst="rect">
            <a:avLst/>
          </a:prstGeom>
        </p:spPr>
        <p:txBody>
          <a:bodyPr wrap="square">
            <a:spAutoFit/>
          </a:bodyPr>
          <a:lstStyle/>
          <a:p>
            <a:pPr marL="365760" lvl="0" indent="-256032" algn="just">
              <a:spcBef>
                <a:spcPts val="400"/>
              </a:spcBef>
              <a:buClr>
                <a:srgbClr val="B83D68"/>
              </a:buClr>
              <a:buSzPct val="68000"/>
            </a:pPr>
            <a:r>
              <a:rPr lang="as-IN" sz="4000" b="1" dirty="0" smtClean="0">
                <a:solidFill>
                  <a:schemeClr val="tx2"/>
                </a:solidFill>
              </a:rPr>
              <a:t>পরামর্শ দানঃ </a:t>
            </a:r>
            <a:endParaRPr lang="en-US" sz="4000" b="1" dirty="0" smtClean="0">
              <a:solidFill>
                <a:schemeClr val="tx2"/>
              </a:solidFill>
            </a:endParaRPr>
          </a:p>
        </p:txBody>
      </p:sp>
      <p:sp>
        <p:nvSpPr>
          <p:cNvPr id="6" name="Rectangle 5"/>
          <p:cNvSpPr/>
          <p:nvPr/>
        </p:nvSpPr>
        <p:spPr>
          <a:xfrm>
            <a:off x="2330841" y="1057870"/>
            <a:ext cx="416011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s-IN"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পরামর্শ </a:t>
            </a:r>
            <a:r>
              <a:rPr lang="as-IN"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দান </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ox(in)">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box(in)">
                                      <p:cBhvr>
                                        <p:cTn id="2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2925762"/>
          </a:xfrm>
        </p:spPr>
        <p:txBody>
          <a:bodyPr/>
          <a:lstStyle/>
          <a:p>
            <a:endParaRPr lang="en-US" b="0" dirty="0"/>
          </a:p>
        </p:txBody>
      </p:sp>
      <p:pic>
        <p:nvPicPr>
          <p:cNvPr id="1028" name="Picture 4" descr="C:\Users\Ahsanullah Khalid\Desktop\ccccccccccccccccccc.jpg"/>
          <p:cNvPicPr>
            <a:picLocks noChangeAspect="1" noChangeArrowheads="1"/>
          </p:cNvPicPr>
          <p:nvPr/>
        </p:nvPicPr>
        <p:blipFill>
          <a:blip r:embed="rId2"/>
          <a:srcRect/>
          <a:stretch>
            <a:fillRect/>
          </a:stretch>
        </p:blipFill>
        <p:spPr bwMode="auto">
          <a:xfrm>
            <a:off x="2971800" y="381000"/>
            <a:ext cx="2819400" cy="2895600"/>
          </a:xfrm>
          <a:prstGeom prst="rect">
            <a:avLst/>
          </a:prstGeom>
          <a:noFill/>
        </p:spPr>
      </p:pic>
      <p:pic>
        <p:nvPicPr>
          <p:cNvPr id="1029" name="Picture 5" descr="C:\Users\Ahsanullah Khalid\Desktop\ccnnnnnneeeeeeeeeeeeeeeeeeeeeeeeee.jpg"/>
          <p:cNvPicPr>
            <a:picLocks noChangeAspect="1" noChangeArrowheads="1"/>
          </p:cNvPicPr>
          <p:nvPr/>
        </p:nvPicPr>
        <p:blipFill>
          <a:blip r:embed="rId3"/>
          <a:srcRect/>
          <a:stretch>
            <a:fillRect/>
          </a:stretch>
        </p:blipFill>
        <p:spPr bwMode="auto">
          <a:xfrm>
            <a:off x="609600" y="457200"/>
            <a:ext cx="2381250" cy="2743200"/>
          </a:xfrm>
          <a:prstGeom prst="rect">
            <a:avLst/>
          </a:prstGeom>
          <a:noFill/>
        </p:spPr>
      </p:pic>
      <p:pic>
        <p:nvPicPr>
          <p:cNvPr id="1030" name="Picture 6" descr="C:\Users\Ahsanullah Khalid\Desktop\qqqqqq.jpg"/>
          <p:cNvPicPr>
            <a:picLocks noChangeAspect="1" noChangeArrowheads="1"/>
          </p:cNvPicPr>
          <p:nvPr/>
        </p:nvPicPr>
        <p:blipFill>
          <a:blip r:embed="rId4"/>
          <a:srcRect/>
          <a:stretch>
            <a:fillRect/>
          </a:stretch>
        </p:blipFill>
        <p:spPr bwMode="auto">
          <a:xfrm>
            <a:off x="5867400" y="533400"/>
            <a:ext cx="2762250" cy="2590800"/>
          </a:xfrm>
          <a:prstGeom prst="rect">
            <a:avLst/>
          </a:prstGeom>
          <a:noFill/>
        </p:spPr>
      </p:pic>
      <p:sp>
        <p:nvSpPr>
          <p:cNvPr id="11" name="Content Placeholder 10"/>
          <p:cNvSpPr>
            <a:spLocks noGrp="1"/>
          </p:cNvSpPr>
          <p:nvPr>
            <p:ph idx="1"/>
          </p:nvPr>
        </p:nvSpPr>
        <p:spPr>
          <a:xfrm>
            <a:off x="457200" y="4191000"/>
            <a:ext cx="8229600" cy="1905000"/>
          </a:xfrm>
        </p:spPr>
        <p:txBody>
          <a:bodyPr>
            <a:normAutofit/>
          </a:bodyPr>
          <a:lstStyle/>
          <a:p>
            <a:pPr algn="just">
              <a:buNone/>
            </a:pPr>
            <a:r>
              <a:rPr lang="en-US" b="1" dirty="0" smtClean="0">
                <a:solidFill>
                  <a:schemeClr val="accent1">
                    <a:lumMod val="50000"/>
                  </a:schemeClr>
                </a:solidFill>
              </a:rPr>
              <a:t> </a:t>
            </a:r>
            <a:r>
              <a:rPr lang="en-US" b="1" dirty="0" smtClean="0">
                <a:solidFill>
                  <a:schemeClr val="accent1">
                    <a:lumMod val="50000"/>
                  </a:schemeClr>
                </a:solidFill>
              </a:rPr>
              <a:t> </a:t>
            </a:r>
            <a:r>
              <a:rPr lang="as-IN" dirty="0" smtClean="0"/>
              <a:t>ব্যাংক </a:t>
            </a:r>
            <a:r>
              <a:rPr lang="as-IN" dirty="0" smtClean="0"/>
              <a:t>আর্থিক প্রতিষ্ঠান হিসেবে একটি দেশের কর্মসংস্থানের সহায়তা করে থাকে এবং দেশের অর্থনীতিতে ঋণ সরবরাহের কারণে পরোক্ষভাবে কর্মসংস্থানের যোগান দিয়ে থাকে।</a:t>
            </a:r>
          </a:p>
          <a:p>
            <a:endParaRPr lang="en-US" dirty="0"/>
          </a:p>
        </p:txBody>
      </p:sp>
      <p:sp>
        <p:nvSpPr>
          <p:cNvPr id="7" name="Rectangle 6"/>
          <p:cNvSpPr/>
          <p:nvPr/>
        </p:nvSpPr>
        <p:spPr>
          <a:xfrm>
            <a:off x="838201" y="3483114"/>
            <a:ext cx="3124200" cy="707886"/>
          </a:xfrm>
          <a:prstGeom prst="rect">
            <a:avLst/>
          </a:prstGeom>
        </p:spPr>
        <p:txBody>
          <a:bodyPr wrap="square">
            <a:spAutoFit/>
          </a:bodyPr>
          <a:lstStyle/>
          <a:p>
            <a:r>
              <a:rPr lang="as-IN" sz="4000" b="1" dirty="0" smtClean="0">
                <a:solidFill>
                  <a:schemeClr val="tx2"/>
                </a:solidFill>
              </a:rPr>
              <a:t>কর্মসংস্থানঃ</a:t>
            </a:r>
            <a:endParaRPr lang="en-US" sz="3200" dirty="0">
              <a:solidFill>
                <a:schemeClr val="tx2"/>
              </a:solidFill>
            </a:endParaRPr>
          </a:p>
        </p:txBody>
      </p:sp>
      <p:sp>
        <p:nvSpPr>
          <p:cNvPr id="8" name="Rectangle 7"/>
          <p:cNvSpPr/>
          <p:nvPr/>
        </p:nvSpPr>
        <p:spPr>
          <a:xfrm>
            <a:off x="2613771" y="295870"/>
            <a:ext cx="3594254"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s-IN"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কর্মসংস্থান</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box(in)">
                                      <p:cBhvr>
                                        <p:cTn id="7" dur="500"/>
                                        <p:tgtEl>
                                          <p:spTgt spid="102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box(in)">
                                      <p:cBhvr>
                                        <p:cTn id="12" dur="5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030"/>
                                        </p:tgtEl>
                                        <p:attrNameLst>
                                          <p:attrName>style.visibility</p:attrName>
                                        </p:attrNameLst>
                                      </p:cBhvr>
                                      <p:to>
                                        <p:strVal val="visible"/>
                                      </p:to>
                                    </p:set>
                                    <p:animEffect transition="in" filter="box(in)">
                                      <p:cBhvr>
                                        <p:cTn id="17" dur="500"/>
                                        <p:tgtEl>
                                          <p:spTgt spid="103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ox(i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1">
                                            <p:txEl>
                                              <p:pRg st="0" end="0"/>
                                            </p:txEl>
                                          </p:spTgt>
                                        </p:tgtEl>
                                        <p:attrNameLst>
                                          <p:attrName>style.visibility</p:attrName>
                                        </p:attrNameLst>
                                      </p:cBhvr>
                                      <p:to>
                                        <p:strVal val="visible"/>
                                      </p:to>
                                    </p:set>
                                    <p:animEffect transition="in" filter="box(in)">
                                      <p:cBhvr>
                                        <p:cTn id="32"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800600"/>
            <a:ext cx="8229600" cy="1143000"/>
          </a:xfrm>
        </p:spPr>
        <p:txBody>
          <a:bodyPr/>
          <a:lstStyle/>
          <a:p>
            <a:pPr algn="just">
              <a:buNone/>
            </a:pPr>
            <a:r>
              <a:rPr lang="en-US" dirty="0" smtClean="0"/>
              <a:t>  </a:t>
            </a:r>
            <a:r>
              <a:rPr lang="as-IN" dirty="0" smtClean="0"/>
              <a:t>কৃষিক্ষেত্রে </a:t>
            </a:r>
            <a:r>
              <a:rPr lang="as-IN" dirty="0" smtClean="0"/>
              <a:t>ঋণ ও অন্যান্যসহ ব্যাংক অর্থনৈতিক উন্নয়নে গুরুত্বপূর্ণ ভূমিকা পালন করে থাকে।</a:t>
            </a:r>
          </a:p>
          <a:p>
            <a:endParaRPr lang="en-US" dirty="0"/>
          </a:p>
        </p:txBody>
      </p:sp>
      <p:sp>
        <p:nvSpPr>
          <p:cNvPr id="3" name="Title 2"/>
          <p:cNvSpPr>
            <a:spLocks noGrp="1"/>
          </p:cNvSpPr>
          <p:nvPr>
            <p:ph type="title"/>
          </p:nvPr>
        </p:nvSpPr>
        <p:spPr>
          <a:xfrm>
            <a:off x="457200" y="274638"/>
            <a:ext cx="8229600" cy="3078162"/>
          </a:xfrm>
        </p:spPr>
        <p:txBody>
          <a:bodyPr/>
          <a:lstStyle/>
          <a:p>
            <a:endParaRPr lang="en-US" dirty="0"/>
          </a:p>
        </p:txBody>
      </p:sp>
      <p:pic>
        <p:nvPicPr>
          <p:cNvPr id="1026" name="Picture 2" descr="C:\Users\Ahsanullah Khalid\Desktop\adfgjjk.jpg"/>
          <p:cNvPicPr>
            <a:picLocks noChangeAspect="1" noChangeArrowheads="1"/>
          </p:cNvPicPr>
          <p:nvPr/>
        </p:nvPicPr>
        <p:blipFill>
          <a:blip r:embed="rId2"/>
          <a:srcRect/>
          <a:stretch>
            <a:fillRect/>
          </a:stretch>
        </p:blipFill>
        <p:spPr bwMode="auto">
          <a:xfrm>
            <a:off x="533401" y="304800"/>
            <a:ext cx="2667000" cy="3048000"/>
          </a:xfrm>
          <a:prstGeom prst="rect">
            <a:avLst/>
          </a:prstGeom>
          <a:noFill/>
        </p:spPr>
      </p:pic>
      <p:pic>
        <p:nvPicPr>
          <p:cNvPr id="1027" name="Picture 3" descr="C:\Users\Ahsanullah Khalid\Desktop\ager.jpg"/>
          <p:cNvPicPr>
            <a:picLocks noChangeAspect="1" noChangeArrowheads="1"/>
          </p:cNvPicPr>
          <p:nvPr/>
        </p:nvPicPr>
        <p:blipFill>
          <a:blip r:embed="rId3"/>
          <a:srcRect/>
          <a:stretch>
            <a:fillRect/>
          </a:stretch>
        </p:blipFill>
        <p:spPr bwMode="auto">
          <a:xfrm>
            <a:off x="3200400" y="304800"/>
            <a:ext cx="2667000" cy="3048000"/>
          </a:xfrm>
          <a:prstGeom prst="rect">
            <a:avLst/>
          </a:prstGeom>
          <a:noFill/>
        </p:spPr>
      </p:pic>
      <p:pic>
        <p:nvPicPr>
          <p:cNvPr id="1028" name="Picture 4" descr="C:\Users\Ahsanullah Khalid\Desktop\ag.jpg"/>
          <p:cNvPicPr>
            <a:picLocks noChangeAspect="1" noChangeArrowheads="1"/>
          </p:cNvPicPr>
          <p:nvPr/>
        </p:nvPicPr>
        <p:blipFill>
          <a:blip r:embed="rId4"/>
          <a:srcRect/>
          <a:stretch>
            <a:fillRect/>
          </a:stretch>
        </p:blipFill>
        <p:spPr bwMode="auto">
          <a:xfrm>
            <a:off x="5791201" y="304800"/>
            <a:ext cx="2895600" cy="3048000"/>
          </a:xfrm>
          <a:prstGeom prst="rect">
            <a:avLst/>
          </a:prstGeom>
          <a:noFill/>
        </p:spPr>
      </p:pic>
      <p:sp>
        <p:nvSpPr>
          <p:cNvPr id="7" name="Rectangle 6"/>
          <p:cNvSpPr/>
          <p:nvPr/>
        </p:nvSpPr>
        <p:spPr>
          <a:xfrm>
            <a:off x="762000" y="4016514"/>
            <a:ext cx="3412326" cy="707886"/>
          </a:xfrm>
          <a:prstGeom prst="rect">
            <a:avLst/>
          </a:prstGeom>
        </p:spPr>
        <p:txBody>
          <a:bodyPr wrap="square">
            <a:spAutoFit/>
          </a:bodyPr>
          <a:lstStyle/>
          <a:p>
            <a:pPr marL="365760" lvl="0" indent="-256032">
              <a:spcBef>
                <a:spcPts val="400"/>
              </a:spcBef>
              <a:buClr>
                <a:srgbClr val="B83D68"/>
              </a:buClr>
              <a:buSzPct val="68000"/>
            </a:pPr>
            <a:r>
              <a:rPr lang="as-IN" sz="4000" b="1" dirty="0" smtClean="0">
                <a:solidFill>
                  <a:srgbClr val="9C2457"/>
                </a:solidFill>
              </a:rPr>
              <a:t>কৃষি উন্নয়নঃ</a:t>
            </a:r>
            <a:r>
              <a:rPr lang="en-US" sz="4000" b="1" dirty="0" smtClean="0">
                <a:solidFill>
                  <a:srgbClr val="9C2457"/>
                </a:solidFill>
              </a:rPr>
              <a:t> </a:t>
            </a:r>
          </a:p>
        </p:txBody>
      </p:sp>
      <p:sp>
        <p:nvSpPr>
          <p:cNvPr id="8" name="Rectangle 7"/>
          <p:cNvSpPr/>
          <p:nvPr/>
        </p:nvSpPr>
        <p:spPr>
          <a:xfrm>
            <a:off x="2354085" y="381000"/>
            <a:ext cx="4113627"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s-IN"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কৃষি </a:t>
            </a:r>
            <a:r>
              <a:rPr lang="as-IN"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উন্নয়ন</a:t>
            </a: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ox(in)">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box(in)">
                                      <p:cBhvr>
                                        <p:cTn id="12" dur="5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box(in)">
                                      <p:cBhvr>
                                        <p:cTn id="17" dur="500"/>
                                        <p:tgtEl>
                                          <p:spTgt spid="102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ox(i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
                                            <p:txEl>
                                              <p:pRg st="0" end="0"/>
                                            </p:txEl>
                                          </p:spTgt>
                                        </p:tgtEl>
                                        <p:attrNameLst>
                                          <p:attrName>style.visibility</p:attrName>
                                        </p:attrNameLst>
                                      </p:cBhvr>
                                      <p:to>
                                        <p:strVal val="visible"/>
                                      </p:to>
                                    </p:set>
                                    <p:animEffect transition="in" filter="box(in)">
                                      <p:cBhvr>
                                        <p:cTn id="3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962400"/>
            <a:ext cx="8229600" cy="2133600"/>
          </a:xfrm>
        </p:spPr>
        <p:txBody>
          <a:bodyPr>
            <a:normAutofit lnSpcReduction="10000"/>
          </a:bodyPr>
          <a:lstStyle/>
          <a:p>
            <a:pPr algn="just">
              <a:buNone/>
            </a:pPr>
            <a:r>
              <a:rPr lang="as-IN" b="1" dirty="0" smtClean="0">
                <a:solidFill>
                  <a:srgbClr val="9C2457"/>
                </a:solidFill>
              </a:rPr>
              <a:t> </a:t>
            </a:r>
            <a:r>
              <a:rPr lang="en-US" b="1" dirty="0" smtClean="0">
                <a:solidFill>
                  <a:srgbClr val="9C2457"/>
                </a:solidFill>
              </a:rPr>
              <a:t> </a:t>
            </a:r>
            <a:r>
              <a:rPr lang="as-IN" dirty="0" smtClean="0"/>
              <a:t>কেন্দ্রীয় </a:t>
            </a:r>
            <a:r>
              <a:rPr lang="as-IN" dirty="0" smtClean="0"/>
              <a:t>ব্যাংক মুদ্রা বাজারের নিয়ন্ত্রক হিসেবে বাণিজ্যিক ব্যাংকগুলোর প্রদত্ত ঋণের সংকোচন ও সম্প্রসারণের মাধ্যমে অর্থ ও ঋণ নিয়ন্ত্রণ করে থাকে। এটা অর্থনৈতিক স্থিতিশীলতা নিশ্চিতকরণ ও মুদ্রাস্ফীতি নিয়ন্ত্রণের জন্য একান্ত জরুরি। </a:t>
            </a:r>
            <a:endParaRPr lang="en-US" dirty="0"/>
          </a:p>
        </p:txBody>
      </p:sp>
      <p:sp>
        <p:nvSpPr>
          <p:cNvPr id="3" name="Title 2"/>
          <p:cNvSpPr>
            <a:spLocks noGrp="1"/>
          </p:cNvSpPr>
          <p:nvPr>
            <p:ph type="title"/>
          </p:nvPr>
        </p:nvSpPr>
        <p:spPr>
          <a:xfrm>
            <a:off x="457200" y="274638"/>
            <a:ext cx="8229600" cy="2849562"/>
          </a:xfrm>
        </p:spPr>
        <p:txBody>
          <a:bodyPr/>
          <a:lstStyle/>
          <a:p>
            <a:endParaRPr lang="en-US" dirty="0"/>
          </a:p>
        </p:txBody>
      </p:sp>
      <p:pic>
        <p:nvPicPr>
          <p:cNvPr id="2051" name="Picture 3" descr="C:\Users\Ahsanullah Khalid\Desktop\index.jpg"/>
          <p:cNvPicPr>
            <a:picLocks noChangeAspect="1" noChangeArrowheads="1"/>
          </p:cNvPicPr>
          <p:nvPr/>
        </p:nvPicPr>
        <p:blipFill>
          <a:blip r:embed="rId2"/>
          <a:srcRect/>
          <a:stretch>
            <a:fillRect/>
          </a:stretch>
        </p:blipFill>
        <p:spPr bwMode="auto">
          <a:xfrm>
            <a:off x="609600" y="457200"/>
            <a:ext cx="3733800" cy="2514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343400" y="457200"/>
            <a:ext cx="4191000" cy="2514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7" name="Rectangle 6"/>
          <p:cNvSpPr/>
          <p:nvPr/>
        </p:nvSpPr>
        <p:spPr>
          <a:xfrm>
            <a:off x="663743" y="3276600"/>
            <a:ext cx="3070057" cy="646331"/>
          </a:xfrm>
          <a:prstGeom prst="rect">
            <a:avLst/>
          </a:prstGeom>
        </p:spPr>
        <p:txBody>
          <a:bodyPr wrap="square">
            <a:spAutoFit/>
          </a:bodyPr>
          <a:lstStyle/>
          <a:p>
            <a:pPr marL="365760" lvl="0" indent="-256032">
              <a:spcBef>
                <a:spcPts val="400"/>
              </a:spcBef>
              <a:buClr>
                <a:srgbClr val="B83D68"/>
              </a:buClr>
              <a:buSzPct val="68000"/>
            </a:pPr>
            <a:r>
              <a:rPr lang="as-IN" sz="3600" b="1" dirty="0" smtClean="0">
                <a:solidFill>
                  <a:schemeClr val="tx2"/>
                </a:solidFill>
              </a:rPr>
              <a:t>ঋণ নিয়ন্ত্রণঃ </a:t>
            </a:r>
            <a:endParaRPr lang="en-US" sz="3600" b="1" dirty="0" smtClean="0">
              <a:solidFill>
                <a:schemeClr val="tx2"/>
              </a:solidFill>
            </a:endParaRPr>
          </a:p>
        </p:txBody>
      </p:sp>
      <p:sp>
        <p:nvSpPr>
          <p:cNvPr id="8" name="Rectangle 7"/>
          <p:cNvSpPr/>
          <p:nvPr/>
        </p:nvSpPr>
        <p:spPr>
          <a:xfrm>
            <a:off x="2279903" y="1972270"/>
            <a:ext cx="4044697"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s-IN"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ঋণ </a:t>
            </a:r>
            <a:r>
              <a:rPr lang="as-IN"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নিয়ন্ত্রণ </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box(in)">
                                      <p:cBhvr>
                                        <p:cTn id="7" dur="5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i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animEffect transition="in" filter="box(in)">
                                      <p:cBhvr>
                                        <p:cTn id="2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7"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660709"/>
            <a:ext cx="8229600" cy="1206691"/>
          </a:xfrm>
        </p:spPr>
        <p:txBody>
          <a:bodyPr/>
          <a:lstStyle/>
          <a:p>
            <a:pPr algn="just">
              <a:buNone/>
            </a:pPr>
            <a:r>
              <a:rPr lang="en-US" dirty="0" smtClean="0"/>
              <a:t> </a:t>
            </a:r>
            <a:r>
              <a:rPr lang="en-US" dirty="0" smtClean="0"/>
              <a:t> </a:t>
            </a:r>
            <a:r>
              <a:rPr lang="as-IN" dirty="0" smtClean="0"/>
              <a:t>ব্যাংক </a:t>
            </a:r>
            <a:r>
              <a:rPr lang="as-IN" dirty="0" smtClean="0"/>
              <a:t>শিল্প প্রতিষ্ঠানগুলোকে দীর্ঘ মেয়াদে ঋণ প্রদান করে  শিল্পোন্নয়নে সাহায্য করে থাকে।</a:t>
            </a:r>
          </a:p>
          <a:p>
            <a:endParaRPr lang="en-US" dirty="0"/>
          </a:p>
        </p:txBody>
      </p:sp>
      <p:sp>
        <p:nvSpPr>
          <p:cNvPr id="3" name="Title 2"/>
          <p:cNvSpPr>
            <a:spLocks noGrp="1"/>
          </p:cNvSpPr>
          <p:nvPr>
            <p:ph type="title"/>
          </p:nvPr>
        </p:nvSpPr>
        <p:spPr>
          <a:xfrm>
            <a:off x="457200" y="274638"/>
            <a:ext cx="8229600" cy="2925762"/>
          </a:xfrm>
        </p:spPr>
        <p:txBody>
          <a:bodyPr/>
          <a:lstStyle/>
          <a:p>
            <a:endParaRPr lang="en-US" dirty="0"/>
          </a:p>
        </p:txBody>
      </p:sp>
      <p:pic>
        <p:nvPicPr>
          <p:cNvPr id="3074" name="Picture 2" descr="C:\Users\Ahsanullah Khalid\Desktop\aaaaaaaaaaaaaaaaaa.jpg"/>
          <p:cNvPicPr>
            <a:picLocks noChangeAspect="1" noChangeArrowheads="1"/>
          </p:cNvPicPr>
          <p:nvPr/>
        </p:nvPicPr>
        <p:blipFill>
          <a:blip r:embed="rId2"/>
          <a:srcRect/>
          <a:stretch>
            <a:fillRect/>
          </a:stretch>
        </p:blipFill>
        <p:spPr bwMode="auto">
          <a:xfrm>
            <a:off x="533400" y="381000"/>
            <a:ext cx="2705100" cy="2971800"/>
          </a:xfrm>
          <a:prstGeom prst="rect">
            <a:avLst/>
          </a:prstGeom>
          <a:noFill/>
        </p:spPr>
      </p:pic>
      <p:pic>
        <p:nvPicPr>
          <p:cNvPr id="3075" name="Picture 3" descr="C:\Users\Ahsanullah Khalid\Desktop\qqqqqqqqqqqq.jpg"/>
          <p:cNvPicPr>
            <a:picLocks noChangeAspect="1" noChangeArrowheads="1"/>
          </p:cNvPicPr>
          <p:nvPr/>
        </p:nvPicPr>
        <p:blipFill>
          <a:blip r:embed="rId3"/>
          <a:srcRect/>
          <a:stretch>
            <a:fillRect/>
          </a:stretch>
        </p:blipFill>
        <p:spPr bwMode="auto">
          <a:xfrm>
            <a:off x="6324600" y="381000"/>
            <a:ext cx="2514600" cy="2971800"/>
          </a:xfrm>
          <a:prstGeom prst="rect">
            <a:avLst/>
          </a:prstGeom>
          <a:noFill/>
        </p:spPr>
      </p:pic>
      <p:pic>
        <p:nvPicPr>
          <p:cNvPr id="6" name="Picture 3" descr="C:\Users\Ahsanullah Khalid\Desktop\wwwwvvvvv.jpg"/>
          <p:cNvPicPr>
            <a:picLocks noGrp="1" noChangeAspect="1" noChangeArrowheads="1"/>
          </p:cNvPicPr>
          <p:nvPr>
            <p:ph idx="1"/>
          </p:nvPr>
        </p:nvPicPr>
        <p:blipFill>
          <a:blip r:embed="rId4"/>
          <a:srcRect/>
          <a:stretch>
            <a:fillRect/>
          </a:stretch>
        </p:blipFill>
        <p:spPr bwMode="auto">
          <a:xfrm>
            <a:off x="3200400" y="381000"/>
            <a:ext cx="3124200" cy="2971800"/>
          </a:xfrm>
          <a:prstGeom prst="rect">
            <a:avLst/>
          </a:prstGeom>
          <a:noFill/>
        </p:spPr>
      </p:pic>
      <p:sp>
        <p:nvSpPr>
          <p:cNvPr id="7" name="Rectangle 6"/>
          <p:cNvSpPr/>
          <p:nvPr/>
        </p:nvSpPr>
        <p:spPr>
          <a:xfrm>
            <a:off x="762000" y="3849469"/>
            <a:ext cx="2846618" cy="646331"/>
          </a:xfrm>
          <a:prstGeom prst="rect">
            <a:avLst/>
          </a:prstGeom>
        </p:spPr>
        <p:txBody>
          <a:bodyPr wrap="square">
            <a:spAutoFit/>
          </a:bodyPr>
          <a:lstStyle/>
          <a:p>
            <a:pPr marL="365760" lvl="0" indent="-256032">
              <a:spcBef>
                <a:spcPts val="400"/>
              </a:spcBef>
              <a:buClr>
                <a:srgbClr val="B83D68"/>
              </a:buClr>
              <a:buSzPct val="68000"/>
            </a:pPr>
            <a:r>
              <a:rPr lang="as-IN" sz="3600" b="1" dirty="0" smtClean="0">
                <a:solidFill>
                  <a:srgbClr val="9C2457"/>
                </a:solidFill>
              </a:rPr>
              <a:t>শিল্পোন্নয়</a:t>
            </a:r>
            <a:r>
              <a:rPr lang="en-US" sz="3600" b="1" dirty="0" err="1" smtClean="0">
                <a:solidFill>
                  <a:srgbClr val="9C2457"/>
                </a:solidFill>
              </a:rPr>
              <a:t>নঃ</a:t>
            </a:r>
            <a:r>
              <a:rPr lang="as-IN" sz="3600" dirty="0" smtClean="0">
                <a:solidFill>
                  <a:prstClr val="black"/>
                </a:solidFill>
              </a:rPr>
              <a:t> </a:t>
            </a:r>
            <a:endParaRPr lang="en-US" sz="3600" dirty="0" smtClean="0">
              <a:solidFill>
                <a:prstClr val="black"/>
              </a:solidFill>
            </a:endParaRPr>
          </a:p>
        </p:txBody>
      </p:sp>
      <p:sp>
        <p:nvSpPr>
          <p:cNvPr id="8" name="Rectangle 7"/>
          <p:cNvSpPr/>
          <p:nvPr/>
        </p:nvSpPr>
        <p:spPr>
          <a:xfrm>
            <a:off x="2667001" y="381000"/>
            <a:ext cx="4191000"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s-IN"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শিল্পোন্নয়</a:t>
            </a: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ন</a:t>
            </a:r>
            <a:r>
              <a:rPr lang="as-IN"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ox(in)">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075"/>
                                        </p:tgtEl>
                                        <p:attrNameLst>
                                          <p:attrName>style.visibility</p:attrName>
                                        </p:attrNameLst>
                                      </p:cBhvr>
                                      <p:to>
                                        <p:strVal val="visible"/>
                                      </p:to>
                                    </p:set>
                                    <p:animEffect transition="in" filter="box(in)">
                                      <p:cBhvr>
                                        <p:cTn id="17" dur="500"/>
                                        <p:tgtEl>
                                          <p:spTgt spid="307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ox(i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
                                            <p:txEl>
                                              <p:pRg st="0" end="0"/>
                                            </p:txEl>
                                          </p:spTgt>
                                        </p:tgtEl>
                                        <p:attrNameLst>
                                          <p:attrName>style.visibility</p:attrName>
                                        </p:attrNameLst>
                                      </p:cBhvr>
                                      <p:to>
                                        <p:strVal val="visible"/>
                                      </p:to>
                                    </p:set>
                                    <p:animEffect transition="in" filter="box(in)">
                                      <p:cBhvr>
                                        <p:cTn id="3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7"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876800"/>
            <a:ext cx="8229600" cy="914400"/>
          </a:xfrm>
        </p:spPr>
        <p:txBody>
          <a:bodyPr>
            <a:normAutofit/>
          </a:bodyPr>
          <a:lstStyle/>
          <a:p>
            <a:pPr algn="just">
              <a:buNone/>
            </a:pPr>
            <a:r>
              <a:rPr lang="en-US" b="1" dirty="0" smtClean="0">
                <a:solidFill>
                  <a:srgbClr val="9C2457"/>
                </a:solidFill>
              </a:rPr>
              <a:t> </a:t>
            </a:r>
            <a:r>
              <a:rPr lang="as-IN" dirty="0" smtClean="0"/>
              <a:t>ব্যাংকের </a:t>
            </a:r>
            <a:r>
              <a:rPr lang="as-IN" dirty="0" smtClean="0"/>
              <a:t>শাখা বিভিন্ন এলাকায় বি</a:t>
            </a:r>
            <a:r>
              <a:rPr lang="en-US" dirty="0" err="1" smtClean="0"/>
              <a:t>স্তৃত</a:t>
            </a:r>
            <a:r>
              <a:rPr lang="en-US" dirty="0" smtClean="0"/>
              <a:t> </a:t>
            </a:r>
            <a:r>
              <a:rPr lang="as-IN" dirty="0" smtClean="0"/>
              <a:t> থাকায় এটি দেশের আঞ্চলিক উন্নয়</a:t>
            </a:r>
            <a:r>
              <a:rPr lang="en-US" dirty="0" err="1" smtClean="0"/>
              <a:t>নে</a:t>
            </a:r>
            <a:r>
              <a:rPr lang="as-IN" dirty="0" smtClean="0"/>
              <a:t>ও ভূমিকা রেখে থাকে।</a:t>
            </a:r>
          </a:p>
          <a:p>
            <a:endParaRPr lang="en-US" dirty="0"/>
          </a:p>
        </p:txBody>
      </p:sp>
      <p:sp>
        <p:nvSpPr>
          <p:cNvPr id="3" name="Title 2"/>
          <p:cNvSpPr>
            <a:spLocks noGrp="1"/>
          </p:cNvSpPr>
          <p:nvPr>
            <p:ph type="title"/>
          </p:nvPr>
        </p:nvSpPr>
        <p:spPr>
          <a:xfrm>
            <a:off x="457200" y="274638"/>
            <a:ext cx="8229600" cy="3535362"/>
          </a:xfrm>
        </p:spPr>
        <p:txBody>
          <a:bodyPr/>
          <a:lstStyle/>
          <a:p>
            <a:endParaRPr lang="en-US" dirty="0"/>
          </a:p>
        </p:txBody>
      </p:sp>
      <p:pic>
        <p:nvPicPr>
          <p:cNvPr id="1026" name="Picture 2" descr="C:\Users\Ahsanullah Khalid\Desktop\indexnnnnnnnnnnnnnnn.jpg"/>
          <p:cNvPicPr>
            <a:picLocks noChangeAspect="1" noChangeArrowheads="1"/>
          </p:cNvPicPr>
          <p:nvPr/>
        </p:nvPicPr>
        <p:blipFill>
          <a:blip r:embed="rId2"/>
          <a:srcRect/>
          <a:stretch>
            <a:fillRect/>
          </a:stretch>
        </p:blipFill>
        <p:spPr bwMode="auto">
          <a:xfrm>
            <a:off x="457200" y="304800"/>
            <a:ext cx="3028950" cy="3505200"/>
          </a:xfrm>
          <a:prstGeom prst="rect">
            <a:avLst/>
          </a:prstGeom>
          <a:noFill/>
        </p:spPr>
      </p:pic>
      <p:pic>
        <p:nvPicPr>
          <p:cNvPr id="1027" name="Picture 3" descr="C:\Users\Ahsanullah Khalid\Desktop\vvvvvvvvvvvvvv.jpg"/>
          <p:cNvPicPr>
            <a:picLocks noChangeAspect="1" noChangeArrowheads="1"/>
          </p:cNvPicPr>
          <p:nvPr/>
        </p:nvPicPr>
        <p:blipFill>
          <a:blip r:embed="rId3"/>
          <a:srcRect/>
          <a:stretch>
            <a:fillRect/>
          </a:stretch>
        </p:blipFill>
        <p:spPr bwMode="auto">
          <a:xfrm>
            <a:off x="3505200" y="304800"/>
            <a:ext cx="2695575" cy="3505200"/>
          </a:xfrm>
          <a:prstGeom prst="rect">
            <a:avLst/>
          </a:prstGeom>
          <a:noFill/>
        </p:spPr>
      </p:pic>
      <p:pic>
        <p:nvPicPr>
          <p:cNvPr id="1028" name="Picture 4" descr="C:\Users\Ahsanullah Khalid\Desktop\lllllllllllll.jpg"/>
          <p:cNvPicPr>
            <a:picLocks noChangeAspect="1" noChangeArrowheads="1"/>
          </p:cNvPicPr>
          <p:nvPr/>
        </p:nvPicPr>
        <p:blipFill>
          <a:blip r:embed="rId4"/>
          <a:srcRect/>
          <a:stretch>
            <a:fillRect/>
          </a:stretch>
        </p:blipFill>
        <p:spPr bwMode="auto">
          <a:xfrm>
            <a:off x="6172201" y="304800"/>
            <a:ext cx="2667000" cy="3505200"/>
          </a:xfrm>
          <a:prstGeom prst="rect">
            <a:avLst/>
          </a:prstGeom>
          <a:noFill/>
        </p:spPr>
      </p:pic>
      <p:sp>
        <p:nvSpPr>
          <p:cNvPr id="7" name="Rectangle 6"/>
          <p:cNvSpPr/>
          <p:nvPr/>
        </p:nvSpPr>
        <p:spPr>
          <a:xfrm>
            <a:off x="609600" y="4230469"/>
            <a:ext cx="4572000" cy="646331"/>
          </a:xfrm>
          <a:prstGeom prst="rect">
            <a:avLst/>
          </a:prstGeom>
        </p:spPr>
        <p:txBody>
          <a:bodyPr wrap="square">
            <a:spAutoFit/>
          </a:bodyPr>
          <a:lstStyle/>
          <a:p>
            <a:pPr marL="365760" lvl="0" indent="-256032">
              <a:spcBef>
                <a:spcPts val="400"/>
              </a:spcBef>
              <a:buClr>
                <a:srgbClr val="B83D68"/>
              </a:buClr>
              <a:buSzPct val="68000"/>
            </a:pPr>
            <a:r>
              <a:rPr lang="as-IN" sz="3600" b="1" dirty="0" smtClean="0">
                <a:solidFill>
                  <a:schemeClr val="tx2"/>
                </a:solidFill>
              </a:rPr>
              <a:t>আঞ্চলিক উন্নয়</a:t>
            </a:r>
            <a:r>
              <a:rPr lang="en-US" sz="3600" b="1" dirty="0" err="1" smtClean="0">
                <a:solidFill>
                  <a:schemeClr val="tx2"/>
                </a:solidFill>
              </a:rPr>
              <a:t>নঃ</a:t>
            </a:r>
            <a:r>
              <a:rPr lang="en-US" sz="3600" b="1" dirty="0" smtClean="0">
                <a:solidFill>
                  <a:schemeClr val="tx2"/>
                </a:solidFill>
              </a:rPr>
              <a:t> </a:t>
            </a:r>
          </a:p>
        </p:txBody>
      </p:sp>
      <p:sp>
        <p:nvSpPr>
          <p:cNvPr id="8" name="Rectangle 7"/>
          <p:cNvSpPr/>
          <p:nvPr/>
        </p:nvSpPr>
        <p:spPr>
          <a:xfrm>
            <a:off x="457200" y="304800"/>
            <a:ext cx="8382000"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s-IN"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আঞ্চলিক উন্নয়</a:t>
            </a: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ন </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ox(in)">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box(in)">
                                      <p:cBhvr>
                                        <p:cTn id="12" dur="5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box(in)">
                                      <p:cBhvr>
                                        <p:cTn id="17" dur="500"/>
                                        <p:tgtEl>
                                          <p:spTgt spid="102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ox(i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
                                            <p:txEl>
                                              <p:pRg st="0" end="0"/>
                                            </p:txEl>
                                          </p:spTgt>
                                        </p:tgtEl>
                                        <p:attrNameLst>
                                          <p:attrName>style.visibility</p:attrName>
                                        </p:attrNameLst>
                                      </p:cBhvr>
                                      <p:to>
                                        <p:strVal val="visible"/>
                                      </p:to>
                                    </p:set>
                                    <p:animEffect transition="in" filter="box(in)">
                                      <p:cBhvr>
                                        <p:cTn id="3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hsanullah Khalid\Desktop\jonata.jpg"/>
          <p:cNvPicPr>
            <a:picLocks noChangeAspect="1" noChangeArrowheads="1"/>
          </p:cNvPicPr>
          <p:nvPr/>
        </p:nvPicPr>
        <p:blipFill>
          <a:blip r:embed="rId2"/>
          <a:srcRect/>
          <a:stretch>
            <a:fillRect/>
          </a:stretch>
        </p:blipFill>
        <p:spPr bwMode="auto">
          <a:xfrm>
            <a:off x="0" y="304800"/>
            <a:ext cx="3429000" cy="2895600"/>
          </a:xfrm>
          <a:prstGeom prst="rect">
            <a:avLst/>
          </a:prstGeom>
          <a:noFill/>
        </p:spPr>
      </p:pic>
      <p:pic>
        <p:nvPicPr>
          <p:cNvPr id="1028" name="Picture 4" descr="C:\Users\Ahsanullah Khalid\Desktop\3.jpg"/>
          <p:cNvPicPr>
            <a:picLocks noChangeAspect="1" noChangeArrowheads="1"/>
          </p:cNvPicPr>
          <p:nvPr/>
        </p:nvPicPr>
        <p:blipFill>
          <a:blip r:embed="rId3"/>
          <a:srcRect/>
          <a:stretch>
            <a:fillRect/>
          </a:stretch>
        </p:blipFill>
        <p:spPr bwMode="auto">
          <a:xfrm>
            <a:off x="6096000" y="228600"/>
            <a:ext cx="3048000" cy="2971800"/>
          </a:xfrm>
          <a:prstGeom prst="rect">
            <a:avLst/>
          </a:prstGeom>
          <a:noFill/>
        </p:spPr>
      </p:pic>
      <p:pic>
        <p:nvPicPr>
          <p:cNvPr id="1031" name="Picture 7" descr="C:\Users\Ahsanullah Khalid\Desktop\commercial bank.jpg"/>
          <p:cNvPicPr>
            <a:picLocks noChangeAspect="1" noChangeArrowheads="1"/>
          </p:cNvPicPr>
          <p:nvPr/>
        </p:nvPicPr>
        <p:blipFill>
          <a:blip r:embed="rId4"/>
          <a:srcRect/>
          <a:stretch>
            <a:fillRect/>
          </a:stretch>
        </p:blipFill>
        <p:spPr bwMode="auto">
          <a:xfrm>
            <a:off x="6248400" y="3505200"/>
            <a:ext cx="2895600" cy="2819400"/>
          </a:xfrm>
          <a:prstGeom prst="rect">
            <a:avLst/>
          </a:prstGeom>
          <a:noFill/>
        </p:spPr>
      </p:pic>
      <p:pic>
        <p:nvPicPr>
          <p:cNvPr id="1032" name="Picture 8" descr="C:\Users\Ahsanullah Khalid\Desktop\6.jpg"/>
          <p:cNvPicPr>
            <a:picLocks noChangeAspect="1" noChangeArrowheads="1"/>
          </p:cNvPicPr>
          <p:nvPr/>
        </p:nvPicPr>
        <p:blipFill>
          <a:blip r:embed="rId5"/>
          <a:srcRect/>
          <a:stretch>
            <a:fillRect/>
          </a:stretch>
        </p:blipFill>
        <p:spPr bwMode="auto">
          <a:xfrm>
            <a:off x="0" y="3505200"/>
            <a:ext cx="3048000" cy="2819400"/>
          </a:xfrm>
          <a:prstGeom prst="rect">
            <a:avLst/>
          </a:prstGeom>
          <a:noFill/>
        </p:spPr>
      </p:pic>
      <p:pic>
        <p:nvPicPr>
          <p:cNvPr id="1026" name="Picture 2" descr="C:\Users\Ahsanullah Khalid\Desktop\maxresdefault.jpg"/>
          <p:cNvPicPr>
            <a:picLocks noChangeAspect="1" noChangeArrowheads="1"/>
          </p:cNvPicPr>
          <p:nvPr/>
        </p:nvPicPr>
        <p:blipFill>
          <a:blip r:embed="rId6"/>
          <a:srcRect/>
          <a:stretch>
            <a:fillRect/>
          </a:stretch>
        </p:blipFill>
        <p:spPr bwMode="auto">
          <a:xfrm>
            <a:off x="3505200" y="304800"/>
            <a:ext cx="2590800" cy="2895600"/>
          </a:xfrm>
          <a:prstGeom prst="rect">
            <a:avLst/>
          </a:prstGeom>
          <a:noFill/>
        </p:spPr>
      </p:pic>
      <p:pic>
        <p:nvPicPr>
          <p:cNvPr id="2" name="Picture 3" descr="C:\Users\Ahsanullah Khalid\Desktop\images.jpg"/>
          <p:cNvPicPr>
            <a:picLocks noChangeAspect="1" noChangeArrowheads="1"/>
          </p:cNvPicPr>
          <p:nvPr/>
        </p:nvPicPr>
        <p:blipFill>
          <a:blip r:embed="rId7"/>
          <a:srcRect/>
          <a:stretch>
            <a:fillRect/>
          </a:stretch>
        </p:blipFill>
        <p:spPr bwMode="auto">
          <a:xfrm>
            <a:off x="3124200" y="3505200"/>
            <a:ext cx="3048000" cy="2819400"/>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box(in)">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ox(in)">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box(in)">
                                      <p:cBhvr>
                                        <p:cTn id="17" dur="500"/>
                                        <p:tgtEl>
                                          <p:spTgt spid="102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032"/>
                                        </p:tgtEl>
                                        <p:attrNameLst>
                                          <p:attrName>style.visibility</p:attrName>
                                        </p:attrNameLst>
                                      </p:cBhvr>
                                      <p:to>
                                        <p:strVal val="visible"/>
                                      </p:to>
                                    </p:set>
                                    <p:animEffect transition="in" filter="box(in)">
                                      <p:cBhvr>
                                        <p:cTn id="22" dur="500"/>
                                        <p:tgtEl>
                                          <p:spTgt spid="1032"/>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ox(in)">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1031"/>
                                        </p:tgtEl>
                                        <p:attrNameLst>
                                          <p:attrName>style.visibility</p:attrName>
                                        </p:attrNameLst>
                                      </p:cBhvr>
                                      <p:to>
                                        <p:strVal val="visible"/>
                                      </p:to>
                                    </p:set>
                                    <p:animEffect transition="in" filter="box(in)">
                                      <p:cBhvr>
                                        <p:cTn id="32" dur="500"/>
                                        <p:tgtEl>
                                          <p:spTgt spid="1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81201"/>
            <a:ext cx="8229600" cy="3352800"/>
          </a:xfrm>
        </p:spPr>
        <p:txBody>
          <a:bodyPr/>
          <a:lstStyle/>
          <a:p>
            <a:pPr algn="just">
              <a:buNone/>
            </a:pPr>
            <a:r>
              <a:rPr lang="en-US" dirty="0" smtClean="0">
                <a:solidFill>
                  <a:schemeClr val="accent1">
                    <a:lumMod val="50000"/>
                  </a:schemeClr>
                </a:solidFill>
              </a:rPr>
              <a:t> </a:t>
            </a:r>
            <a:r>
              <a:rPr lang="en-US" dirty="0" err="1" smtClean="0">
                <a:solidFill>
                  <a:schemeClr val="accent1">
                    <a:lumMod val="50000"/>
                  </a:schemeClr>
                </a:solidFill>
              </a:rPr>
              <a:t>প্রশ্নঃ</a:t>
            </a:r>
            <a:r>
              <a:rPr lang="en-US" dirty="0" smtClean="0"/>
              <a:t> </a:t>
            </a:r>
            <a:r>
              <a:rPr lang="en-US" dirty="0" smtClean="0"/>
              <a:t>১। </a:t>
            </a:r>
            <a:r>
              <a:rPr lang="as-IN" dirty="0" smtClean="0">
                <a:solidFill>
                  <a:schemeClr val="accent1">
                    <a:lumMod val="50000"/>
                  </a:schemeClr>
                </a:solidFill>
              </a:rPr>
              <a:t>অর্থনৈতিক উন্নয়</a:t>
            </a:r>
            <a:r>
              <a:rPr lang="en-US" dirty="0" smtClean="0">
                <a:solidFill>
                  <a:schemeClr val="accent1">
                    <a:lumMod val="50000"/>
                  </a:schemeClr>
                </a:solidFill>
              </a:rPr>
              <a:t>ন </a:t>
            </a:r>
            <a:r>
              <a:rPr lang="en-US" dirty="0" err="1" smtClean="0">
                <a:solidFill>
                  <a:schemeClr val="accent1">
                    <a:lumMod val="50000"/>
                  </a:schemeClr>
                </a:solidFill>
              </a:rPr>
              <a:t>বাণিজ্যিক</a:t>
            </a:r>
            <a:r>
              <a:rPr lang="en-US" dirty="0" smtClean="0">
                <a:solidFill>
                  <a:schemeClr val="accent1">
                    <a:lumMod val="50000"/>
                  </a:schemeClr>
                </a:solidFill>
              </a:rPr>
              <a:t> </a:t>
            </a:r>
            <a:r>
              <a:rPr lang="en-US" dirty="0" err="1" smtClean="0">
                <a:solidFill>
                  <a:schemeClr val="accent1">
                    <a:lumMod val="50000"/>
                  </a:schemeClr>
                </a:solidFill>
              </a:rPr>
              <a:t>ব্যাংকের</a:t>
            </a:r>
            <a:r>
              <a:rPr lang="en-US" dirty="0" smtClean="0">
                <a:solidFill>
                  <a:schemeClr val="accent1">
                    <a:lumMod val="50000"/>
                  </a:schemeClr>
                </a:solidFill>
              </a:rPr>
              <a:t> </a:t>
            </a:r>
            <a:r>
              <a:rPr lang="en-US" dirty="0" err="1" smtClean="0">
                <a:solidFill>
                  <a:schemeClr val="accent1">
                    <a:lumMod val="50000"/>
                  </a:schemeClr>
                </a:solidFill>
              </a:rPr>
              <a:t>কোন</a:t>
            </a:r>
            <a:r>
              <a:rPr lang="en-US" dirty="0" smtClean="0">
                <a:solidFill>
                  <a:schemeClr val="accent1">
                    <a:lumMod val="50000"/>
                  </a:schemeClr>
                </a:solidFill>
              </a:rPr>
              <a:t> </a:t>
            </a:r>
            <a:r>
              <a:rPr lang="en-US" dirty="0" err="1" smtClean="0">
                <a:solidFill>
                  <a:schemeClr val="accent1">
                    <a:lumMod val="50000"/>
                  </a:schemeClr>
                </a:solidFill>
              </a:rPr>
              <a:t>ধরনের</a:t>
            </a:r>
            <a:r>
              <a:rPr lang="en-US" dirty="0" smtClean="0">
                <a:solidFill>
                  <a:schemeClr val="accent1">
                    <a:lumMod val="50000"/>
                  </a:schemeClr>
                </a:solidFill>
              </a:rPr>
              <a:t>  </a:t>
            </a:r>
            <a:r>
              <a:rPr lang="en-US" sz="2800" dirty="0" err="1" smtClean="0">
                <a:solidFill>
                  <a:schemeClr val="accent1">
                    <a:lumMod val="50000"/>
                  </a:schemeClr>
                </a:solidFill>
              </a:rPr>
              <a:t>কার্যাবলি</a:t>
            </a:r>
            <a:r>
              <a:rPr lang="en-US" sz="2800" dirty="0" smtClean="0">
                <a:solidFill>
                  <a:schemeClr val="accent1">
                    <a:lumMod val="50000"/>
                  </a:schemeClr>
                </a:solidFill>
              </a:rPr>
              <a:t>?</a:t>
            </a:r>
            <a:r>
              <a:rPr lang="en-US" dirty="0" smtClean="0"/>
              <a:t> </a:t>
            </a:r>
          </a:p>
          <a:p>
            <a:pPr>
              <a:buNone/>
            </a:pPr>
            <a:r>
              <a:rPr lang="en-US" dirty="0" smtClean="0">
                <a:solidFill>
                  <a:schemeClr val="accent1">
                    <a:lumMod val="50000"/>
                  </a:schemeClr>
                </a:solidFill>
              </a:rPr>
              <a:t> </a:t>
            </a:r>
            <a:r>
              <a:rPr lang="en-US" dirty="0" err="1" smtClean="0">
                <a:solidFill>
                  <a:schemeClr val="accent1">
                    <a:lumMod val="50000"/>
                  </a:schemeClr>
                </a:solidFill>
              </a:rPr>
              <a:t>উঃ</a:t>
            </a:r>
            <a:r>
              <a:rPr lang="en-US" dirty="0" smtClean="0">
                <a:solidFill>
                  <a:schemeClr val="accent1">
                    <a:lumMod val="50000"/>
                  </a:schemeClr>
                </a:solidFill>
              </a:rPr>
              <a:t> </a:t>
            </a:r>
            <a:r>
              <a:rPr lang="en-US" sz="2800" dirty="0" err="1" smtClean="0">
                <a:solidFill>
                  <a:schemeClr val="accent1">
                    <a:lumMod val="50000"/>
                  </a:schemeClr>
                </a:solidFill>
              </a:rPr>
              <a:t>বিশেষ</a:t>
            </a:r>
            <a:r>
              <a:rPr lang="en-US" sz="2800" dirty="0" smtClean="0">
                <a:solidFill>
                  <a:schemeClr val="accent1">
                    <a:lumMod val="50000"/>
                  </a:schemeClr>
                </a:solidFill>
              </a:rPr>
              <a:t> ও </a:t>
            </a:r>
            <a:r>
              <a:rPr lang="en-US" sz="2800" dirty="0" err="1" smtClean="0">
                <a:solidFill>
                  <a:schemeClr val="accent1">
                    <a:lumMod val="50000"/>
                  </a:schemeClr>
                </a:solidFill>
              </a:rPr>
              <a:t>অন্যান্য</a:t>
            </a:r>
            <a:r>
              <a:rPr lang="en-US" sz="2800" dirty="0" smtClean="0">
                <a:solidFill>
                  <a:schemeClr val="accent1">
                    <a:lumMod val="50000"/>
                  </a:schemeClr>
                </a:solidFill>
              </a:rPr>
              <a:t> </a:t>
            </a:r>
            <a:r>
              <a:rPr lang="en-US" sz="2800" dirty="0" err="1" smtClean="0">
                <a:solidFill>
                  <a:schemeClr val="accent1">
                    <a:lumMod val="50000"/>
                  </a:schemeClr>
                </a:solidFill>
              </a:rPr>
              <a:t>কার্যাবলি</a:t>
            </a:r>
            <a:r>
              <a:rPr lang="en-US" sz="2800" dirty="0" smtClean="0">
                <a:solidFill>
                  <a:schemeClr val="accent1">
                    <a:lumMod val="50000"/>
                  </a:schemeClr>
                </a:solidFill>
              </a:rPr>
              <a:t> । </a:t>
            </a:r>
          </a:p>
          <a:p>
            <a:pPr algn="just">
              <a:buNone/>
            </a:pPr>
            <a:r>
              <a:rPr lang="en-US" sz="2800" dirty="0" smtClean="0">
                <a:solidFill>
                  <a:schemeClr val="accent1">
                    <a:lumMod val="50000"/>
                  </a:schemeClr>
                </a:solidFill>
              </a:rPr>
              <a:t> </a:t>
            </a:r>
            <a:r>
              <a:rPr lang="en-US" sz="2800" dirty="0" err="1" smtClean="0">
                <a:solidFill>
                  <a:schemeClr val="accent1">
                    <a:lumMod val="50000"/>
                  </a:schemeClr>
                </a:solidFill>
              </a:rPr>
              <a:t>প্রশ্নঃ</a:t>
            </a:r>
            <a:r>
              <a:rPr lang="en-US" sz="2800" dirty="0" smtClean="0">
                <a:solidFill>
                  <a:schemeClr val="accent1">
                    <a:lumMod val="50000"/>
                  </a:schemeClr>
                </a:solidFill>
              </a:rPr>
              <a:t> ২।</a:t>
            </a:r>
            <a:r>
              <a:rPr lang="as-IN" sz="2800" dirty="0" smtClean="0">
                <a:solidFill>
                  <a:schemeClr val="accent1">
                    <a:lumMod val="50000"/>
                  </a:schemeClr>
                </a:solidFill>
              </a:rPr>
              <a:t> </a:t>
            </a:r>
            <a:r>
              <a:rPr lang="en-US" sz="2800" dirty="0" err="1" smtClean="0">
                <a:solidFill>
                  <a:schemeClr val="accent1">
                    <a:lumMod val="50000"/>
                  </a:schemeClr>
                </a:solidFill>
              </a:rPr>
              <a:t>বাণিজ্যিক</a:t>
            </a:r>
            <a:r>
              <a:rPr lang="en-US" sz="2800" dirty="0" smtClean="0">
                <a:solidFill>
                  <a:schemeClr val="accent1">
                    <a:lumMod val="50000"/>
                  </a:schemeClr>
                </a:solidFill>
              </a:rPr>
              <a:t> </a:t>
            </a:r>
            <a:r>
              <a:rPr lang="en-US" sz="2800" dirty="0" err="1" smtClean="0">
                <a:solidFill>
                  <a:schemeClr val="accent1">
                    <a:lumMod val="50000"/>
                  </a:schemeClr>
                </a:solidFill>
              </a:rPr>
              <a:t>ব্যাংক</a:t>
            </a:r>
            <a:r>
              <a:rPr lang="en-US" sz="2800" dirty="0" smtClean="0">
                <a:solidFill>
                  <a:schemeClr val="accent1">
                    <a:lumMod val="50000"/>
                  </a:schemeClr>
                </a:solidFill>
              </a:rPr>
              <a:t> </a:t>
            </a:r>
            <a:r>
              <a:rPr lang="en-US" sz="2800" dirty="0" err="1" smtClean="0">
                <a:solidFill>
                  <a:schemeClr val="accent1">
                    <a:lumMod val="50000"/>
                  </a:schemeClr>
                </a:solidFill>
              </a:rPr>
              <a:t>কিভাবে</a:t>
            </a:r>
            <a:r>
              <a:rPr lang="en-US" sz="2800" dirty="0" smtClean="0">
                <a:solidFill>
                  <a:schemeClr val="accent1">
                    <a:lumMod val="50000"/>
                  </a:schemeClr>
                </a:solidFill>
              </a:rPr>
              <a:t>  </a:t>
            </a:r>
            <a:r>
              <a:rPr lang="as-IN" sz="2800" dirty="0" smtClean="0">
                <a:solidFill>
                  <a:schemeClr val="accent1">
                    <a:lumMod val="50000"/>
                  </a:schemeClr>
                </a:solidFill>
              </a:rPr>
              <a:t>অর্থের নিরাপত্তা প্রদান</a:t>
            </a:r>
            <a:r>
              <a:rPr lang="en-US" sz="2800" dirty="0" smtClean="0">
                <a:solidFill>
                  <a:schemeClr val="accent1">
                    <a:lumMod val="50000"/>
                  </a:schemeClr>
                </a:solidFill>
              </a:rPr>
              <a:t> </a:t>
            </a:r>
            <a:r>
              <a:rPr lang="en-US" sz="2800" dirty="0" err="1" smtClean="0">
                <a:solidFill>
                  <a:schemeClr val="accent1">
                    <a:lumMod val="50000"/>
                  </a:schemeClr>
                </a:solidFill>
              </a:rPr>
              <a:t>করে</a:t>
            </a:r>
            <a:r>
              <a:rPr lang="en-US" sz="2800" dirty="0" smtClean="0">
                <a:solidFill>
                  <a:schemeClr val="accent1">
                    <a:lumMod val="50000"/>
                  </a:schemeClr>
                </a:solidFill>
              </a:rPr>
              <a:t> ? </a:t>
            </a:r>
          </a:p>
          <a:p>
            <a:pPr algn="just">
              <a:buNone/>
            </a:pPr>
            <a:r>
              <a:rPr lang="en-US" sz="2800" dirty="0" smtClean="0">
                <a:solidFill>
                  <a:schemeClr val="accent1">
                    <a:lumMod val="50000"/>
                  </a:schemeClr>
                </a:solidFill>
              </a:rPr>
              <a:t> </a:t>
            </a:r>
            <a:r>
              <a:rPr lang="en-US" sz="2800" dirty="0" err="1" smtClean="0">
                <a:solidFill>
                  <a:schemeClr val="accent1">
                    <a:lumMod val="50000"/>
                  </a:schemeClr>
                </a:solidFill>
              </a:rPr>
              <a:t>উঃ</a:t>
            </a:r>
            <a:r>
              <a:rPr lang="as-IN" dirty="0" smtClean="0"/>
              <a:t> </a:t>
            </a:r>
            <a:r>
              <a:rPr lang="as-IN" dirty="0" smtClean="0">
                <a:solidFill>
                  <a:schemeClr val="accent1">
                    <a:lumMod val="50000"/>
                  </a:schemeClr>
                </a:solidFill>
              </a:rPr>
              <a:t>ব্যাংক জনগণের অর্থ জমা রাখার মাধ্যমে অর্থের নিরাপত্তা দিয়ে থাকে।</a:t>
            </a:r>
            <a:endParaRPr lang="en-US" dirty="0">
              <a:solidFill>
                <a:schemeClr val="accent1">
                  <a:lumMod val="50000"/>
                </a:schemeClr>
              </a:solidFill>
            </a:endParaRPr>
          </a:p>
        </p:txBody>
      </p:sp>
      <p:sp>
        <p:nvSpPr>
          <p:cNvPr id="4" name="Rectangle 3"/>
          <p:cNvSpPr/>
          <p:nvPr/>
        </p:nvSpPr>
        <p:spPr>
          <a:xfrm>
            <a:off x="2895600" y="676870"/>
            <a:ext cx="3078272"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মূল্যায়ণ</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ox(i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ox(in)">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box(in)">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box(in)">
                                      <p:cBhvr>
                                        <p:cTn id="2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514600"/>
            <a:ext cx="8229600" cy="1524000"/>
          </a:xfrm>
        </p:spPr>
        <p:txBody>
          <a:bodyPr/>
          <a:lstStyle/>
          <a:p>
            <a:pPr algn="just">
              <a:buNone/>
            </a:pPr>
            <a:r>
              <a:rPr lang="en-US" dirty="0" smtClean="0">
                <a:solidFill>
                  <a:schemeClr val="accent1">
                    <a:lumMod val="50000"/>
                  </a:schemeClr>
                </a:solidFill>
              </a:rPr>
              <a:t>  </a:t>
            </a:r>
            <a:r>
              <a:rPr lang="en-US" dirty="0" err="1" smtClean="0">
                <a:solidFill>
                  <a:schemeClr val="accent1">
                    <a:lumMod val="50000"/>
                  </a:schemeClr>
                </a:solidFill>
              </a:rPr>
              <a:t>তোমার</a:t>
            </a:r>
            <a:r>
              <a:rPr lang="en-US" dirty="0" smtClean="0">
                <a:solidFill>
                  <a:schemeClr val="accent1">
                    <a:lumMod val="50000"/>
                  </a:schemeClr>
                </a:solidFill>
              </a:rPr>
              <a:t> </a:t>
            </a:r>
            <a:r>
              <a:rPr lang="en-US" dirty="0" err="1" smtClean="0">
                <a:solidFill>
                  <a:schemeClr val="accent1">
                    <a:lumMod val="50000"/>
                  </a:schemeClr>
                </a:solidFill>
              </a:rPr>
              <a:t>এলাকায়</a:t>
            </a:r>
            <a:r>
              <a:rPr lang="en-US" dirty="0" smtClean="0">
                <a:solidFill>
                  <a:schemeClr val="accent1">
                    <a:lumMod val="50000"/>
                  </a:schemeClr>
                </a:solidFill>
              </a:rPr>
              <a:t> </a:t>
            </a:r>
            <a:r>
              <a:rPr lang="en-US" dirty="0" err="1" smtClean="0">
                <a:solidFill>
                  <a:schemeClr val="accent1">
                    <a:lumMod val="50000"/>
                  </a:schemeClr>
                </a:solidFill>
              </a:rPr>
              <a:t>অবস্থিত</a:t>
            </a:r>
            <a:r>
              <a:rPr lang="en-US" dirty="0" smtClean="0">
                <a:solidFill>
                  <a:schemeClr val="accent1">
                    <a:lumMod val="50000"/>
                  </a:schemeClr>
                </a:solidFill>
              </a:rPr>
              <a:t> </a:t>
            </a:r>
            <a:r>
              <a:rPr lang="en-US" dirty="0" err="1" smtClean="0">
                <a:solidFill>
                  <a:schemeClr val="accent1">
                    <a:lumMod val="50000"/>
                  </a:schemeClr>
                </a:solidFill>
              </a:rPr>
              <a:t>বাণিজ্যিক</a:t>
            </a:r>
            <a:r>
              <a:rPr lang="en-US" dirty="0" smtClean="0">
                <a:solidFill>
                  <a:schemeClr val="accent1">
                    <a:lumMod val="50000"/>
                  </a:schemeClr>
                </a:solidFill>
              </a:rPr>
              <a:t> </a:t>
            </a:r>
            <a:r>
              <a:rPr lang="en-US" dirty="0" err="1" smtClean="0">
                <a:solidFill>
                  <a:schemeClr val="accent1">
                    <a:lumMod val="50000"/>
                  </a:schemeClr>
                </a:solidFill>
              </a:rPr>
              <a:t>ব্যাংকগুলোর</a:t>
            </a:r>
            <a:r>
              <a:rPr lang="en-US" dirty="0" smtClean="0">
                <a:solidFill>
                  <a:schemeClr val="accent1">
                    <a:lumMod val="50000"/>
                  </a:schemeClr>
                </a:solidFill>
              </a:rPr>
              <a:t> </a:t>
            </a:r>
            <a:r>
              <a:rPr lang="en-US" dirty="0" err="1" smtClean="0">
                <a:solidFill>
                  <a:schemeClr val="accent1">
                    <a:lumMod val="50000"/>
                  </a:schemeClr>
                </a:solidFill>
              </a:rPr>
              <a:t>মধ্যে</a:t>
            </a:r>
            <a:r>
              <a:rPr lang="en-US" dirty="0" smtClean="0">
                <a:solidFill>
                  <a:schemeClr val="accent1">
                    <a:lumMod val="50000"/>
                  </a:schemeClr>
                </a:solidFill>
              </a:rPr>
              <a:t> </a:t>
            </a:r>
            <a:r>
              <a:rPr lang="en-US" dirty="0" err="1" smtClean="0">
                <a:solidFill>
                  <a:schemeClr val="accent1">
                    <a:lumMod val="50000"/>
                  </a:schemeClr>
                </a:solidFill>
              </a:rPr>
              <a:t>একটি</a:t>
            </a:r>
            <a:r>
              <a:rPr lang="en-US" dirty="0" smtClean="0">
                <a:solidFill>
                  <a:schemeClr val="accent1">
                    <a:lumMod val="50000"/>
                  </a:schemeClr>
                </a:solidFill>
              </a:rPr>
              <a:t> </a:t>
            </a:r>
            <a:r>
              <a:rPr lang="en-US" dirty="0" err="1" smtClean="0">
                <a:solidFill>
                  <a:schemeClr val="accent1">
                    <a:lumMod val="50000"/>
                  </a:schemeClr>
                </a:solidFill>
              </a:rPr>
              <a:t>বাণিজ্যিক</a:t>
            </a:r>
            <a:r>
              <a:rPr lang="en-US" dirty="0" smtClean="0">
                <a:solidFill>
                  <a:schemeClr val="accent1">
                    <a:lumMod val="50000"/>
                  </a:schemeClr>
                </a:solidFill>
              </a:rPr>
              <a:t> </a:t>
            </a:r>
            <a:r>
              <a:rPr lang="en-US" dirty="0" err="1" smtClean="0">
                <a:solidFill>
                  <a:schemeClr val="accent1">
                    <a:lumMod val="50000"/>
                  </a:schemeClr>
                </a:solidFill>
              </a:rPr>
              <a:t>ব্যাংকের</a:t>
            </a:r>
            <a:r>
              <a:rPr lang="en-US" dirty="0" smtClean="0">
                <a:solidFill>
                  <a:schemeClr val="accent1">
                    <a:lumMod val="50000"/>
                  </a:schemeClr>
                </a:solidFill>
              </a:rPr>
              <a:t>  </a:t>
            </a:r>
            <a:r>
              <a:rPr lang="en-US" sz="2800" dirty="0" err="1" smtClean="0">
                <a:solidFill>
                  <a:schemeClr val="accent1">
                    <a:lumMod val="50000"/>
                  </a:schemeClr>
                </a:solidFill>
              </a:rPr>
              <a:t>প্রধান</a:t>
            </a:r>
            <a:r>
              <a:rPr lang="en-US" sz="2800" dirty="0" smtClean="0">
                <a:solidFill>
                  <a:schemeClr val="accent1">
                    <a:lumMod val="50000"/>
                  </a:schemeClr>
                </a:solidFill>
              </a:rPr>
              <a:t> </a:t>
            </a:r>
            <a:r>
              <a:rPr lang="en-US" sz="2800" dirty="0" err="1" smtClean="0">
                <a:solidFill>
                  <a:schemeClr val="accent1">
                    <a:lumMod val="50000"/>
                  </a:schemeClr>
                </a:solidFill>
              </a:rPr>
              <a:t>কার্যাবলি</a:t>
            </a:r>
            <a:r>
              <a:rPr lang="en-US" sz="2800" dirty="0" smtClean="0">
                <a:solidFill>
                  <a:schemeClr val="accent1">
                    <a:lumMod val="50000"/>
                  </a:schemeClr>
                </a:solidFill>
              </a:rPr>
              <a:t>, </a:t>
            </a:r>
            <a:r>
              <a:rPr lang="en-US" dirty="0" smtClean="0">
                <a:solidFill>
                  <a:schemeClr val="accent1">
                    <a:lumMod val="50000"/>
                  </a:schemeClr>
                </a:solidFill>
              </a:rPr>
              <a:t> </a:t>
            </a:r>
            <a:r>
              <a:rPr lang="en-US" sz="2800" dirty="0" err="1" smtClean="0">
                <a:solidFill>
                  <a:schemeClr val="accent1">
                    <a:lumMod val="50000"/>
                  </a:schemeClr>
                </a:solidFill>
              </a:rPr>
              <a:t>বিশেষ</a:t>
            </a:r>
            <a:r>
              <a:rPr lang="en-US" sz="2800" dirty="0" smtClean="0">
                <a:solidFill>
                  <a:schemeClr val="accent1">
                    <a:lumMod val="50000"/>
                  </a:schemeClr>
                </a:solidFill>
              </a:rPr>
              <a:t> ও </a:t>
            </a:r>
            <a:r>
              <a:rPr lang="en-US" sz="2800" dirty="0" err="1" smtClean="0">
                <a:solidFill>
                  <a:schemeClr val="accent1">
                    <a:lumMod val="50000"/>
                  </a:schemeClr>
                </a:solidFill>
              </a:rPr>
              <a:t>অন্যান্য</a:t>
            </a:r>
            <a:r>
              <a:rPr lang="en-US" sz="2800" dirty="0" smtClean="0">
                <a:solidFill>
                  <a:schemeClr val="accent1">
                    <a:lumMod val="50000"/>
                  </a:schemeClr>
                </a:solidFill>
              </a:rPr>
              <a:t> </a:t>
            </a:r>
            <a:r>
              <a:rPr lang="en-US" sz="2800" dirty="0" err="1" smtClean="0">
                <a:solidFill>
                  <a:schemeClr val="accent1">
                    <a:lumMod val="50000"/>
                  </a:schemeClr>
                </a:solidFill>
              </a:rPr>
              <a:t>কার্যাবলি</a:t>
            </a:r>
            <a:r>
              <a:rPr lang="en-US" sz="2800" dirty="0" smtClean="0">
                <a:solidFill>
                  <a:schemeClr val="accent1">
                    <a:lumMod val="50000"/>
                  </a:schemeClr>
                </a:solidFill>
              </a:rPr>
              <a:t> </a:t>
            </a:r>
            <a:r>
              <a:rPr lang="en-US" sz="2800" dirty="0" err="1" smtClean="0">
                <a:solidFill>
                  <a:schemeClr val="accent1">
                    <a:lumMod val="50000"/>
                  </a:schemeClr>
                </a:solidFill>
              </a:rPr>
              <a:t>লিখে</a:t>
            </a:r>
            <a:r>
              <a:rPr lang="en-US" sz="2800" dirty="0" smtClean="0">
                <a:solidFill>
                  <a:schemeClr val="accent1">
                    <a:lumMod val="50000"/>
                  </a:schemeClr>
                </a:solidFill>
              </a:rPr>
              <a:t> </a:t>
            </a:r>
            <a:r>
              <a:rPr lang="en-US" sz="2800" dirty="0" err="1" smtClean="0">
                <a:solidFill>
                  <a:schemeClr val="accent1">
                    <a:lumMod val="50000"/>
                  </a:schemeClr>
                </a:solidFill>
              </a:rPr>
              <a:t>আনবে</a:t>
            </a:r>
            <a:r>
              <a:rPr lang="en-US" sz="2800" dirty="0" smtClean="0">
                <a:solidFill>
                  <a:schemeClr val="accent1">
                    <a:lumMod val="50000"/>
                  </a:schemeClr>
                </a:solidFill>
              </a:rPr>
              <a:t> </a:t>
            </a:r>
            <a:r>
              <a:rPr lang="en-US" sz="2800" dirty="0" smtClean="0"/>
              <a:t>। </a:t>
            </a:r>
            <a:endParaRPr lang="en-US" dirty="0"/>
          </a:p>
        </p:txBody>
      </p:sp>
      <p:sp>
        <p:nvSpPr>
          <p:cNvPr id="4" name="Rectangle 3"/>
          <p:cNvSpPr/>
          <p:nvPr/>
        </p:nvSpPr>
        <p:spPr>
          <a:xfrm>
            <a:off x="2390953" y="1134070"/>
            <a:ext cx="4039887"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বাড়ির</a:t>
            </a: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কাজ</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ox(in)">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62200" y="1447800"/>
            <a:ext cx="4437433" cy="156966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96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ধন্যবাদ</a:t>
            </a:r>
            <a:endParaRPr lang="en-US" sz="9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026" name="Picture 2" descr="C:\Users\Ahsanullah Khalid\Desktop\ooooooooooooooo.jpg"/>
          <p:cNvPicPr>
            <a:picLocks noChangeAspect="1" noChangeArrowheads="1"/>
          </p:cNvPicPr>
          <p:nvPr/>
        </p:nvPicPr>
        <p:blipFill>
          <a:blip r:embed="rId2"/>
          <a:srcRect/>
          <a:stretch>
            <a:fillRect/>
          </a:stretch>
        </p:blipFill>
        <p:spPr bwMode="auto">
          <a:xfrm>
            <a:off x="2514600" y="2886075"/>
            <a:ext cx="4114800" cy="29813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ox(in)">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box(in)">
                                      <p:cBhvr>
                                        <p:cTn id="1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52600" y="1330404"/>
            <a:ext cx="5867400" cy="110799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6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আজকের</a:t>
            </a:r>
            <a:r>
              <a:rPr lang="en-US" sz="6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66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পাঠ</a:t>
            </a:r>
            <a:endParaRPr lang="en-US" sz="6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Rectangle 4"/>
          <p:cNvSpPr/>
          <p:nvPr/>
        </p:nvSpPr>
        <p:spPr>
          <a:xfrm>
            <a:off x="685800" y="3048000"/>
            <a:ext cx="7848600" cy="175432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বানিজ্যিক</a:t>
            </a: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ব্যাংক</a:t>
            </a: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ও </a:t>
            </a:r>
            <a:endPar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en-US"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তার</a:t>
            </a: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পরিচিতি</a:t>
            </a: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319529"/>
            <a:ext cx="8229600" cy="1642871"/>
          </a:xfrm>
        </p:spPr>
        <p:txBody>
          <a:bodyPr>
            <a:normAutofit lnSpcReduction="10000"/>
          </a:bodyPr>
          <a:lstStyle/>
          <a:p>
            <a:r>
              <a:rPr lang="en-US" sz="2400" dirty="0" err="1" smtClean="0"/>
              <a:t>বানিজ্যিক</a:t>
            </a:r>
            <a:r>
              <a:rPr lang="en-US" sz="2400" dirty="0" smtClean="0"/>
              <a:t> </a:t>
            </a:r>
            <a:r>
              <a:rPr lang="en-US" sz="2400" dirty="0" err="1" smtClean="0"/>
              <a:t>ব্যাংকের</a:t>
            </a:r>
            <a:r>
              <a:rPr lang="en-US" sz="2400" dirty="0" smtClean="0"/>
              <a:t> </a:t>
            </a:r>
            <a:r>
              <a:rPr lang="en-US" sz="2400" dirty="0" err="1" smtClean="0"/>
              <a:t>ধারণা</a:t>
            </a:r>
            <a:r>
              <a:rPr lang="en-US" sz="2400" dirty="0" smtClean="0"/>
              <a:t> ও </a:t>
            </a:r>
            <a:r>
              <a:rPr lang="en-US" sz="2400" dirty="0" err="1" smtClean="0"/>
              <a:t>তার</a:t>
            </a:r>
            <a:r>
              <a:rPr lang="en-US" sz="2400" dirty="0" smtClean="0"/>
              <a:t> </a:t>
            </a:r>
            <a:r>
              <a:rPr lang="en-US" sz="2400" dirty="0" err="1" smtClean="0"/>
              <a:t>পরিচিতি</a:t>
            </a:r>
            <a:r>
              <a:rPr lang="en-US" sz="2400" dirty="0" smtClean="0"/>
              <a:t> </a:t>
            </a:r>
            <a:r>
              <a:rPr lang="en-US" dirty="0" err="1" smtClean="0"/>
              <a:t>ব্যাখ্যা</a:t>
            </a:r>
            <a:r>
              <a:rPr lang="en-US" dirty="0" smtClean="0"/>
              <a:t> </a:t>
            </a:r>
            <a:r>
              <a:rPr lang="en-US" dirty="0" err="1" smtClean="0"/>
              <a:t>করতে</a:t>
            </a:r>
            <a:r>
              <a:rPr lang="en-US" dirty="0" smtClean="0"/>
              <a:t>  </a:t>
            </a:r>
            <a:r>
              <a:rPr lang="en-US" dirty="0" err="1" smtClean="0"/>
              <a:t>পারবে</a:t>
            </a:r>
            <a:r>
              <a:rPr lang="en-US" dirty="0" smtClean="0"/>
              <a:t> ।</a:t>
            </a:r>
          </a:p>
          <a:p>
            <a:r>
              <a:rPr lang="en-US" sz="2800" dirty="0" err="1" smtClean="0"/>
              <a:t>বানিজ্যিক</a:t>
            </a:r>
            <a:r>
              <a:rPr lang="en-US" sz="2800" dirty="0" smtClean="0"/>
              <a:t> </a:t>
            </a:r>
            <a:r>
              <a:rPr lang="en-US" sz="2800" dirty="0" err="1" smtClean="0"/>
              <a:t>ব্যাংকের</a:t>
            </a:r>
            <a:r>
              <a:rPr lang="en-US" sz="2800" dirty="0" smtClean="0"/>
              <a:t> </a:t>
            </a:r>
            <a:r>
              <a:rPr lang="en-US" sz="2800" dirty="0" err="1" smtClean="0"/>
              <a:t>কার্যাবলি</a:t>
            </a:r>
            <a:r>
              <a:rPr lang="en-US" sz="2800" dirty="0" smtClean="0"/>
              <a:t> </a:t>
            </a:r>
            <a:r>
              <a:rPr lang="en-US" sz="2800" dirty="0" err="1" smtClean="0"/>
              <a:t>বিশ্লেষণ</a:t>
            </a:r>
            <a:r>
              <a:rPr lang="en-US" sz="2800" dirty="0" smtClean="0"/>
              <a:t> </a:t>
            </a:r>
            <a:r>
              <a:rPr lang="en-US" dirty="0" err="1" smtClean="0"/>
              <a:t>করতে</a:t>
            </a:r>
            <a:r>
              <a:rPr lang="en-US" dirty="0" smtClean="0"/>
              <a:t>  </a:t>
            </a:r>
            <a:r>
              <a:rPr lang="en-US" dirty="0" err="1" smtClean="0"/>
              <a:t>পারবে</a:t>
            </a:r>
            <a:r>
              <a:rPr lang="en-US" dirty="0" smtClean="0"/>
              <a:t> ।</a:t>
            </a:r>
          </a:p>
          <a:p>
            <a:endParaRPr lang="en-US" dirty="0"/>
          </a:p>
        </p:txBody>
      </p:sp>
      <p:sp>
        <p:nvSpPr>
          <p:cNvPr id="4" name="Rectangle 3"/>
          <p:cNvSpPr/>
          <p:nvPr/>
        </p:nvSpPr>
        <p:spPr>
          <a:xfrm>
            <a:off x="355941" y="829270"/>
            <a:ext cx="8432117"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এই</a:t>
            </a: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পাঠ</a:t>
            </a: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শেষে</a:t>
            </a: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শিক্ষার্থীরা</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ox(i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ox(in)">
                                      <p:cBhvr>
                                        <p:cTn id="1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hsanullah Khalid\Desktop\index.jpg"/>
          <p:cNvPicPr>
            <a:picLocks noGrp="1" noChangeAspect="1" noChangeArrowheads="1"/>
          </p:cNvPicPr>
          <p:nvPr>
            <p:ph idx="1"/>
          </p:nvPr>
        </p:nvPicPr>
        <p:blipFill>
          <a:blip r:embed="rId2"/>
          <a:stretch>
            <a:fillRect/>
          </a:stretch>
        </p:blipFill>
        <p:spPr bwMode="auto">
          <a:xfrm>
            <a:off x="4419600" y="2895600"/>
            <a:ext cx="4191000" cy="2971800"/>
          </a:xfrm>
          <a:prstGeom prst="rect">
            <a:avLst/>
          </a:prstGeom>
          <a:noFill/>
        </p:spPr>
      </p:pic>
      <p:sp>
        <p:nvSpPr>
          <p:cNvPr id="3" name="Title 2"/>
          <p:cNvSpPr>
            <a:spLocks noGrp="1"/>
          </p:cNvSpPr>
          <p:nvPr>
            <p:ph type="title"/>
          </p:nvPr>
        </p:nvSpPr>
        <p:spPr>
          <a:xfrm>
            <a:off x="228600" y="1066800"/>
            <a:ext cx="8382000" cy="1752600"/>
          </a:xfrm>
        </p:spPr>
        <p:txBody>
          <a:bodyPr>
            <a:normAutofit fontScale="90000"/>
          </a:bodyPr>
          <a:lstStyle/>
          <a:p>
            <a:pPr algn="just"/>
            <a:r>
              <a:rPr lang="en-US" sz="3200" dirty="0" err="1" smtClean="0">
                <a:solidFill>
                  <a:schemeClr val="tx1">
                    <a:lumMod val="95000"/>
                    <a:lumOff val="5000"/>
                  </a:schemeClr>
                </a:solidFill>
              </a:rPr>
              <a:t>মুনাফা</a:t>
            </a:r>
            <a:r>
              <a:rPr lang="en-US" sz="3200" dirty="0" smtClean="0">
                <a:solidFill>
                  <a:schemeClr val="tx1">
                    <a:lumMod val="95000"/>
                    <a:lumOff val="5000"/>
                  </a:schemeClr>
                </a:solidFill>
              </a:rPr>
              <a:t> </a:t>
            </a:r>
            <a:r>
              <a:rPr lang="en-US" sz="3200" dirty="0" err="1" smtClean="0">
                <a:solidFill>
                  <a:schemeClr val="tx1">
                    <a:lumMod val="95000"/>
                    <a:lumOff val="5000"/>
                  </a:schemeClr>
                </a:solidFill>
              </a:rPr>
              <a:t>অর্জনের</a:t>
            </a:r>
            <a:r>
              <a:rPr lang="en-US" sz="3200" dirty="0" smtClean="0">
                <a:solidFill>
                  <a:schemeClr val="tx1">
                    <a:lumMod val="95000"/>
                    <a:lumOff val="5000"/>
                  </a:schemeClr>
                </a:solidFill>
              </a:rPr>
              <a:t> </a:t>
            </a:r>
            <a:r>
              <a:rPr lang="en-US" sz="3200" dirty="0" err="1" smtClean="0">
                <a:solidFill>
                  <a:schemeClr val="tx1">
                    <a:lumMod val="95000"/>
                    <a:lumOff val="5000"/>
                  </a:schemeClr>
                </a:solidFill>
              </a:rPr>
              <a:t>উদ্দেশ্যে</a:t>
            </a:r>
            <a:r>
              <a:rPr lang="en-US" sz="3200" dirty="0" smtClean="0">
                <a:solidFill>
                  <a:schemeClr val="tx1">
                    <a:lumMod val="95000"/>
                    <a:lumOff val="5000"/>
                  </a:schemeClr>
                </a:solidFill>
              </a:rPr>
              <a:t> </a:t>
            </a:r>
            <a:r>
              <a:rPr lang="en-US" sz="3200" dirty="0" err="1" smtClean="0">
                <a:solidFill>
                  <a:schemeClr val="tx1">
                    <a:lumMod val="95000"/>
                    <a:lumOff val="5000"/>
                  </a:schemeClr>
                </a:solidFill>
              </a:rPr>
              <a:t>যে</a:t>
            </a:r>
            <a:r>
              <a:rPr lang="en-US" sz="3200" dirty="0" smtClean="0">
                <a:solidFill>
                  <a:schemeClr val="tx1">
                    <a:lumMod val="95000"/>
                    <a:lumOff val="5000"/>
                  </a:schemeClr>
                </a:solidFill>
              </a:rPr>
              <a:t> </a:t>
            </a:r>
            <a:r>
              <a:rPr lang="en-US" sz="3200" dirty="0" err="1" smtClean="0">
                <a:solidFill>
                  <a:schemeClr val="tx1">
                    <a:lumMod val="95000"/>
                    <a:lumOff val="5000"/>
                  </a:schemeClr>
                </a:solidFill>
              </a:rPr>
              <a:t>প্রতিষ্ঠান</a:t>
            </a:r>
            <a:r>
              <a:rPr lang="en-US" sz="3200" dirty="0" smtClean="0">
                <a:solidFill>
                  <a:schemeClr val="tx1">
                    <a:lumMod val="95000"/>
                    <a:lumOff val="5000"/>
                  </a:schemeClr>
                </a:solidFill>
              </a:rPr>
              <a:t> </a:t>
            </a:r>
            <a:r>
              <a:rPr lang="en-US" sz="3200" dirty="0" err="1" smtClean="0">
                <a:solidFill>
                  <a:schemeClr val="tx1">
                    <a:lumMod val="95000"/>
                    <a:lumOff val="5000"/>
                  </a:schemeClr>
                </a:solidFill>
              </a:rPr>
              <a:t>অর্থ</a:t>
            </a:r>
            <a:r>
              <a:rPr lang="en-US" sz="3200" dirty="0" smtClean="0">
                <a:solidFill>
                  <a:schemeClr val="tx1">
                    <a:lumMod val="95000"/>
                    <a:lumOff val="5000"/>
                  </a:schemeClr>
                </a:solidFill>
              </a:rPr>
              <a:t> ও </a:t>
            </a:r>
            <a:r>
              <a:rPr lang="en-US" sz="3200" dirty="0" err="1" smtClean="0">
                <a:solidFill>
                  <a:schemeClr val="tx1">
                    <a:lumMod val="95000"/>
                    <a:lumOff val="5000"/>
                  </a:schemeClr>
                </a:solidFill>
              </a:rPr>
              <a:t>অর্থের</a:t>
            </a:r>
            <a:r>
              <a:rPr lang="en-US" sz="3200" dirty="0" smtClean="0">
                <a:solidFill>
                  <a:schemeClr val="tx1">
                    <a:lumMod val="95000"/>
                    <a:lumOff val="5000"/>
                  </a:schemeClr>
                </a:solidFill>
              </a:rPr>
              <a:t> </a:t>
            </a:r>
            <a:r>
              <a:rPr lang="en-US" sz="3200" dirty="0" err="1" smtClean="0">
                <a:solidFill>
                  <a:schemeClr val="tx1">
                    <a:lumMod val="95000"/>
                    <a:lumOff val="5000"/>
                  </a:schemeClr>
                </a:solidFill>
              </a:rPr>
              <a:t>মূল্যে</a:t>
            </a:r>
            <a:r>
              <a:rPr lang="en-US" sz="3200" dirty="0" smtClean="0">
                <a:solidFill>
                  <a:schemeClr val="tx1">
                    <a:lumMod val="95000"/>
                    <a:lumOff val="5000"/>
                  </a:schemeClr>
                </a:solidFill>
              </a:rPr>
              <a:t> </a:t>
            </a:r>
            <a:r>
              <a:rPr lang="en-US" sz="3200" dirty="0" err="1" smtClean="0">
                <a:solidFill>
                  <a:schemeClr val="tx1">
                    <a:lumMod val="95000"/>
                    <a:lumOff val="5000"/>
                  </a:schemeClr>
                </a:solidFill>
              </a:rPr>
              <a:t>পরিমাপ</a:t>
            </a:r>
            <a:r>
              <a:rPr lang="en-US" sz="3200" dirty="0" smtClean="0">
                <a:solidFill>
                  <a:schemeClr val="tx1">
                    <a:lumMod val="95000"/>
                    <a:lumOff val="5000"/>
                  </a:schemeClr>
                </a:solidFill>
              </a:rPr>
              <a:t> </a:t>
            </a:r>
            <a:r>
              <a:rPr lang="en-US" sz="3200" dirty="0" err="1" smtClean="0">
                <a:solidFill>
                  <a:schemeClr val="tx1">
                    <a:lumMod val="95000"/>
                    <a:lumOff val="5000"/>
                  </a:schemeClr>
                </a:solidFill>
              </a:rPr>
              <a:t>যোগ্য</a:t>
            </a:r>
            <a:r>
              <a:rPr lang="en-US" sz="3200" dirty="0" smtClean="0">
                <a:solidFill>
                  <a:schemeClr val="tx1">
                    <a:lumMod val="95000"/>
                    <a:lumOff val="5000"/>
                  </a:schemeClr>
                </a:solidFill>
              </a:rPr>
              <a:t> </a:t>
            </a:r>
            <a:r>
              <a:rPr lang="en-US" sz="3200" dirty="0" err="1" smtClean="0">
                <a:solidFill>
                  <a:schemeClr val="tx1">
                    <a:lumMod val="95000"/>
                    <a:lumOff val="5000"/>
                  </a:schemeClr>
                </a:solidFill>
              </a:rPr>
              <a:t>বা</a:t>
            </a:r>
            <a:r>
              <a:rPr lang="en-US" sz="3200" dirty="0" smtClean="0">
                <a:solidFill>
                  <a:schemeClr val="tx1">
                    <a:lumMod val="95000"/>
                    <a:lumOff val="5000"/>
                  </a:schemeClr>
                </a:solidFill>
              </a:rPr>
              <a:t> </a:t>
            </a:r>
            <a:r>
              <a:rPr lang="en-US" sz="3200" dirty="0" err="1" smtClean="0">
                <a:solidFill>
                  <a:schemeClr val="tx1">
                    <a:lumMod val="95000"/>
                    <a:lumOff val="5000"/>
                  </a:schemeClr>
                </a:solidFill>
              </a:rPr>
              <a:t>সেবা</a:t>
            </a:r>
            <a:r>
              <a:rPr lang="en-US" sz="3200" dirty="0" smtClean="0">
                <a:solidFill>
                  <a:schemeClr val="tx1">
                    <a:lumMod val="95000"/>
                    <a:lumOff val="5000"/>
                  </a:schemeClr>
                </a:solidFill>
              </a:rPr>
              <a:t> </a:t>
            </a:r>
            <a:r>
              <a:rPr lang="en-US" sz="3200" dirty="0" err="1" smtClean="0">
                <a:solidFill>
                  <a:schemeClr val="tx1">
                    <a:lumMod val="95000"/>
                    <a:lumOff val="5000"/>
                  </a:schemeClr>
                </a:solidFill>
              </a:rPr>
              <a:t>লেনদেন</a:t>
            </a:r>
            <a:r>
              <a:rPr lang="en-US" sz="3200" dirty="0" smtClean="0">
                <a:solidFill>
                  <a:schemeClr val="tx1">
                    <a:lumMod val="95000"/>
                    <a:lumOff val="5000"/>
                  </a:schemeClr>
                </a:solidFill>
              </a:rPr>
              <a:t> </a:t>
            </a:r>
            <a:r>
              <a:rPr lang="en-US" sz="3200" dirty="0" err="1" smtClean="0">
                <a:solidFill>
                  <a:schemeClr val="tx1">
                    <a:lumMod val="95000"/>
                    <a:lumOff val="5000"/>
                  </a:schemeClr>
                </a:solidFill>
              </a:rPr>
              <a:t>করে</a:t>
            </a:r>
            <a:r>
              <a:rPr lang="en-US" sz="3200" dirty="0" smtClean="0">
                <a:solidFill>
                  <a:schemeClr val="tx1">
                    <a:lumMod val="95000"/>
                    <a:lumOff val="5000"/>
                  </a:schemeClr>
                </a:solidFill>
              </a:rPr>
              <a:t> </a:t>
            </a:r>
            <a:r>
              <a:rPr lang="en-US" sz="3200" dirty="0" err="1" smtClean="0">
                <a:solidFill>
                  <a:schemeClr val="tx1">
                    <a:lumMod val="95000"/>
                    <a:lumOff val="5000"/>
                  </a:schemeClr>
                </a:solidFill>
              </a:rPr>
              <a:t>থাকে</a:t>
            </a:r>
            <a:r>
              <a:rPr lang="en-US" sz="3200" dirty="0" smtClean="0">
                <a:solidFill>
                  <a:schemeClr val="tx1">
                    <a:lumMod val="95000"/>
                    <a:lumOff val="5000"/>
                  </a:schemeClr>
                </a:solidFill>
              </a:rPr>
              <a:t> এ </a:t>
            </a:r>
            <a:r>
              <a:rPr lang="en-US" sz="3200" dirty="0" err="1" smtClean="0">
                <a:solidFill>
                  <a:schemeClr val="tx1">
                    <a:lumMod val="95000"/>
                    <a:lumOff val="5000"/>
                  </a:schemeClr>
                </a:solidFill>
              </a:rPr>
              <a:t>রকম</a:t>
            </a:r>
            <a:r>
              <a:rPr lang="en-US" sz="3200" dirty="0" smtClean="0">
                <a:solidFill>
                  <a:schemeClr val="tx1">
                    <a:lumMod val="95000"/>
                    <a:lumOff val="5000"/>
                  </a:schemeClr>
                </a:solidFill>
              </a:rPr>
              <a:t> </a:t>
            </a:r>
            <a:r>
              <a:rPr lang="en-US" sz="3200" dirty="0" err="1" smtClean="0">
                <a:solidFill>
                  <a:schemeClr val="tx1">
                    <a:lumMod val="95000"/>
                    <a:lumOff val="5000"/>
                  </a:schemeClr>
                </a:solidFill>
              </a:rPr>
              <a:t>প্রতিষ্ঠানকে</a:t>
            </a:r>
            <a:r>
              <a:rPr lang="en-US" sz="3200" dirty="0" smtClean="0">
                <a:solidFill>
                  <a:schemeClr val="tx1">
                    <a:lumMod val="95000"/>
                    <a:lumOff val="5000"/>
                  </a:schemeClr>
                </a:solidFill>
              </a:rPr>
              <a:t> </a:t>
            </a:r>
            <a:r>
              <a:rPr lang="en-US" sz="3200" dirty="0" err="1" smtClean="0">
                <a:solidFill>
                  <a:schemeClr val="tx1">
                    <a:lumMod val="95000"/>
                    <a:lumOff val="5000"/>
                  </a:schemeClr>
                </a:solidFill>
              </a:rPr>
              <a:t>বানিজ্যিক</a:t>
            </a:r>
            <a:r>
              <a:rPr lang="en-US" sz="3200" dirty="0" smtClean="0">
                <a:solidFill>
                  <a:schemeClr val="tx1">
                    <a:lumMod val="95000"/>
                    <a:lumOff val="5000"/>
                  </a:schemeClr>
                </a:solidFill>
              </a:rPr>
              <a:t> </a:t>
            </a:r>
            <a:r>
              <a:rPr lang="en-US" sz="3200" dirty="0" err="1" smtClean="0">
                <a:solidFill>
                  <a:schemeClr val="tx1">
                    <a:lumMod val="95000"/>
                    <a:lumOff val="5000"/>
                  </a:schemeClr>
                </a:solidFill>
              </a:rPr>
              <a:t>ব্যাংক</a:t>
            </a:r>
            <a:r>
              <a:rPr lang="en-US" sz="3200" dirty="0" smtClean="0">
                <a:solidFill>
                  <a:schemeClr val="tx1">
                    <a:lumMod val="95000"/>
                    <a:lumOff val="5000"/>
                  </a:schemeClr>
                </a:solidFill>
              </a:rPr>
              <a:t> </a:t>
            </a:r>
            <a:r>
              <a:rPr lang="en-US" sz="3200" dirty="0" err="1" smtClean="0">
                <a:solidFill>
                  <a:schemeClr val="tx1">
                    <a:lumMod val="95000"/>
                    <a:lumOff val="5000"/>
                  </a:schemeClr>
                </a:solidFill>
              </a:rPr>
              <a:t>বলা</a:t>
            </a:r>
            <a:r>
              <a:rPr lang="en-US" sz="3200" dirty="0" smtClean="0">
                <a:solidFill>
                  <a:schemeClr val="tx1">
                    <a:lumMod val="95000"/>
                    <a:lumOff val="5000"/>
                  </a:schemeClr>
                </a:solidFill>
              </a:rPr>
              <a:t> </a:t>
            </a:r>
            <a:r>
              <a:rPr lang="en-US" sz="3200" dirty="0" err="1" smtClean="0">
                <a:solidFill>
                  <a:schemeClr val="tx1">
                    <a:lumMod val="95000"/>
                    <a:lumOff val="5000"/>
                  </a:schemeClr>
                </a:solidFill>
              </a:rPr>
              <a:t>হয়</a:t>
            </a:r>
            <a:r>
              <a:rPr lang="en-US" sz="3200" dirty="0" smtClean="0">
                <a:solidFill>
                  <a:schemeClr val="tx1">
                    <a:lumMod val="95000"/>
                    <a:lumOff val="5000"/>
                  </a:schemeClr>
                </a:solidFill>
              </a:rPr>
              <a:t> ।</a:t>
            </a:r>
            <a:endParaRPr lang="en-US" sz="3200" dirty="0">
              <a:solidFill>
                <a:schemeClr val="tx1">
                  <a:lumMod val="95000"/>
                  <a:lumOff val="5000"/>
                </a:schemeClr>
              </a:solidFill>
            </a:endParaRPr>
          </a:p>
        </p:txBody>
      </p:sp>
      <p:pic>
        <p:nvPicPr>
          <p:cNvPr id="2051" name="Picture 3" descr="C:\Users\Ahsanullah Khalid\Desktop\bank-ok-20180410143615.jpg"/>
          <p:cNvPicPr>
            <a:picLocks noChangeAspect="1" noChangeArrowheads="1"/>
          </p:cNvPicPr>
          <p:nvPr/>
        </p:nvPicPr>
        <p:blipFill>
          <a:blip r:embed="rId3"/>
          <a:srcRect/>
          <a:stretch>
            <a:fillRect/>
          </a:stretch>
        </p:blipFill>
        <p:spPr bwMode="auto">
          <a:xfrm>
            <a:off x="0" y="2895600"/>
            <a:ext cx="4419600" cy="2971800"/>
          </a:xfrm>
          <a:prstGeom prst="rect">
            <a:avLst/>
          </a:prstGeom>
          <a:noFill/>
        </p:spPr>
      </p:pic>
      <p:sp>
        <p:nvSpPr>
          <p:cNvPr id="6" name="Rectangle 5"/>
          <p:cNvSpPr/>
          <p:nvPr/>
        </p:nvSpPr>
        <p:spPr>
          <a:xfrm>
            <a:off x="228600" y="219670"/>
            <a:ext cx="5861415"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বানিজ্যিক</a:t>
            </a: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ব্যাংক</a:t>
            </a: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box(in)">
                                      <p:cBhvr>
                                        <p:cTn id="7" dur="5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box(in)">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ox(in)">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33600"/>
            <a:ext cx="8229600" cy="3505201"/>
          </a:xfrm>
          <a:ln w="19050">
            <a:solidFill>
              <a:schemeClr val="tx1"/>
            </a:solidFill>
          </a:ln>
        </p:spPr>
        <p:txBody>
          <a:bodyPr/>
          <a:lstStyle/>
          <a:p>
            <a:pPr>
              <a:buNone/>
            </a:pPr>
            <a:endParaRPr lang="en-US" dirty="0" smtClean="0"/>
          </a:p>
        </p:txBody>
      </p:sp>
      <p:sp>
        <p:nvSpPr>
          <p:cNvPr id="4" name="Rectangle 3"/>
          <p:cNvSpPr/>
          <p:nvPr/>
        </p:nvSpPr>
        <p:spPr>
          <a:xfrm>
            <a:off x="2362200" y="2057400"/>
            <a:ext cx="4114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t>বানিজ্যিক</a:t>
            </a:r>
            <a:r>
              <a:rPr lang="en-US" sz="2400" dirty="0" smtClean="0"/>
              <a:t> </a:t>
            </a:r>
            <a:r>
              <a:rPr lang="en-US" sz="2400" dirty="0" err="1" smtClean="0"/>
              <a:t>ব্যাংকের</a:t>
            </a:r>
            <a:r>
              <a:rPr lang="en-US" sz="2400" dirty="0" smtClean="0"/>
              <a:t> </a:t>
            </a:r>
            <a:r>
              <a:rPr lang="en-US" sz="2400" dirty="0" err="1" smtClean="0"/>
              <a:t>কার্যাবলি</a:t>
            </a:r>
            <a:endParaRPr lang="en-US" sz="2400" dirty="0"/>
          </a:p>
        </p:txBody>
      </p:sp>
      <p:sp>
        <p:nvSpPr>
          <p:cNvPr id="5" name="Down Arrow 4"/>
          <p:cNvSpPr/>
          <p:nvPr/>
        </p:nvSpPr>
        <p:spPr>
          <a:xfrm flipH="1">
            <a:off x="2407919" y="2819400"/>
            <a:ext cx="106681" cy="1219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6248400" y="2819400"/>
            <a:ext cx="76200" cy="1219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066800" y="4114800"/>
            <a:ext cx="2667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t>প্রধান</a:t>
            </a:r>
            <a:r>
              <a:rPr lang="en-US" sz="2400" dirty="0" smtClean="0"/>
              <a:t> </a:t>
            </a:r>
            <a:r>
              <a:rPr lang="en-US" sz="2400" dirty="0" err="1" smtClean="0"/>
              <a:t>কার্যাবলি</a:t>
            </a:r>
            <a:endParaRPr lang="en-US" sz="2400" dirty="0"/>
          </a:p>
        </p:txBody>
      </p:sp>
      <p:sp>
        <p:nvSpPr>
          <p:cNvPr id="8" name="Rectangle 7"/>
          <p:cNvSpPr/>
          <p:nvPr/>
        </p:nvSpPr>
        <p:spPr>
          <a:xfrm>
            <a:off x="5029200" y="4114800"/>
            <a:ext cx="2514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t>বিশেষ</a:t>
            </a:r>
            <a:r>
              <a:rPr lang="en-US" sz="2400" dirty="0" smtClean="0"/>
              <a:t> </a:t>
            </a:r>
            <a:r>
              <a:rPr lang="en-US" sz="2400" dirty="0" err="1" smtClean="0"/>
              <a:t>কার্যাবলি</a:t>
            </a:r>
            <a:endParaRPr lang="en-US" sz="2400" dirty="0"/>
          </a:p>
        </p:txBody>
      </p:sp>
      <p:sp>
        <p:nvSpPr>
          <p:cNvPr id="9" name="Rectangle 8"/>
          <p:cNvSpPr/>
          <p:nvPr/>
        </p:nvSpPr>
        <p:spPr>
          <a:xfrm>
            <a:off x="838200" y="228600"/>
            <a:ext cx="7543800" cy="175432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বানিজ্যিক</a:t>
            </a: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ব্যাংকের</a:t>
            </a: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কার্যাবলি</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bg/>
                                          </p:spTgt>
                                        </p:tgtEl>
                                        <p:attrNameLst>
                                          <p:attrName>style.visibility</p:attrName>
                                        </p:attrNameLst>
                                      </p:cBhvr>
                                      <p:to>
                                        <p:strVal val="visible"/>
                                      </p:to>
                                    </p:set>
                                    <p:animEffect transition="in" filter="box(in)">
                                      <p:cBhvr>
                                        <p:cTn id="12" dur="500"/>
                                        <p:tgtEl>
                                          <p:spTgt spid="2">
                                            <p:bg/>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nodePh="1">
                                  <p:stCondLst>
                                    <p:cond delay="0"/>
                                  </p:stCondLst>
                                  <p:endCondLst>
                                    <p:cond evt="begin" delay="0">
                                      <p:tn val="15"/>
                                    </p:cond>
                                  </p:end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box(in)">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ox(in)">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ox(i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ox(i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ox(in)">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box(in)">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4" grpId="0" animBg="1"/>
      <p:bldP spid="5" grpId="0" animBg="1"/>
      <p:bldP spid="6" grpId="0" animBg="1"/>
      <p:bldP spid="7" grpId="0" animBg="1"/>
      <p:bldP spid="8" grpId="0" animBg="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4343400"/>
            <a:ext cx="8229600" cy="2057400"/>
          </a:xfrm>
        </p:spPr>
        <p:txBody>
          <a:bodyPr>
            <a:normAutofit lnSpcReduction="10000"/>
          </a:bodyPr>
          <a:lstStyle/>
          <a:p>
            <a:pPr algn="just">
              <a:buNone/>
            </a:pPr>
            <a:r>
              <a:rPr lang="en-US" sz="2800" b="1" dirty="0" smtClean="0">
                <a:solidFill>
                  <a:srgbClr val="C00000"/>
                </a:solidFill>
              </a:rPr>
              <a:t>  </a:t>
            </a:r>
            <a:r>
              <a:rPr lang="as-IN" b="1" dirty="0" smtClean="0"/>
              <a:t>আমানতকারিদের নিকট হতে তাদের সঞ্চিত অর্থ বিভিন্ন প্রকার হিসেবে</a:t>
            </a:r>
            <a:r>
              <a:rPr lang="en-US" b="1" dirty="0" smtClean="0"/>
              <a:t> </a:t>
            </a:r>
            <a:r>
              <a:rPr lang="as-IN" b="1" dirty="0" smtClean="0"/>
              <a:t>(সঞ্চয়ী, চলতি ও স্থায়ী) আমানত হিসেবে গ্রহণ করে ব্যাংক নির্দিষ্ট হারে জমাকৃত অর্থের উপর আমানতকারিদেরকে সুদ দেয়</a:t>
            </a:r>
            <a:r>
              <a:rPr lang="en-US" b="1" dirty="0" smtClean="0"/>
              <a:t>।</a:t>
            </a:r>
          </a:p>
          <a:p>
            <a:pPr>
              <a:buNone/>
            </a:pPr>
            <a:endParaRPr lang="en-US" dirty="0"/>
          </a:p>
        </p:txBody>
      </p:sp>
      <p:sp>
        <p:nvSpPr>
          <p:cNvPr id="3" name="Title 2"/>
          <p:cNvSpPr>
            <a:spLocks noGrp="1"/>
          </p:cNvSpPr>
          <p:nvPr>
            <p:ph type="title"/>
          </p:nvPr>
        </p:nvSpPr>
        <p:spPr>
          <a:xfrm>
            <a:off x="533400" y="838200"/>
            <a:ext cx="8229600" cy="2438400"/>
          </a:xfrm>
        </p:spPr>
        <p:txBody>
          <a:bodyPr>
            <a:normAutofit/>
          </a:bodyPr>
          <a:lstStyle/>
          <a:p>
            <a:pPr algn="ctr"/>
            <a:r>
              <a:rPr lang="en-US" sz="4400" dirty="0" smtClean="0"/>
              <a:t/>
            </a:r>
            <a:br>
              <a:rPr lang="en-US" sz="4400" dirty="0" smtClean="0"/>
            </a:br>
            <a:endParaRPr lang="en-US" dirty="0"/>
          </a:p>
        </p:txBody>
      </p:sp>
      <p:pic>
        <p:nvPicPr>
          <p:cNvPr id="1026" name="Picture 2" descr="C:\Users\Ahsanullah Khalid\Desktop\images.jpg"/>
          <p:cNvPicPr>
            <a:picLocks noChangeAspect="1" noChangeArrowheads="1"/>
          </p:cNvPicPr>
          <p:nvPr/>
        </p:nvPicPr>
        <p:blipFill>
          <a:blip r:embed="rId2"/>
          <a:srcRect/>
          <a:stretch>
            <a:fillRect/>
          </a:stretch>
        </p:blipFill>
        <p:spPr bwMode="auto">
          <a:xfrm>
            <a:off x="457200" y="1066800"/>
            <a:ext cx="3962400" cy="2438400"/>
          </a:xfrm>
          <a:prstGeom prst="rect">
            <a:avLst/>
          </a:prstGeom>
          <a:noFill/>
        </p:spPr>
      </p:pic>
      <p:pic>
        <p:nvPicPr>
          <p:cNvPr id="1027" name="Picture 3" descr="C:\Users\Ahsanullah Khalid\Desktop\bank-building-banking-investment-wealth-growth-vector-25199698.jpg"/>
          <p:cNvPicPr>
            <a:picLocks noChangeAspect="1" noChangeArrowheads="1"/>
          </p:cNvPicPr>
          <p:nvPr/>
        </p:nvPicPr>
        <p:blipFill>
          <a:blip r:embed="rId3"/>
          <a:srcRect/>
          <a:stretch>
            <a:fillRect/>
          </a:stretch>
        </p:blipFill>
        <p:spPr bwMode="auto">
          <a:xfrm>
            <a:off x="4419600" y="1066800"/>
            <a:ext cx="4343400" cy="2438400"/>
          </a:xfrm>
          <a:prstGeom prst="rect">
            <a:avLst/>
          </a:prstGeom>
          <a:noFill/>
        </p:spPr>
      </p:pic>
      <p:sp>
        <p:nvSpPr>
          <p:cNvPr id="7" name="Rectangle 6"/>
          <p:cNvSpPr/>
          <p:nvPr/>
        </p:nvSpPr>
        <p:spPr>
          <a:xfrm>
            <a:off x="1871596" y="143470"/>
            <a:ext cx="5062604"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প্রধান</a:t>
            </a: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কার্যাবলি</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Rectangle 8"/>
          <p:cNvSpPr/>
          <p:nvPr/>
        </p:nvSpPr>
        <p:spPr>
          <a:xfrm>
            <a:off x="914400" y="3657600"/>
            <a:ext cx="5715141" cy="584775"/>
          </a:xfrm>
          <a:prstGeom prst="rect">
            <a:avLst/>
          </a:prstGeom>
        </p:spPr>
        <p:txBody>
          <a:bodyPr wrap="square">
            <a:spAutoFit/>
          </a:bodyPr>
          <a:lstStyle/>
          <a:p>
            <a:r>
              <a:rPr lang="as-IN" sz="3200" b="1" dirty="0" smtClean="0">
                <a:solidFill>
                  <a:schemeClr val="tx2"/>
                </a:solidFill>
              </a:rPr>
              <a:t>আমানত </a:t>
            </a:r>
            <a:r>
              <a:rPr lang="as-IN" sz="3200" b="1" dirty="0" smtClean="0">
                <a:solidFill>
                  <a:schemeClr val="tx2"/>
                </a:solidFill>
              </a:rPr>
              <a:t>গ্রহণ ও সুদ প্রদানঃ </a:t>
            </a:r>
            <a:endParaRPr lang="en-US" sz="32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ox(in)">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box(in)">
                                      <p:cBhvr>
                                        <p:cTn id="17" dur="500"/>
                                        <p:tgtEl>
                                          <p:spTgt spid="102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ox(i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animEffect transition="in" filter="box(in)">
                                      <p:cBhvr>
                                        <p:cTn id="2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7"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267199"/>
            <a:ext cx="8229600" cy="1447801"/>
          </a:xfrm>
          <a:solidFill>
            <a:schemeClr val="bg1"/>
          </a:solidFill>
          <a:ln>
            <a:solidFill>
              <a:schemeClr val="tx1">
                <a:lumMod val="85000"/>
                <a:lumOff val="15000"/>
              </a:schemeClr>
            </a:solidFill>
          </a:ln>
        </p:spPr>
        <p:txBody>
          <a:bodyPr>
            <a:normAutofit/>
          </a:bodyPr>
          <a:lstStyle/>
          <a:p>
            <a:pPr algn="just">
              <a:buNone/>
            </a:pPr>
            <a:r>
              <a:rPr lang="as-IN" sz="2800" b="1" dirty="0" smtClean="0"/>
              <a:t>জনগণের</a:t>
            </a:r>
            <a:r>
              <a:rPr lang="en-US" sz="2800" b="1" dirty="0" smtClean="0"/>
              <a:t> </a:t>
            </a:r>
            <a:r>
              <a:rPr lang="en-US" sz="2800" b="1" dirty="0" err="1" smtClean="0"/>
              <a:t>কাছে</a:t>
            </a:r>
            <a:r>
              <a:rPr lang="en-US" sz="2800" b="1" dirty="0" smtClean="0"/>
              <a:t> </a:t>
            </a:r>
            <a:r>
              <a:rPr lang="as-IN" sz="2800" b="1" dirty="0" smtClean="0"/>
              <a:t>ছড়িয়ে ছিটিয়ে থাকা সঞ্চয়গুলো বিভিন্ন হিসাবের মাধ্যমে একত্রিত </a:t>
            </a:r>
            <a:r>
              <a:rPr lang="en-US" sz="2800" b="1" dirty="0" smtClean="0"/>
              <a:t> </a:t>
            </a:r>
            <a:r>
              <a:rPr lang="en-US" sz="2800" b="1" dirty="0" err="1" smtClean="0"/>
              <a:t>করে</a:t>
            </a:r>
            <a:r>
              <a:rPr lang="en-US" sz="2800" b="1" dirty="0" smtClean="0"/>
              <a:t> </a:t>
            </a:r>
            <a:r>
              <a:rPr lang="as-IN" sz="2800" b="1" dirty="0" smtClean="0"/>
              <a:t>ব্যাংক মূলধন গঠন করে থাকে।</a:t>
            </a:r>
            <a:endParaRPr lang="as-IN" sz="2400" b="1" dirty="0" smtClean="0"/>
          </a:p>
          <a:p>
            <a:endParaRPr lang="en-US" sz="2400" dirty="0"/>
          </a:p>
        </p:txBody>
      </p:sp>
      <p:pic>
        <p:nvPicPr>
          <p:cNvPr id="1026" name="Picture 2" descr="C:\Users\Ahsanullah Khalid\Desktop\images.jpg"/>
          <p:cNvPicPr>
            <a:picLocks noChangeAspect="1" noChangeArrowheads="1"/>
          </p:cNvPicPr>
          <p:nvPr/>
        </p:nvPicPr>
        <p:blipFill>
          <a:blip r:embed="rId2"/>
          <a:srcRect/>
          <a:stretch>
            <a:fillRect/>
          </a:stretch>
        </p:blipFill>
        <p:spPr bwMode="auto">
          <a:xfrm>
            <a:off x="609600" y="228600"/>
            <a:ext cx="3810000" cy="2590800"/>
          </a:xfrm>
          <a:prstGeom prst="rect">
            <a:avLst/>
          </a:prstGeom>
          <a:noFill/>
        </p:spPr>
      </p:pic>
      <p:pic>
        <p:nvPicPr>
          <p:cNvPr id="1028" name="Picture 4" descr="C:\Users\Ahsanullah Khalid\Desktop\images.jpg"/>
          <p:cNvPicPr>
            <a:picLocks noChangeAspect="1" noChangeArrowheads="1"/>
          </p:cNvPicPr>
          <p:nvPr/>
        </p:nvPicPr>
        <p:blipFill>
          <a:blip r:embed="rId3"/>
          <a:srcRect/>
          <a:stretch>
            <a:fillRect/>
          </a:stretch>
        </p:blipFill>
        <p:spPr bwMode="auto">
          <a:xfrm>
            <a:off x="4495800" y="228600"/>
            <a:ext cx="4191000" cy="2590800"/>
          </a:xfrm>
          <a:prstGeom prst="rect">
            <a:avLst/>
          </a:prstGeom>
          <a:noFill/>
        </p:spPr>
      </p:pic>
      <p:sp>
        <p:nvSpPr>
          <p:cNvPr id="7" name="Rectangle 6"/>
          <p:cNvSpPr/>
          <p:nvPr/>
        </p:nvSpPr>
        <p:spPr>
          <a:xfrm>
            <a:off x="501540" y="3244334"/>
            <a:ext cx="3918060" cy="830997"/>
          </a:xfrm>
          <a:prstGeom prst="rect">
            <a:avLst/>
          </a:prstGeom>
        </p:spPr>
        <p:txBody>
          <a:bodyPr wrap="none">
            <a:spAutoFit/>
          </a:bodyPr>
          <a:lstStyle/>
          <a:p>
            <a:pPr algn="just">
              <a:buNone/>
            </a:pPr>
            <a:r>
              <a:rPr lang="as-IN" sz="4800" b="1" dirty="0" smtClean="0">
                <a:solidFill>
                  <a:schemeClr val="tx2"/>
                </a:solidFill>
              </a:rPr>
              <a:t>মূলধন গঠনঃ </a:t>
            </a:r>
            <a:endParaRPr lang="en-US" sz="4800" b="1" dirty="0" smtClean="0">
              <a:solidFill>
                <a:schemeClr val="tx2"/>
              </a:solidFill>
            </a:endParaRPr>
          </a:p>
        </p:txBody>
      </p:sp>
      <p:sp>
        <p:nvSpPr>
          <p:cNvPr id="9" name="Rectangle 8"/>
          <p:cNvSpPr/>
          <p:nvPr/>
        </p:nvSpPr>
        <p:spPr>
          <a:xfrm>
            <a:off x="2513583" y="676870"/>
            <a:ext cx="411683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s-IN"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মূলধন গঠন </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ox(in)">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box(in)">
                                      <p:cBhvr>
                                        <p:cTn id="12" dur="5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ox(i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
                                            <p:bg/>
                                          </p:spTgt>
                                        </p:tgtEl>
                                        <p:attrNameLst>
                                          <p:attrName>style.visibility</p:attrName>
                                        </p:attrNameLst>
                                      </p:cBhvr>
                                      <p:to>
                                        <p:strVal val="visible"/>
                                      </p:to>
                                    </p:set>
                                    <p:animEffect transition="in" filter="box(in)">
                                      <p:cBhvr>
                                        <p:cTn id="27" dur="500"/>
                                        <p:tgtEl>
                                          <p:spTgt spid="2">
                                            <p:bg/>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
                                            <p:txEl>
                                              <p:pRg st="0" end="0"/>
                                            </p:txEl>
                                          </p:spTgt>
                                        </p:tgtEl>
                                        <p:attrNameLst>
                                          <p:attrName>style.visibility</p:attrName>
                                        </p:attrNameLst>
                                      </p:cBhvr>
                                      <p:to>
                                        <p:strVal val="visible"/>
                                      </p:to>
                                    </p:set>
                                    <p:animEffect transition="in" filter="box(in)">
                                      <p:cBhvr>
                                        <p:cTn id="3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7" grpId="0"/>
      <p:bldP spid="9"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1450</TotalTime>
  <Words>863</Words>
  <Application>Microsoft Office PowerPoint</Application>
  <PresentationFormat>On-screen Show (4:3)</PresentationFormat>
  <Paragraphs>106</Paragraphs>
  <Slides>32</Slides>
  <Notes>1</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Concourse</vt:lpstr>
      <vt:lpstr>Slide 1</vt:lpstr>
      <vt:lpstr>Slide 2</vt:lpstr>
      <vt:lpstr>Slide 3</vt:lpstr>
      <vt:lpstr>Slide 4</vt:lpstr>
      <vt:lpstr>Slide 5</vt:lpstr>
      <vt:lpstr>মুনাফা অর্জনের উদ্দেশ্যে যে প্রতিষ্ঠান অর্থ ও অর্থের মূল্যে পরিমাপ যোগ্য বা সেবা লেনদেন করে থাকে এ রকম প্রতিষ্ঠানকে বানিজ্যিক ব্যাংক বলা হয় ।</vt:lpstr>
      <vt:lpstr>Slide 7</vt:lpstr>
      <vt:lpstr> </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আজকের ক্লাশে </dc:title>
  <dc:creator>Ahsanullah Khalid</dc:creator>
  <cp:lastModifiedBy>Ahsanullah Khalid</cp:lastModifiedBy>
  <cp:revision>345</cp:revision>
  <dcterms:created xsi:type="dcterms:W3CDTF">2020-04-02T13:47:45Z</dcterms:created>
  <dcterms:modified xsi:type="dcterms:W3CDTF">2020-04-15T15:34:23Z</dcterms:modified>
</cp:coreProperties>
</file>