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63" r:id="rId13"/>
    <p:sldId id="264" r:id="rId14"/>
    <p:sldId id="267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24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0" y="1524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9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228600"/>
                <a:ext cx="8839200" cy="6357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সমস্যা-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r>
                  <a:rPr lang="en-US" sz="3600" dirty="0" smtClean="0">
                    <a:cs typeface="NikoshBAN" pitchFamily="2" charset="0"/>
                  </a:rPr>
                  <a:t> a-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 smtClean="0"/>
                  <a:t>=3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হলে,প্রমান কর যে,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/>
                  <a:t>=119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বামপক্ষ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bn-IN" sz="3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+(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36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i="1" dirty="0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dirty="0" smtClean="0">
                                    <a:latin typeface="Cambria Math"/>
                                    <a:cs typeface="NikoshBAN" pitchFamily="2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3600" b="0" i="1" dirty="0" smtClean="0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b="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cs typeface="NikoshBAN" pitchFamily="2" charset="0"/>
                  </a:rPr>
                  <a:t>-2.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600" b="0" i="0" dirty="0" smtClean="0">
                        <a:latin typeface="Cambria Math"/>
                        <a:cs typeface="NikoshBAN" pitchFamily="2" charset="0"/>
                      </a:rPr>
                      <m:t>.</m:t>
                    </m:r>
                    <m:f>
                      <m:fPr>
                        <m:ctrlP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𝑎</m:t>
                                </m:r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36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6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3600" b="0" i="1" smtClean="0">
                                        <a:latin typeface="Cambria Math"/>
                                        <a:cs typeface="NikoshBAN" pitchFamily="2" charset="0"/>
                                      </a:rPr>
                                      <m:t>𝑎</m:t>
                                    </m:r>
                                  </m:den>
                                </m:f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𝑎</m:t>
                            </m:r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.</m:t>
                            </m:r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  <a:cs typeface="NikoshBAN" pitchFamily="2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-2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=(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-2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=(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9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-2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=(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11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-2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=121-2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=119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প্রমানিত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8600"/>
                <a:ext cx="8839200" cy="6357318"/>
              </a:xfrm>
              <a:prstGeom prst="rect">
                <a:avLst/>
              </a:prstGeom>
              <a:blipFill rotWithShape="1">
                <a:blip r:embed="rId2"/>
                <a:stretch>
                  <a:fillRect l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62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099592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5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14400" y="2590800"/>
                <a:ext cx="7543800" cy="147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eriod"/>
                </a:pPr>
                <a:r>
                  <a:rPr lang="en-US" sz="3600" dirty="0" smtClean="0">
                    <a:cs typeface="NikoshBAN" pitchFamily="2" charset="0"/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3600" dirty="0" smtClean="0">
                    <a:cs typeface="NikoshBAN" pitchFamily="2" charset="0"/>
                  </a:rPr>
                  <a:t>=4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হলে প্রমাণ কর যে,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  <a:cs typeface="NikoshBAN" pitchFamily="2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cs typeface="NikoshBAN" pitchFamily="2" charset="0"/>
                  </a:rPr>
                  <a:t>=322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2.  12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-38x+20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কে উৎপাদকে বিশ্লেষন কর ।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590800"/>
                <a:ext cx="7543800" cy="1479059"/>
              </a:xfrm>
              <a:prstGeom prst="rect">
                <a:avLst/>
              </a:prstGeom>
              <a:blipFill rotWithShape="1">
                <a:blip r:embed="rId2"/>
                <a:stretch>
                  <a:fillRect l="-2423" r="-3554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5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819400"/>
                <a:ext cx="57912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cs typeface="NikoshBAN" pitchFamily="2" charset="0"/>
                  </a:rPr>
                  <a:t>P+q=12, p-q=2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হলে</a:t>
                </a:r>
                <a:endParaRPr lang="en-US" sz="2800" dirty="0" smtClean="0">
                  <a:cs typeface="NikoshBAN" pitchFamily="2" charset="0"/>
                </a:endParaRPr>
              </a:p>
              <a:p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2800" dirty="0" smtClean="0"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কর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0" dirty="0" smtClean="0">
                        <a:latin typeface="Cambria Math"/>
                        <a:cs typeface="NikoshBAN" pitchFamily="2" charset="0"/>
                      </a:rPr>
                      <m:t>।</m:t>
                    </m:r>
                  </m:oMath>
                </a14:m>
                <a:endParaRPr lang="en-US" sz="2800" dirty="0" smtClean="0">
                  <a:cs typeface="NikoshBAN" pitchFamily="2" charset="0"/>
                </a:endParaRPr>
              </a:p>
              <a:p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2800" dirty="0" smtClean="0">
                    <a:cs typeface="NikoshBAN" pitchFamily="2" charset="0"/>
                  </a:rPr>
                  <a:t> 8pq(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কর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।</m:t>
                    </m:r>
                  </m:oMath>
                </a14:m>
                <a:endParaRPr lang="en-US" sz="2800" dirty="0">
                  <a:cs typeface="NikoshBAN" pitchFamily="2" charset="0"/>
                </a:endParaRPr>
              </a:p>
              <a:p>
                <a:endParaRPr lang="en-US" sz="2800" dirty="0" smtClean="0">
                  <a:cs typeface="NikoshBAN" pitchFamily="2" charset="0"/>
                </a:endParaRP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2800" dirty="0" smtClean="0">
                    <a:cs typeface="NikoshBAN" pitchFamily="2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𝑞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800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এর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মান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নির্ণয়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কর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dirty="0">
                        <a:latin typeface="Cambria Math"/>
                        <a:cs typeface="NikoshBAN" pitchFamily="2" charset="0"/>
                      </a:rPr>
                      <m:t>।</m:t>
                    </m:r>
                  </m:oMath>
                </a14:m>
                <a:endParaRPr lang="en-US" sz="2800" dirty="0">
                  <a:cs typeface="NikoshBAN" pitchFamily="2" charset="0"/>
                </a:endParaRPr>
              </a:p>
              <a:p>
                <a:endParaRPr lang="en-US" sz="20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819400"/>
                <a:ext cx="5791200" cy="3416320"/>
              </a:xfrm>
              <a:prstGeom prst="rect">
                <a:avLst/>
              </a:prstGeom>
              <a:blipFill rotWithShape="1">
                <a:blip r:embed="rId2"/>
                <a:stretch>
                  <a:fillRect l="-2211" t="-2321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2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838200"/>
                <a:ext cx="624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যদি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600" dirty="0">
                    <a:cs typeface="NikoshBAN" pitchFamily="2" charset="0"/>
                  </a:rPr>
                  <a:t>1=0</a:t>
                </a:r>
                <a:r>
                  <a:rPr lang="bn-IN" sz="3600" dirty="0">
                    <a:cs typeface="NikoshBAN" pitchFamily="2" charset="0"/>
                  </a:rPr>
                  <a:t> হয়,তবে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38200"/>
                <a:ext cx="62484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2927" t="-18868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1371600"/>
                <a:ext cx="6248400" cy="877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cs typeface="NikoshBAN" pitchFamily="2" charset="0"/>
                  </a:rPr>
                  <a:t>1</a:t>
                </a:r>
                <a:r>
                  <a:rPr lang="en-US" sz="3600" b="1" dirty="0">
                    <a:cs typeface="NikoshBAN" pitchFamily="2" charset="0"/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bn-IN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6248400" cy="877613"/>
              </a:xfrm>
              <a:prstGeom prst="rect">
                <a:avLst/>
              </a:prstGeom>
              <a:blipFill rotWithShape="1">
                <a:blip r:embed="rId3"/>
                <a:stretch>
                  <a:fillRect l="-2927" b="-1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25394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>
                <a:cs typeface="NikoshBAN" pitchFamily="2" charset="0"/>
              </a:rPr>
              <a:t>4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    (খ)  </a:t>
            </a:r>
            <a:r>
              <a:rPr lang="en-US" sz="3200" dirty="0">
                <a:cs typeface="NikoshBAN" pitchFamily="2" charset="0"/>
              </a:rPr>
              <a:t>3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   (গ)  </a:t>
            </a:r>
            <a:r>
              <a:rPr lang="en-US" sz="3200" dirty="0">
                <a:cs typeface="NikoshBAN" pitchFamily="2" charset="0"/>
              </a:rPr>
              <a:t>1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(ঘ)</a:t>
            </a:r>
            <a:r>
              <a:rPr lang="en-US" sz="3200" dirty="0">
                <a:cs typeface="NikoshBAN" pitchFamily="2" charset="0"/>
              </a:rPr>
              <a:t>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091" y="3200400"/>
                <a:ext cx="8458200" cy="2539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dirty="0" smtClean="0">
                  <a:cs typeface="NikoshBAN" pitchFamily="2" charset="0"/>
                </a:endParaRPr>
              </a:p>
              <a:p>
                <a:r>
                  <a:rPr lang="en-US" sz="3600" dirty="0" smtClean="0">
                    <a:cs typeface="NikoshBAN" pitchFamily="2" charset="0"/>
                  </a:rPr>
                  <a:t>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cs typeface="NikoshBAN" pitchFamily="2" charset="0"/>
                  </a:rPr>
                  <a:t>=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কত?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(ক)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600" dirty="0" smtClean="0">
                    <a:cs typeface="NikoshBAN" pitchFamily="2" charset="0"/>
                  </a:rPr>
                  <a:t>4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(খ)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3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(গ)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2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(ঘ)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cs typeface="NikoshBAN" pitchFamily="2" charset="0"/>
                  </a:rPr>
                  <a:t>1</a:t>
                </a:r>
              </a:p>
              <a:p>
                <a:pPr marL="742950" indent="-742950">
                  <a:buAutoNum type="arabicPeriod"/>
                </a:pP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3200400"/>
                <a:ext cx="8458200" cy="2539606"/>
              </a:xfrm>
              <a:prstGeom prst="rect">
                <a:avLst/>
              </a:prstGeom>
              <a:blipFill rotWithShape="1">
                <a:blip r:embed="rId4"/>
                <a:stretch>
                  <a:fillRect l="-2161" t="-3597" b="-8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68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2362200"/>
                <a:ext cx="7848600" cy="3060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36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bn-IN" sz="3600" b="0" i="0" smtClean="0">
                        <a:latin typeface="Cambria Math"/>
                      </a:rPr>
                      <m:t>  </m:t>
                    </m:r>
                  </m:oMath>
                </a14:m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এর মান কত ?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IN" sz="36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bn-IN" sz="3600" b="0" i="1" smtClean="0">
                                <a:latin typeface="Cambria Math"/>
                              </a:rPr>
                              <m:t>খ</m:t>
                            </m:r>
                          </m:e>
                        </m:d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কত ?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bn-IN" sz="36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bn-IN" sz="3600" b="1" i="1" smtClean="0">
                                <a:latin typeface="Cambria Math"/>
                              </a:rPr>
                              <m:t>গ</m:t>
                            </m:r>
                          </m:e>
                        </m:d>
                        <m:r>
                          <a:rPr lang="en-US" sz="36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এর মান নির্ণয় কর।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62200"/>
                <a:ext cx="7848600" cy="3060068"/>
              </a:xfrm>
              <a:prstGeom prst="rect">
                <a:avLst/>
              </a:prstGeom>
              <a:blipFill rotWithShape="1">
                <a:blip r:embed="rId2"/>
                <a:stretch>
                  <a:fillRect l="-2329" t="-798" b="-3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7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13800" cy="655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286000" y="152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9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মোঃআবুল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বাশার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চকশ্যাম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চকশ্যাম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নগর,মেহের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cs typeface="NikoshBAN" pitchFamily="2" charset="0"/>
              </a:rPr>
              <a:t>নং-</a:t>
            </a:r>
            <a:r>
              <a:rPr lang="en-US" sz="2400" dirty="0">
                <a:cs typeface="NikoshBAN" pitchFamily="2" charset="0"/>
              </a:rPr>
              <a:t>md.bashar82abul@gmail.com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381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18967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3200" dirty="0">
                <a:latin typeface="Times New Roman" pitchFamily="18" charset="0"/>
                <a:cs typeface="NikoshBAN" pitchFamily="2" charset="0"/>
              </a:rPr>
              <a:t>: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নবম-দশম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গণিত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বীজগাণিক রাশি।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৫০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১৫/০৪/২০২০</a:t>
            </a:r>
            <a:endParaRPr lang="bn-IN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8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1600200"/>
                <a:ext cx="594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+,-,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,÷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এই গুলোকে কি বলা হয়।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00200"/>
                <a:ext cx="59436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179" t="-18868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800600" y="1639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উত্তরঃপ্রক্রিয়া চিহ্ন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759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  <a:cs typeface="NikoshBAN" pitchFamily="2" charset="0"/>
              </a:rPr>
              <a:t>X,    Y,   Z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2362200"/>
            <a:ext cx="213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চলক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124200"/>
            <a:ext cx="675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2, 3, 4 ,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3200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উত্তর ধ্রবক সংখ্যা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962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2x+3y-4z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প্রক্রিয়া চিহ্ন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ধ্রবক 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অর্থবোধক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বিন্যাসকে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0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81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বীজগাণিতিক রাশি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434" y="152400"/>
            <a:ext cx="27719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900297"/>
            <a:ext cx="883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১।বর্গ ও ঘন নির্ণয়ের সুত্র গুলো লিখতে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উৎপাদকে বিশ্লেষণ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৩।।বর্গ ও ঘন নির্ণয়ের সুত্র প্রয়োগ করে বীজগাণিতিক সমস্যা সমাধান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428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বীজগাণিতিক প্রতীক দ্বারা প্রকাশিত যেকোন নিয়ম বা সিদ্ধান্তকে বীজগাণিতিক সুত্র বলা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8600" y="1860910"/>
                <a:ext cx="8686800" cy="4827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</a:rPr>
                          <m:t>.(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+2ab+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r>
                  <a:rPr lang="en-US" sz="2800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2800" dirty="0"/>
                  <a:t>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r>
                  <a:rPr lang="en-US" sz="2800" dirty="0"/>
                  <a:t>3.(</a:t>
                </a:r>
                <a:r>
                  <a:rPr lang="en-US" sz="2800" dirty="0" err="1"/>
                  <a:t>a+b</a:t>
                </a:r>
                <a:r>
                  <a:rPr lang="en-US" sz="2800" dirty="0"/>
                  <a:t>)(a-b)=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r>
                  <a:rPr lang="en-US" sz="2800" dirty="0"/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-2ab</a:t>
                </a:r>
              </a:p>
              <a:p>
                <a:r>
                  <a:rPr lang="en-US" sz="2800" dirty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</a:rPr>
                      <m:t>+</m:t>
                    </m:r>
                  </m:oMath>
                </a14:m>
                <a:r>
                  <a:rPr lang="en-US" sz="2800" dirty="0"/>
                  <a:t>2ab</a:t>
                </a:r>
              </a:p>
              <a:p>
                <a:r>
                  <a:rPr lang="en-US" sz="2800" dirty="0"/>
                  <a:t>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dirty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dirty="0"/>
                          <m:t>+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  <a:p>
                <a:r>
                  <a:rPr lang="en-US" sz="2800" dirty="0"/>
                  <a:t>7.ab=(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 dirty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800" i="1" dirty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i="1" dirty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r>
                  <a:rPr lang="en-US" sz="2800" dirty="0"/>
                  <a:t>8.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+4ab</a:t>
                </a:r>
              </a:p>
              <a:p>
                <a:r>
                  <a:rPr lang="en-US" sz="2800" dirty="0"/>
                  <a:t>9.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-4ab</a:t>
                </a:r>
              </a:p>
              <a:p>
                <a:r>
                  <a:rPr lang="en-US" sz="2800" dirty="0"/>
                  <a:t>10. 4ab=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60910"/>
                <a:ext cx="8686800" cy="4827219"/>
              </a:xfrm>
              <a:prstGeom prst="rect">
                <a:avLst/>
              </a:prstGeom>
              <a:blipFill rotWithShape="1">
                <a:blip r:embed="rId2"/>
                <a:stretch>
                  <a:fillRect l="-1474" t="-1136" b="-2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7351" y="304800"/>
            <a:ext cx="47516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103531"/>
                <a:ext cx="8305800" cy="6432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.(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=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+3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b+3a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sz="1600" dirty="0" smtClean="0"/>
              </a:p>
              <a:p>
                <a:r>
                  <a:rPr lang="en-US" sz="3600" dirty="0" smtClean="0"/>
                  <a:t>2.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=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3600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b+3a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0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3600" dirty="0" smtClean="0"/>
              </a:p>
              <a:p>
                <a:endParaRPr lang="en-US" dirty="0" smtClean="0"/>
              </a:p>
              <a:p>
                <a:r>
                  <a:rPr lang="en-US" sz="3600" dirty="0" smtClean="0"/>
                  <a:t>3.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-3ab(</a:t>
                </a:r>
                <a:r>
                  <a:rPr lang="en-US" sz="3600" dirty="0" err="1" smtClean="0"/>
                  <a:t>a+b</a:t>
                </a:r>
                <a:r>
                  <a:rPr lang="en-US" sz="3600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sz="3600" dirty="0" smtClean="0"/>
                  <a:t>4.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(</m:t>
                        </m:r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𝑏</m:t>
                        </m:r>
                        <m:r>
                          <a:rPr lang="en-US" sz="36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3600" dirty="0" smtClean="0"/>
                  <a:t>3ab(a-b)</a:t>
                </a:r>
              </a:p>
              <a:p>
                <a:endParaRPr lang="en-US" dirty="0" smtClean="0"/>
              </a:p>
              <a:p>
                <a:r>
                  <a:rPr lang="en-US" sz="3600" dirty="0" smtClean="0"/>
                  <a:t>5.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/>
                  <a:t>=</a:t>
                </a:r>
                <a:r>
                  <a:rPr lang="en-US" sz="3600" dirty="0" smtClean="0"/>
                  <a:t>(</a:t>
                </a:r>
                <a:r>
                  <a:rPr lang="en-US" sz="3600" dirty="0" err="1" smtClean="0"/>
                  <a:t>a+b</a:t>
                </a:r>
                <a:r>
                  <a:rPr lang="en-US" sz="3600" dirty="0" smtClean="0"/>
                  <a:t>)(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3600" dirty="0"/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sz="3600" dirty="0" smtClean="0"/>
                  <a:t>6.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360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=(a-b</a:t>
                </a:r>
                <a:r>
                  <a:rPr lang="en-US" sz="3600" dirty="0"/>
                  <a:t>)(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0" dirty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3600" dirty="0"/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6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)</a:t>
                </a:r>
              </a:p>
              <a:p>
                <a:endParaRPr lang="en-US" sz="3600" dirty="0"/>
              </a:p>
              <a:p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03531"/>
                <a:ext cx="8305800" cy="6432530"/>
              </a:xfrm>
              <a:prstGeom prst="rect">
                <a:avLst/>
              </a:prstGeom>
              <a:blipFill rotWithShape="1">
                <a:blip r:embed="rId2"/>
                <a:stretch>
                  <a:fillRect l="-2201" t="-1422" b="-2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00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গুণফলের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হলে,শেষোক্ত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প্রথমোত্ত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রাশিটিকে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লব্ধ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গুণফলরুপে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685800"/>
                <a:ext cx="464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সমস্যা-১।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/>
                      </a:rPr>
                      <m:t>−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−</m:t>
                    </m:r>
                    <m:r>
                      <a:rPr lang="en-US" sz="3600" i="1">
                        <a:latin typeface="Cambria Math"/>
                      </a:rPr>
                      <m:t>650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85800"/>
                <a:ext cx="464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3932" t="-18868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447800"/>
                <a:ext cx="85344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650</m:t>
                    </m:r>
                  </m:oMath>
                </a14:m>
                <a:endParaRPr lang="en-US" sz="3600" b="0" dirty="0" smtClean="0"/>
              </a:p>
              <a:p>
                <a:r>
                  <a:rPr lang="en-US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26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25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650</m:t>
                    </m:r>
                  </m:oMath>
                </a14:m>
                <a:endParaRPr lang="en-US" sz="3600" b="0" dirty="0" smtClean="0"/>
              </a:p>
              <a:p>
                <a:r>
                  <a:rPr lang="en-US" sz="3600" dirty="0" smtClean="0"/>
                  <a:t>=x(x-26)+25(x-26)</a:t>
                </a:r>
              </a:p>
              <a:p>
                <a:r>
                  <a:rPr lang="en-US" sz="3600" dirty="0" smtClean="0"/>
                  <a:t>=(x+25)(x-26) </a:t>
                </a:r>
                <a:r>
                  <a:rPr lang="en-US" sz="3600" dirty="0" err="1" smtClean="0"/>
                  <a:t>Ans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3440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2143" t="-5291" b="-8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773269"/>
                <a:ext cx="853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সমস্যা-২।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7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120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773269"/>
                <a:ext cx="85344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2143" t="-18868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4494074"/>
                <a:ext cx="8763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15</m:t>
                    </m:r>
                    <m:r>
                      <a:rPr lang="en-US" sz="3600" i="1">
                        <a:latin typeface="Cambria Math"/>
                      </a:rPr>
                      <m:t>𝑥</m:t>
                    </m:r>
                    <m:r>
                      <a:rPr lang="en-US" sz="3600" i="1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8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/>
                      </a:rPr>
                      <m:t>120</m:t>
                    </m:r>
                  </m:oMath>
                </a14:m>
                <a:endParaRPr lang="en-US" sz="3600" dirty="0"/>
              </a:p>
              <a:p>
                <a:r>
                  <a:rPr lang="en-US" sz="3600" dirty="0"/>
                  <a:t>=</a:t>
                </a:r>
                <a:r>
                  <a:rPr lang="en-US" sz="3600" dirty="0" smtClean="0"/>
                  <a:t>x(x+15)-8(x+15)</a:t>
                </a:r>
                <a:endParaRPr lang="en-US" sz="3600" dirty="0"/>
              </a:p>
              <a:p>
                <a:r>
                  <a:rPr lang="en-US" sz="3600" dirty="0"/>
                  <a:t>=(</a:t>
                </a:r>
                <a:r>
                  <a:rPr lang="en-US" sz="3600" dirty="0" smtClean="0"/>
                  <a:t>x-8)(x+15) </a:t>
                </a:r>
                <a:r>
                  <a:rPr lang="en-US" sz="3600" dirty="0" err="1"/>
                  <a:t>Ans</a:t>
                </a:r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494074"/>
                <a:ext cx="8763000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2157" t="-5556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9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943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Civic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new</cp:lastModifiedBy>
  <cp:revision>31</cp:revision>
  <dcterms:created xsi:type="dcterms:W3CDTF">2006-08-16T00:00:00Z</dcterms:created>
  <dcterms:modified xsi:type="dcterms:W3CDTF">2020-04-16T02:37:52Z</dcterms:modified>
</cp:coreProperties>
</file>