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3"/>
  </p:notesMasterIdLst>
  <p:sldIdLst>
    <p:sldId id="476" r:id="rId2"/>
    <p:sldId id="596" r:id="rId3"/>
    <p:sldId id="518" r:id="rId4"/>
    <p:sldId id="599" r:id="rId5"/>
    <p:sldId id="597" r:id="rId6"/>
    <p:sldId id="598" r:id="rId7"/>
    <p:sldId id="580" r:id="rId8"/>
    <p:sldId id="588" r:id="rId9"/>
    <p:sldId id="569" r:id="rId10"/>
    <p:sldId id="594" r:id="rId11"/>
    <p:sldId id="592" r:id="rId12"/>
    <p:sldId id="582" r:id="rId13"/>
    <p:sldId id="572" r:id="rId14"/>
    <p:sldId id="583" r:id="rId15"/>
    <p:sldId id="585" r:id="rId16"/>
    <p:sldId id="586" r:id="rId17"/>
    <p:sldId id="589" r:id="rId18"/>
    <p:sldId id="575" r:id="rId19"/>
    <p:sldId id="576" r:id="rId20"/>
    <p:sldId id="600" r:id="rId21"/>
    <p:sldId id="6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  <a:srgbClr val="0000CC"/>
    <a:srgbClr val="33CC33"/>
    <a:srgbClr val="FF9900"/>
    <a:srgbClr val="FFFFCC"/>
    <a:srgbClr val="FF0066"/>
    <a:srgbClr val="BB5181"/>
    <a:srgbClr val="B0C7E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072" autoAdjust="0"/>
  </p:normalViewPr>
  <p:slideViewPr>
    <p:cSldViewPr>
      <p:cViewPr>
        <p:scale>
          <a:sx n="78" d="100"/>
          <a:sy n="78" d="100"/>
        </p:scale>
        <p:origin x="-106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B4EB4-0E83-4D47-B894-F098968A52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E86664EF-CAB8-41D8-BFFE-ABB655F5855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BB5181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কালবৈশাখী</a:t>
          </a:r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প্রভাব</a:t>
          </a:r>
          <a:endParaRPr lang="en-US" sz="2400" b="1" dirty="0">
            <a:solidFill>
              <a:schemeClr val="tx1"/>
            </a:solidFill>
          </a:endParaRPr>
        </a:p>
      </dgm:t>
    </dgm:pt>
    <dgm:pt modelId="{0993CBF2-8704-4417-AFB0-60756873532A}" type="parTrans" cxnId="{5CFF2E8B-930F-4A21-A638-4862978EE586}">
      <dgm:prSet/>
      <dgm:spPr/>
      <dgm:t>
        <a:bodyPr/>
        <a:lstStyle/>
        <a:p>
          <a:endParaRPr lang="en-US" sz="2400"/>
        </a:p>
      </dgm:t>
    </dgm:pt>
    <dgm:pt modelId="{954FF24B-780C-40A3-B130-11D9914EF4B7}" type="sibTrans" cxnId="{5CFF2E8B-930F-4A21-A638-4862978EE586}">
      <dgm:prSet/>
      <dgm:spPr/>
      <dgm:t>
        <a:bodyPr/>
        <a:lstStyle/>
        <a:p>
          <a:endParaRPr lang="en-US" sz="2400"/>
        </a:p>
      </dgm:t>
    </dgm:pt>
    <dgm:pt modelId="{1CFB776A-BD0D-4B4C-A150-04AA454DAA1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গবাদি পশুর প্রাণহানি ঘটে </a:t>
          </a:r>
          <a:endParaRPr lang="en-US" sz="2400" b="1" dirty="0">
            <a:solidFill>
              <a:schemeClr val="tx1"/>
            </a:solidFill>
          </a:endParaRPr>
        </a:p>
      </dgm:t>
    </dgm:pt>
    <dgm:pt modelId="{82315E1F-580E-41D4-ACC0-995F246BDCD9}" type="parTrans" cxnId="{A7D9460B-0DD9-4CE9-A673-11D1A2C5F79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BAED05C-8A0E-402F-ACAB-A0DEBF1F4CCF}" type="sibTrans" cxnId="{A7D9460B-0DD9-4CE9-A673-11D1A2C5F796}">
      <dgm:prSet/>
      <dgm:spPr/>
      <dgm:t>
        <a:bodyPr/>
        <a:lstStyle/>
        <a:p>
          <a:endParaRPr lang="en-US" sz="2400"/>
        </a:p>
      </dgm:t>
    </dgm:pt>
    <dgm:pt modelId="{F6C7FA54-92D7-4C9D-A893-31A56FC8680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মানুষের প্রাণহানি ঘটে</a:t>
          </a:r>
          <a:endParaRPr lang="en-US" sz="2400" b="1" dirty="0">
            <a:solidFill>
              <a:schemeClr val="tx1"/>
            </a:solidFill>
          </a:endParaRPr>
        </a:p>
      </dgm:t>
    </dgm:pt>
    <dgm:pt modelId="{945E5794-1517-4C0E-8A02-8AD1F53B410F}" type="parTrans" cxnId="{5ADE03F9-6FAA-4486-A8C0-EEFBBF856C49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F4DBE11-1B25-4E8D-8F42-159037553F99}" type="sibTrans" cxnId="{5ADE03F9-6FAA-4486-A8C0-EEFBBF856C49}">
      <dgm:prSet/>
      <dgm:spPr/>
      <dgm:t>
        <a:bodyPr/>
        <a:lstStyle/>
        <a:p>
          <a:endParaRPr lang="en-US" sz="2400"/>
        </a:p>
      </dgm:t>
    </dgm:pt>
    <dgm:pt modelId="{EAA2A182-BE41-4464-B9C9-263BA8E30AC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ঘর বাড়ির উড়িয়ে নেয়</a:t>
          </a:r>
          <a:endParaRPr lang="en-US" sz="2400" b="1" dirty="0">
            <a:solidFill>
              <a:schemeClr val="tx1"/>
            </a:solidFill>
          </a:endParaRPr>
        </a:p>
      </dgm:t>
    </dgm:pt>
    <dgm:pt modelId="{F37E0D4A-B512-42C2-8883-F5162E3BFE60}" type="parTrans" cxnId="{89C315A8-616F-4749-80AB-C3E14AD9885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3AFCDB1-3583-439D-B90E-5B5FD79A3148}" type="sibTrans" cxnId="{89C315A8-616F-4749-80AB-C3E14AD98856}">
      <dgm:prSet/>
      <dgm:spPr/>
      <dgm:t>
        <a:bodyPr/>
        <a:lstStyle/>
        <a:p>
          <a:endParaRPr lang="en-US" sz="2400"/>
        </a:p>
      </dgm:t>
    </dgm:pt>
    <dgm:pt modelId="{28EC1D68-0BD6-4BD1-B6AB-35DD9164703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গাছপালা উপড়ে ফেলে</a:t>
          </a:r>
          <a:endParaRPr lang="en-US" sz="2400" b="1" dirty="0">
            <a:solidFill>
              <a:schemeClr val="tx1"/>
            </a:solidFill>
          </a:endParaRPr>
        </a:p>
      </dgm:t>
    </dgm:pt>
    <dgm:pt modelId="{1158A888-A00B-4A04-9FC4-3905327AB915}" type="parTrans" cxnId="{8F09D7C9-30E8-4A47-86F3-1C76FD00A44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9CBF5CA-8114-49C9-BD83-F504CF4CB704}" type="sibTrans" cxnId="{8F09D7C9-30E8-4A47-86F3-1C76FD00A445}">
      <dgm:prSet/>
      <dgm:spPr/>
      <dgm:t>
        <a:bodyPr/>
        <a:lstStyle/>
        <a:p>
          <a:endParaRPr lang="en-US" sz="2400"/>
        </a:p>
      </dgm:t>
    </dgm:pt>
    <dgm:pt modelId="{04E6593D-578C-4028-8397-BCC754EA374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নৌ চলাচলে বিঘ্ন ঘটায়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8DAC78-9C67-4A79-8095-DEFE70DEA12D}" type="parTrans" cxnId="{42E3439A-BF21-465A-B0C5-94B03FD21F7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5E14E36-084A-4AF7-9829-331FE98C5A8F}" type="sibTrans" cxnId="{42E3439A-BF21-465A-B0C5-94B03FD21F74}">
      <dgm:prSet/>
      <dgm:spPr/>
      <dgm:t>
        <a:bodyPr/>
        <a:lstStyle/>
        <a:p>
          <a:endParaRPr lang="en-US" sz="2400"/>
        </a:p>
      </dgm:t>
    </dgm:pt>
    <dgm:pt modelId="{0603DDA6-6C1A-4E24-8626-6DDAB9ACD43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নৌ দূর্ঘটনা ঘটায়</a:t>
          </a:r>
          <a:endParaRPr lang="en-US" sz="24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6220412-44AF-4471-9BDA-5942225DDCA9}" type="parTrans" cxnId="{E83C2624-A4DD-4A92-8D07-BA65BFDEBBDE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8DF7397F-2D33-4DA5-8208-EE01A2E58195}" type="sibTrans" cxnId="{E83C2624-A4DD-4A92-8D07-BA65BFDEBBDE}">
      <dgm:prSet/>
      <dgm:spPr/>
      <dgm:t>
        <a:bodyPr/>
        <a:lstStyle/>
        <a:p>
          <a:endParaRPr lang="en-US" sz="2400"/>
        </a:p>
      </dgm:t>
    </dgm:pt>
    <dgm:pt modelId="{88ACBC50-50FA-4FD2-8784-094DBBC7379F}" type="pres">
      <dgm:prSet presAssocID="{C74B4EB4-0E83-4D47-B894-F098968A52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86F69-DE0F-428F-86FA-B35EE0C142A0}" type="pres">
      <dgm:prSet presAssocID="{E86664EF-CAB8-41D8-BFFE-ABB655F5855D}" presName="centerShape" presStyleLbl="node0" presStyleIdx="0" presStyleCnt="1" custScaleX="113460"/>
      <dgm:spPr/>
      <dgm:t>
        <a:bodyPr/>
        <a:lstStyle/>
        <a:p>
          <a:endParaRPr lang="en-US"/>
        </a:p>
      </dgm:t>
    </dgm:pt>
    <dgm:pt modelId="{3AF29F41-8BFB-43B1-B9AE-0C6BB22A89A6}" type="pres">
      <dgm:prSet presAssocID="{82315E1F-580E-41D4-ACC0-995F246BDCD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49392165-D484-4FD1-8F21-DBC77A9DF1BD}" type="pres">
      <dgm:prSet presAssocID="{82315E1F-580E-41D4-ACC0-995F246BDCD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4100AA6-72EA-43A5-B560-EC1A8BDDCFAC}" type="pres">
      <dgm:prSet presAssocID="{1CFB776A-BD0D-4B4C-A150-04AA454DAA1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410B9-4DF9-454B-9805-AD63124DB8DE}" type="pres">
      <dgm:prSet presAssocID="{945E5794-1517-4C0E-8A02-8AD1F53B410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747CA1CE-1250-4C72-A7B1-75583B3ABFE2}" type="pres">
      <dgm:prSet presAssocID="{945E5794-1517-4C0E-8A02-8AD1F53B410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9981B4F-8301-4234-8E2F-B93DCD0EC32B}" type="pres">
      <dgm:prSet presAssocID="{F6C7FA54-92D7-4C9D-A893-31A56FC86808}" presName="node" presStyleLbl="node1" presStyleIdx="1" presStyleCnt="6" custScaleX="107976" custScaleY="92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C91B5-92C8-419C-AE09-E7FE0E8E1FF6}" type="pres">
      <dgm:prSet presAssocID="{F37E0D4A-B512-42C2-8883-F5162E3BFE6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332ED43-B281-4ADE-A8CE-A373F3D16BE1}" type="pres">
      <dgm:prSet presAssocID="{F37E0D4A-B512-42C2-8883-F5162E3BFE6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3B74806-5A6C-4DC8-A39F-25C154E2CE16}" type="pres">
      <dgm:prSet presAssocID="{EAA2A182-BE41-4464-B9C9-263BA8E30A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C2395-E27B-4698-A0A1-66EAF46487A3}" type="pres">
      <dgm:prSet presAssocID="{1158A888-A00B-4A04-9FC4-3905327AB91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2F2A6A9-1EC4-4E71-968A-22472AD7DDEA}" type="pres">
      <dgm:prSet presAssocID="{1158A888-A00B-4A04-9FC4-3905327AB91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18286E6-2E7F-4052-8991-0AD9E816DD97}" type="pres">
      <dgm:prSet presAssocID="{28EC1D68-0BD6-4BD1-B6AB-35DD9164703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84B9F-A044-40E7-9B42-86ADD122E2D7}" type="pres">
      <dgm:prSet presAssocID="{F48DAC78-9C67-4A79-8095-DEFE70DEA12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62C9A94-28CA-4A30-9430-EC0F9B775B26}" type="pres">
      <dgm:prSet presAssocID="{F48DAC78-9C67-4A79-8095-DEFE70DEA12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5CC850D-E91F-48CD-8E14-02D2C6FFCD11}" type="pres">
      <dgm:prSet presAssocID="{04E6593D-578C-4028-8397-BCC754EA37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25103-405E-43E2-A04B-97767B86863D}" type="pres">
      <dgm:prSet presAssocID="{96220412-44AF-4471-9BDA-5942225DDCA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396A430-AC60-469C-9390-979E0111D4B9}" type="pres">
      <dgm:prSet presAssocID="{96220412-44AF-4471-9BDA-5942225DDCA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B095167-5BC9-41BF-B212-4A4F7F8D1D5E}" type="pres">
      <dgm:prSet presAssocID="{0603DDA6-6C1A-4E24-8626-6DDAB9ACD4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85B10-127E-462D-8B4C-2487B494C418}" type="presOf" srcId="{96220412-44AF-4471-9BDA-5942225DDCA9}" destId="{4396A430-AC60-469C-9390-979E0111D4B9}" srcOrd="1" destOrd="0" presId="urn:microsoft.com/office/officeart/2005/8/layout/radial5"/>
    <dgm:cxn modelId="{A7D9460B-0DD9-4CE9-A673-11D1A2C5F796}" srcId="{E86664EF-CAB8-41D8-BFFE-ABB655F5855D}" destId="{1CFB776A-BD0D-4B4C-A150-04AA454DAA1C}" srcOrd="0" destOrd="0" parTransId="{82315E1F-580E-41D4-ACC0-995F246BDCD9}" sibTransId="{7BAED05C-8A0E-402F-ACAB-A0DEBF1F4CCF}"/>
    <dgm:cxn modelId="{691E3CC5-2CF8-4D35-ABFB-C23FA98B84A5}" type="presOf" srcId="{82315E1F-580E-41D4-ACC0-995F246BDCD9}" destId="{3AF29F41-8BFB-43B1-B9AE-0C6BB22A89A6}" srcOrd="0" destOrd="0" presId="urn:microsoft.com/office/officeart/2005/8/layout/radial5"/>
    <dgm:cxn modelId="{E891DB3F-D399-4804-81F2-7D35653E0ED2}" type="presOf" srcId="{28EC1D68-0BD6-4BD1-B6AB-35DD91647036}" destId="{F18286E6-2E7F-4052-8991-0AD9E816DD97}" srcOrd="0" destOrd="0" presId="urn:microsoft.com/office/officeart/2005/8/layout/radial5"/>
    <dgm:cxn modelId="{C2656AA2-0696-416D-B5A8-57D89A05F176}" type="presOf" srcId="{E86664EF-CAB8-41D8-BFFE-ABB655F5855D}" destId="{5AB86F69-DE0F-428F-86FA-B35EE0C142A0}" srcOrd="0" destOrd="0" presId="urn:microsoft.com/office/officeart/2005/8/layout/radial5"/>
    <dgm:cxn modelId="{5ADE03F9-6FAA-4486-A8C0-EEFBBF856C49}" srcId="{E86664EF-CAB8-41D8-BFFE-ABB655F5855D}" destId="{F6C7FA54-92D7-4C9D-A893-31A56FC86808}" srcOrd="1" destOrd="0" parTransId="{945E5794-1517-4C0E-8A02-8AD1F53B410F}" sibTransId="{5F4DBE11-1B25-4E8D-8F42-159037553F99}"/>
    <dgm:cxn modelId="{89C315A8-616F-4749-80AB-C3E14AD98856}" srcId="{E86664EF-CAB8-41D8-BFFE-ABB655F5855D}" destId="{EAA2A182-BE41-4464-B9C9-263BA8E30ACA}" srcOrd="2" destOrd="0" parTransId="{F37E0D4A-B512-42C2-8883-F5162E3BFE60}" sibTransId="{53AFCDB1-3583-439D-B90E-5B5FD79A3148}"/>
    <dgm:cxn modelId="{8F09D7C9-30E8-4A47-86F3-1C76FD00A445}" srcId="{E86664EF-CAB8-41D8-BFFE-ABB655F5855D}" destId="{28EC1D68-0BD6-4BD1-B6AB-35DD91647036}" srcOrd="3" destOrd="0" parTransId="{1158A888-A00B-4A04-9FC4-3905327AB915}" sibTransId="{39CBF5CA-8114-49C9-BD83-F504CF4CB704}"/>
    <dgm:cxn modelId="{42E3439A-BF21-465A-B0C5-94B03FD21F74}" srcId="{E86664EF-CAB8-41D8-BFFE-ABB655F5855D}" destId="{04E6593D-578C-4028-8397-BCC754EA3749}" srcOrd="4" destOrd="0" parTransId="{F48DAC78-9C67-4A79-8095-DEFE70DEA12D}" sibTransId="{D5E14E36-084A-4AF7-9829-331FE98C5A8F}"/>
    <dgm:cxn modelId="{C26965E2-6FE2-455C-9E7B-51417760E643}" type="presOf" srcId="{1158A888-A00B-4A04-9FC4-3905327AB915}" destId="{C2F2A6A9-1EC4-4E71-968A-22472AD7DDEA}" srcOrd="1" destOrd="0" presId="urn:microsoft.com/office/officeart/2005/8/layout/radial5"/>
    <dgm:cxn modelId="{3E903AAD-C03D-46F2-91CA-E85DE40B68CE}" type="presOf" srcId="{C74B4EB4-0E83-4D47-B894-F098968A5203}" destId="{88ACBC50-50FA-4FD2-8784-094DBBC7379F}" srcOrd="0" destOrd="0" presId="urn:microsoft.com/office/officeart/2005/8/layout/radial5"/>
    <dgm:cxn modelId="{B7D13D09-EE0F-4C12-B87E-5EBD63F43C45}" type="presOf" srcId="{1CFB776A-BD0D-4B4C-A150-04AA454DAA1C}" destId="{34100AA6-72EA-43A5-B560-EC1A8BDDCFAC}" srcOrd="0" destOrd="0" presId="urn:microsoft.com/office/officeart/2005/8/layout/radial5"/>
    <dgm:cxn modelId="{CF110337-4548-4396-8C49-A0EDB7AC04A3}" type="presOf" srcId="{0603DDA6-6C1A-4E24-8626-6DDAB9ACD430}" destId="{6B095167-5BC9-41BF-B212-4A4F7F8D1D5E}" srcOrd="0" destOrd="0" presId="urn:microsoft.com/office/officeart/2005/8/layout/radial5"/>
    <dgm:cxn modelId="{3F54853F-0253-4811-B46F-09ABC770AF3E}" type="presOf" srcId="{04E6593D-578C-4028-8397-BCC754EA3749}" destId="{C5CC850D-E91F-48CD-8E14-02D2C6FFCD11}" srcOrd="0" destOrd="0" presId="urn:microsoft.com/office/officeart/2005/8/layout/radial5"/>
    <dgm:cxn modelId="{5B0AE311-444A-4088-8C5D-EFF6FDC4C5FC}" type="presOf" srcId="{F37E0D4A-B512-42C2-8883-F5162E3BFE60}" destId="{E332ED43-B281-4ADE-A8CE-A373F3D16BE1}" srcOrd="1" destOrd="0" presId="urn:microsoft.com/office/officeart/2005/8/layout/radial5"/>
    <dgm:cxn modelId="{E83C2624-A4DD-4A92-8D07-BA65BFDEBBDE}" srcId="{E86664EF-CAB8-41D8-BFFE-ABB655F5855D}" destId="{0603DDA6-6C1A-4E24-8626-6DDAB9ACD430}" srcOrd="5" destOrd="0" parTransId="{96220412-44AF-4471-9BDA-5942225DDCA9}" sibTransId="{8DF7397F-2D33-4DA5-8208-EE01A2E58195}"/>
    <dgm:cxn modelId="{0254AEDB-8FC8-4356-942A-9AB1A0BF5408}" type="presOf" srcId="{F37E0D4A-B512-42C2-8883-F5162E3BFE60}" destId="{F92C91B5-92C8-419C-AE09-E7FE0E8E1FF6}" srcOrd="0" destOrd="0" presId="urn:microsoft.com/office/officeart/2005/8/layout/radial5"/>
    <dgm:cxn modelId="{718CD13C-ADE9-4273-9352-897F6B016C21}" type="presOf" srcId="{F48DAC78-9C67-4A79-8095-DEFE70DEA12D}" destId="{A62C9A94-28CA-4A30-9430-EC0F9B775B26}" srcOrd="1" destOrd="0" presId="urn:microsoft.com/office/officeart/2005/8/layout/radial5"/>
    <dgm:cxn modelId="{23ED8A68-90C8-4EE3-9C47-0C3FDD380BA3}" type="presOf" srcId="{945E5794-1517-4C0E-8A02-8AD1F53B410F}" destId="{975410B9-4DF9-454B-9805-AD63124DB8DE}" srcOrd="0" destOrd="0" presId="urn:microsoft.com/office/officeart/2005/8/layout/radial5"/>
    <dgm:cxn modelId="{41CFFF1D-79DA-4192-A230-45B8BC15E417}" type="presOf" srcId="{945E5794-1517-4C0E-8A02-8AD1F53B410F}" destId="{747CA1CE-1250-4C72-A7B1-75583B3ABFE2}" srcOrd="1" destOrd="0" presId="urn:microsoft.com/office/officeart/2005/8/layout/radial5"/>
    <dgm:cxn modelId="{C3108BFD-3D08-4AEF-9E18-AEC79462B698}" type="presOf" srcId="{EAA2A182-BE41-4464-B9C9-263BA8E30ACA}" destId="{E3B74806-5A6C-4DC8-A39F-25C154E2CE16}" srcOrd="0" destOrd="0" presId="urn:microsoft.com/office/officeart/2005/8/layout/radial5"/>
    <dgm:cxn modelId="{5CFF2E8B-930F-4A21-A638-4862978EE586}" srcId="{C74B4EB4-0E83-4D47-B894-F098968A5203}" destId="{E86664EF-CAB8-41D8-BFFE-ABB655F5855D}" srcOrd="0" destOrd="0" parTransId="{0993CBF2-8704-4417-AFB0-60756873532A}" sibTransId="{954FF24B-780C-40A3-B130-11D9914EF4B7}"/>
    <dgm:cxn modelId="{A24B1B8A-06CC-4797-B4E9-C820ADCE7583}" type="presOf" srcId="{F6C7FA54-92D7-4C9D-A893-31A56FC86808}" destId="{39981B4F-8301-4234-8E2F-B93DCD0EC32B}" srcOrd="0" destOrd="0" presId="urn:microsoft.com/office/officeart/2005/8/layout/radial5"/>
    <dgm:cxn modelId="{A76A907F-C6E1-45EA-979D-4C46B057FC4B}" type="presOf" srcId="{82315E1F-580E-41D4-ACC0-995F246BDCD9}" destId="{49392165-D484-4FD1-8F21-DBC77A9DF1BD}" srcOrd="1" destOrd="0" presId="urn:microsoft.com/office/officeart/2005/8/layout/radial5"/>
    <dgm:cxn modelId="{F4630799-BE02-4BB0-93AA-EB7F0FE8B5BF}" type="presOf" srcId="{96220412-44AF-4471-9BDA-5942225DDCA9}" destId="{CC125103-405E-43E2-A04B-97767B86863D}" srcOrd="0" destOrd="0" presId="urn:microsoft.com/office/officeart/2005/8/layout/radial5"/>
    <dgm:cxn modelId="{79B0033C-B099-49F5-8E38-C1CD184E8AA4}" type="presOf" srcId="{1158A888-A00B-4A04-9FC4-3905327AB915}" destId="{D6CC2395-E27B-4698-A0A1-66EAF46487A3}" srcOrd="0" destOrd="0" presId="urn:microsoft.com/office/officeart/2005/8/layout/radial5"/>
    <dgm:cxn modelId="{61FA4064-87CA-4D75-8426-B922E71FB09B}" type="presOf" srcId="{F48DAC78-9C67-4A79-8095-DEFE70DEA12D}" destId="{F2C84B9F-A044-40E7-9B42-86ADD122E2D7}" srcOrd="0" destOrd="0" presId="urn:microsoft.com/office/officeart/2005/8/layout/radial5"/>
    <dgm:cxn modelId="{B327A24C-71F1-4CF7-9D80-D810FF6A7F18}" type="presParOf" srcId="{88ACBC50-50FA-4FD2-8784-094DBBC7379F}" destId="{5AB86F69-DE0F-428F-86FA-B35EE0C142A0}" srcOrd="0" destOrd="0" presId="urn:microsoft.com/office/officeart/2005/8/layout/radial5"/>
    <dgm:cxn modelId="{F3D9C564-1561-412F-BDE8-505B7ED08EE7}" type="presParOf" srcId="{88ACBC50-50FA-4FD2-8784-094DBBC7379F}" destId="{3AF29F41-8BFB-43B1-B9AE-0C6BB22A89A6}" srcOrd="1" destOrd="0" presId="urn:microsoft.com/office/officeart/2005/8/layout/radial5"/>
    <dgm:cxn modelId="{977329D3-615E-4246-B50C-21EDEE8DB310}" type="presParOf" srcId="{3AF29F41-8BFB-43B1-B9AE-0C6BB22A89A6}" destId="{49392165-D484-4FD1-8F21-DBC77A9DF1BD}" srcOrd="0" destOrd="0" presId="urn:microsoft.com/office/officeart/2005/8/layout/radial5"/>
    <dgm:cxn modelId="{029FD8EA-8E99-495B-B90E-F57B006A19A2}" type="presParOf" srcId="{88ACBC50-50FA-4FD2-8784-094DBBC7379F}" destId="{34100AA6-72EA-43A5-B560-EC1A8BDDCFAC}" srcOrd="2" destOrd="0" presId="urn:microsoft.com/office/officeart/2005/8/layout/radial5"/>
    <dgm:cxn modelId="{B4A7BE5C-1D32-4A85-95E1-6DBA43AE8DDE}" type="presParOf" srcId="{88ACBC50-50FA-4FD2-8784-094DBBC7379F}" destId="{975410B9-4DF9-454B-9805-AD63124DB8DE}" srcOrd="3" destOrd="0" presId="urn:microsoft.com/office/officeart/2005/8/layout/radial5"/>
    <dgm:cxn modelId="{986F8C9E-F4EF-4602-A0D9-FC11AFD1B839}" type="presParOf" srcId="{975410B9-4DF9-454B-9805-AD63124DB8DE}" destId="{747CA1CE-1250-4C72-A7B1-75583B3ABFE2}" srcOrd="0" destOrd="0" presId="urn:microsoft.com/office/officeart/2005/8/layout/radial5"/>
    <dgm:cxn modelId="{D8007E47-7154-46A9-A6ED-799D4BF7B4FC}" type="presParOf" srcId="{88ACBC50-50FA-4FD2-8784-094DBBC7379F}" destId="{39981B4F-8301-4234-8E2F-B93DCD0EC32B}" srcOrd="4" destOrd="0" presId="urn:microsoft.com/office/officeart/2005/8/layout/radial5"/>
    <dgm:cxn modelId="{CC8C29F7-BD9A-4FC7-88E0-3A66282AB915}" type="presParOf" srcId="{88ACBC50-50FA-4FD2-8784-094DBBC7379F}" destId="{F92C91B5-92C8-419C-AE09-E7FE0E8E1FF6}" srcOrd="5" destOrd="0" presId="urn:microsoft.com/office/officeart/2005/8/layout/radial5"/>
    <dgm:cxn modelId="{4A52A4B2-6C2A-4E5F-8B83-CB8F94066F58}" type="presParOf" srcId="{F92C91B5-92C8-419C-AE09-E7FE0E8E1FF6}" destId="{E332ED43-B281-4ADE-A8CE-A373F3D16BE1}" srcOrd="0" destOrd="0" presId="urn:microsoft.com/office/officeart/2005/8/layout/radial5"/>
    <dgm:cxn modelId="{6B6820E6-5415-4E36-A1FC-AC839FAA6BAB}" type="presParOf" srcId="{88ACBC50-50FA-4FD2-8784-094DBBC7379F}" destId="{E3B74806-5A6C-4DC8-A39F-25C154E2CE16}" srcOrd="6" destOrd="0" presId="urn:microsoft.com/office/officeart/2005/8/layout/radial5"/>
    <dgm:cxn modelId="{98FAAD5C-718F-49FA-A798-94067BCBF454}" type="presParOf" srcId="{88ACBC50-50FA-4FD2-8784-094DBBC7379F}" destId="{D6CC2395-E27B-4698-A0A1-66EAF46487A3}" srcOrd="7" destOrd="0" presId="urn:microsoft.com/office/officeart/2005/8/layout/radial5"/>
    <dgm:cxn modelId="{53B67540-F9F0-4620-8E81-A5069CAEF97A}" type="presParOf" srcId="{D6CC2395-E27B-4698-A0A1-66EAF46487A3}" destId="{C2F2A6A9-1EC4-4E71-968A-22472AD7DDEA}" srcOrd="0" destOrd="0" presId="urn:microsoft.com/office/officeart/2005/8/layout/radial5"/>
    <dgm:cxn modelId="{14BD1044-5E3E-4DBF-A2A6-6AF3329EFBB2}" type="presParOf" srcId="{88ACBC50-50FA-4FD2-8784-094DBBC7379F}" destId="{F18286E6-2E7F-4052-8991-0AD9E816DD97}" srcOrd="8" destOrd="0" presId="urn:microsoft.com/office/officeart/2005/8/layout/radial5"/>
    <dgm:cxn modelId="{2190D21B-28C4-4185-B7D8-A10F22F35A12}" type="presParOf" srcId="{88ACBC50-50FA-4FD2-8784-094DBBC7379F}" destId="{F2C84B9F-A044-40E7-9B42-86ADD122E2D7}" srcOrd="9" destOrd="0" presId="urn:microsoft.com/office/officeart/2005/8/layout/radial5"/>
    <dgm:cxn modelId="{DC88E545-3EFE-494F-81EA-FCD3A5D9F1B3}" type="presParOf" srcId="{F2C84B9F-A044-40E7-9B42-86ADD122E2D7}" destId="{A62C9A94-28CA-4A30-9430-EC0F9B775B26}" srcOrd="0" destOrd="0" presId="urn:microsoft.com/office/officeart/2005/8/layout/radial5"/>
    <dgm:cxn modelId="{1D2F6C7F-6868-4A45-AA99-2CECBE68EA48}" type="presParOf" srcId="{88ACBC50-50FA-4FD2-8784-094DBBC7379F}" destId="{C5CC850D-E91F-48CD-8E14-02D2C6FFCD11}" srcOrd="10" destOrd="0" presId="urn:microsoft.com/office/officeart/2005/8/layout/radial5"/>
    <dgm:cxn modelId="{7DC10C3B-04E8-48A1-A6D3-BDBD9A468FD3}" type="presParOf" srcId="{88ACBC50-50FA-4FD2-8784-094DBBC7379F}" destId="{CC125103-405E-43E2-A04B-97767B86863D}" srcOrd="11" destOrd="0" presId="urn:microsoft.com/office/officeart/2005/8/layout/radial5"/>
    <dgm:cxn modelId="{D27BFA9E-CE5C-4142-8D23-84D9456C86D5}" type="presParOf" srcId="{CC125103-405E-43E2-A04B-97767B86863D}" destId="{4396A430-AC60-469C-9390-979E0111D4B9}" srcOrd="0" destOrd="0" presId="urn:microsoft.com/office/officeart/2005/8/layout/radial5"/>
    <dgm:cxn modelId="{D4870515-ADBC-49D2-A62A-2161F4DEC691}" type="presParOf" srcId="{88ACBC50-50FA-4FD2-8784-094DBBC7379F}" destId="{6B095167-5BC9-41BF-B212-4A4F7F8D1D5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6F69-DE0F-428F-86FA-B35EE0C142A0}">
      <dsp:nvSpPr>
        <dsp:cNvPr id="0" name=""/>
        <dsp:cNvSpPr/>
      </dsp:nvSpPr>
      <dsp:spPr>
        <a:xfrm>
          <a:off x="3401863" y="2246337"/>
          <a:ext cx="1819132" cy="1603325"/>
        </a:xfrm>
        <a:prstGeom prst="ellipse">
          <a:avLst/>
        </a:prstGeom>
        <a:solidFill>
          <a:srgbClr val="BB5181"/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কালবৈশাখী</a:t>
          </a: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প্রভাব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668269" y="2481139"/>
        <a:ext cx="1286320" cy="1133721"/>
      </dsp:txXfrm>
    </dsp:sp>
    <dsp:sp modelId="{3AF29F41-8BFB-43B1-B9AE-0C6BB22A89A6}">
      <dsp:nvSpPr>
        <dsp:cNvPr id="0" name=""/>
        <dsp:cNvSpPr/>
      </dsp:nvSpPr>
      <dsp:spPr>
        <a:xfrm rot="16200000">
          <a:off x="4141736" y="1663202"/>
          <a:ext cx="339385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4192644" y="1823136"/>
        <a:ext cx="237570" cy="327078"/>
      </dsp:txXfrm>
    </dsp:sp>
    <dsp:sp modelId="{34100AA6-72EA-43A5-B560-EC1A8BDDCFAC}">
      <dsp:nvSpPr>
        <dsp:cNvPr id="0" name=""/>
        <dsp:cNvSpPr/>
      </dsp:nvSpPr>
      <dsp:spPr>
        <a:xfrm>
          <a:off x="3509766" y="2661"/>
          <a:ext cx="1603325" cy="160332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গবাদি পশুর প্রাণহানি ঘটে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744568" y="237463"/>
        <a:ext cx="1133721" cy="1133721"/>
      </dsp:txXfrm>
    </dsp:sp>
    <dsp:sp modelId="{975410B9-4DF9-454B-9805-AD63124DB8DE}">
      <dsp:nvSpPr>
        <dsp:cNvPr id="0" name=""/>
        <dsp:cNvSpPr/>
      </dsp:nvSpPr>
      <dsp:spPr>
        <a:xfrm rot="19800000">
          <a:off x="5155456" y="2206050"/>
          <a:ext cx="284349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5161170" y="2336402"/>
        <a:ext cx="199044" cy="327078"/>
      </dsp:txXfrm>
    </dsp:sp>
    <dsp:sp modelId="{39981B4F-8301-4234-8E2F-B93DCD0EC32B}">
      <dsp:nvSpPr>
        <dsp:cNvPr id="0" name=""/>
        <dsp:cNvSpPr/>
      </dsp:nvSpPr>
      <dsp:spPr>
        <a:xfrm>
          <a:off x="5388906" y="1185321"/>
          <a:ext cx="1731206" cy="1481681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মানুষের প্রাণহানি ঘটে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642435" y="1402308"/>
        <a:ext cx="1224148" cy="1047707"/>
      </dsp:txXfrm>
    </dsp:sp>
    <dsp:sp modelId="{F92C91B5-92C8-419C-AE09-E7FE0E8E1FF6}">
      <dsp:nvSpPr>
        <dsp:cNvPr id="0" name=""/>
        <dsp:cNvSpPr/>
      </dsp:nvSpPr>
      <dsp:spPr>
        <a:xfrm rot="1800000">
          <a:off x="5159633" y="3351352"/>
          <a:ext cx="298629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5165634" y="3437981"/>
        <a:ext cx="209040" cy="327078"/>
      </dsp:txXfrm>
    </dsp:sp>
    <dsp:sp modelId="{E3B74806-5A6C-4DC8-A39F-25C154E2CE16}">
      <dsp:nvSpPr>
        <dsp:cNvPr id="0" name=""/>
        <dsp:cNvSpPr/>
      </dsp:nvSpPr>
      <dsp:spPr>
        <a:xfrm>
          <a:off x="5452847" y="3368175"/>
          <a:ext cx="1603325" cy="1603325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ঘর বাড়ির উড়িয়ে নেয়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687649" y="3602977"/>
        <a:ext cx="1133721" cy="1133721"/>
      </dsp:txXfrm>
    </dsp:sp>
    <dsp:sp modelId="{D6CC2395-E27B-4698-A0A1-66EAF46487A3}">
      <dsp:nvSpPr>
        <dsp:cNvPr id="0" name=""/>
        <dsp:cNvSpPr/>
      </dsp:nvSpPr>
      <dsp:spPr>
        <a:xfrm rot="5400000">
          <a:off x="4141736" y="3887667"/>
          <a:ext cx="339385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4192644" y="3945786"/>
        <a:ext cx="237570" cy="327078"/>
      </dsp:txXfrm>
    </dsp:sp>
    <dsp:sp modelId="{F18286E6-2E7F-4052-8991-0AD9E816DD97}">
      <dsp:nvSpPr>
        <dsp:cNvPr id="0" name=""/>
        <dsp:cNvSpPr/>
      </dsp:nvSpPr>
      <dsp:spPr>
        <a:xfrm>
          <a:off x="3509766" y="4490012"/>
          <a:ext cx="1603325" cy="1603325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গাছপালা উপড়ে ফেলে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744568" y="4724814"/>
        <a:ext cx="1133721" cy="1133721"/>
      </dsp:txXfrm>
    </dsp:sp>
    <dsp:sp modelId="{F2C84B9F-A044-40E7-9B42-86ADD122E2D7}">
      <dsp:nvSpPr>
        <dsp:cNvPr id="0" name=""/>
        <dsp:cNvSpPr/>
      </dsp:nvSpPr>
      <dsp:spPr>
        <a:xfrm rot="9000000">
          <a:off x="3164596" y="3351352"/>
          <a:ext cx="298629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 rot="10800000">
        <a:off x="3248184" y="3437981"/>
        <a:ext cx="209040" cy="327078"/>
      </dsp:txXfrm>
    </dsp:sp>
    <dsp:sp modelId="{C5CC850D-E91F-48CD-8E14-02D2C6FFCD11}">
      <dsp:nvSpPr>
        <dsp:cNvPr id="0" name=""/>
        <dsp:cNvSpPr/>
      </dsp:nvSpPr>
      <dsp:spPr>
        <a:xfrm>
          <a:off x="1566686" y="3368175"/>
          <a:ext cx="1603325" cy="160332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নৌ চলাচলে বিঘ্ন ঘটায়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01488" y="3602977"/>
        <a:ext cx="1133721" cy="1133721"/>
      </dsp:txXfrm>
    </dsp:sp>
    <dsp:sp modelId="{CC125103-405E-43E2-A04B-97767B86863D}">
      <dsp:nvSpPr>
        <dsp:cNvPr id="0" name=""/>
        <dsp:cNvSpPr/>
      </dsp:nvSpPr>
      <dsp:spPr>
        <a:xfrm rot="12600000">
          <a:off x="3164596" y="2199517"/>
          <a:ext cx="298629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 rot="10800000">
        <a:off x="3248184" y="2330940"/>
        <a:ext cx="209040" cy="327078"/>
      </dsp:txXfrm>
    </dsp:sp>
    <dsp:sp modelId="{6B095167-5BC9-41BF-B212-4A4F7F8D1D5E}">
      <dsp:nvSpPr>
        <dsp:cNvPr id="0" name=""/>
        <dsp:cNvSpPr/>
      </dsp:nvSpPr>
      <dsp:spPr>
        <a:xfrm>
          <a:off x="1566686" y="1124499"/>
          <a:ext cx="1603325" cy="1603325"/>
        </a:xfrm>
        <a:prstGeom prst="ellipse">
          <a:avLst/>
        </a:prstGeom>
        <a:solidFill>
          <a:schemeClr val="accent4">
            <a:lumMod val="75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নৌ দূর্ঘটনা ঘটায়</a:t>
          </a:r>
          <a:endParaRPr lang="en-US" sz="24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801488" y="1359301"/>
        <a:ext cx="1133721" cy="1133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2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25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5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8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0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0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3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7A8-DF3F-4E90-8624-2604965744F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36576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1430"/>
              <a:solidFill>
                <a:srgbClr val="FF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51" y="1236905"/>
            <a:ext cx="3341297" cy="2610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8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36623386"/>
              </p:ext>
            </p:extLst>
          </p:nvPr>
        </p:nvGraphicFramePr>
        <p:xfrm>
          <a:off x="228600" y="381000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al-lanch-e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35052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bote_135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711" y="3581400"/>
            <a:ext cx="3516289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343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নদী পথে নৌকা ও লঞ্চ চলাচলে বিশেষ সাবধানতা অবলম্বন প্রয়োজন।</a:t>
            </a:r>
            <a:endParaRPr lang="en-US" sz="3200" dirty="0"/>
          </a:p>
        </p:txBody>
      </p:sp>
      <p:sp>
        <p:nvSpPr>
          <p:cNvPr id="5" name="Frame 4"/>
          <p:cNvSpPr/>
          <p:nvPr/>
        </p:nvSpPr>
        <p:spPr>
          <a:xfrm>
            <a:off x="2362200" y="304800"/>
            <a:ext cx="41910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প্রতিকার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5953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877580"/>
            <a:ext cx="7391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সবচেয়ে অল্প সময়ে সবচেয়ে বেশি ধ্বংসযজ্ঞ ঘটায়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667000" y="304800"/>
            <a:ext cx="3505200" cy="533400"/>
          </a:xfrm>
          <a:prstGeom prst="frame">
            <a:avLst/>
          </a:prstGeom>
          <a:solidFill>
            <a:schemeClr val="tx1"/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21" y="1295400"/>
            <a:ext cx="5584958" cy="43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ismograp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39624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আবহাওয়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80" y="457200"/>
            <a:ext cx="392972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loud Callout 6"/>
          <p:cNvSpPr/>
          <p:nvPr/>
        </p:nvSpPr>
        <p:spPr>
          <a:xfrm>
            <a:off x="685800" y="3962400"/>
            <a:ext cx="3048000" cy="2209800"/>
          </a:xfrm>
          <a:prstGeom prst="cloudCallout">
            <a:avLst>
              <a:gd name="adj1" fmla="val 84832"/>
              <a:gd name="adj2" fmla="val 594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সিসমোগ্রাফ যন্ত্র দিয়ে মাপা যায়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334000" y="533400"/>
            <a:ext cx="3429000" cy="2438400"/>
          </a:xfrm>
          <a:prstGeom prst="cloudCallout">
            <a:avLst>
              <a:gd name="adj1" fmla="val -68789"/>
              <a:gd name="adj2" fmla="val -689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আগাম সতর্ক সংকেত দেওয়া সম্ভব নয়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ft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35814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2667000" y="304800"/>
            <a:ext cx="3505200" cy="533400"/>
          </a:xfrm>
          <a:prstGeom prst="frame">
            <a:avLst/>
          </a:prstGeom>
          <a:solidFill>
            <a:schemeClr val="tx1"/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 প্রকারভেদ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20px-Earthquake-protecto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143000"/>
            <a:ext cx="35052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hristchurch-new-zealand-earthquake-damage-photo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86200"/>
            <a:ext cx="36576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loud Callout 10"/>
          <p:cNvSpPr/>
          <p:nvPr/>
        </p:nvSpPr>
        <p:spPr>
          <a:xfrm>
            <a:off x="1905000" y="5029200"/>
            <a:ext cx="2057400" cy="1524000"/>
          </a:xfrm>
          <a:prstGeom prst="cloudCallout">
            <a:avLst>
              <a:gd name="adj1" fmla="val 88511"/>
              <a:gd name="adj2" fmla="val -11250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 ধরনের ভূমিকম্প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81000" y="4495800"/>
            <a:ext cx="1600200" cy="1219200"/>
          </a:xfrm>
          <a:prstGeom prst="cloudCallout">
            <a:avLst>
              <a:gd name="adj1" fmla="val 20730"/>
              <a:gd name="adj2" fmla="val -1157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মৃদু ভূমিকম্প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286000" y="3657600"/>
            <a:ext cx="1752600" cy="1295400"/>
          </a:xfrm>
          <a:prstGeom prst="cloudCallout">
            <a:avLst>
              <a:gd name="adj1" fmla="val 84507"/>
              <a:gd name="adj2" fmla="val -53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  ভূমিকম্প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quakes-mondo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066800"/>
            <a:ext cx="6705600" cy="537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/>
          <p:cNvSpPr/>
          <p:nvPr/>
        </p:nvSpPr>
        <p:spPr>
          <a:xfrm>
            <a:off x="2667000" y="304800"/>
            <a:ext cx="3505200" cy="533400"/>
          </a:xfrm>
          <a:prstGeom prst="frame">
            <a:avLst/>
          </a:prstGeom>
          <a:solidFill>
            <a:schemeClr val="tx1"/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প্রবণ অঞ্চল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0" y="14478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ইরান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0" y="23622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32766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মেক্সিকো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41910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চিলি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51816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জাপান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76800" y="24384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2819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8800" y="22098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29718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09800" y="38862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quakeZon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990600"/>
            <a:ext cx="4038600" cy="5410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Frame 3"/>
          <p:cNvSpPr/>
          <p:nvPr/>
        </p:nvSpPr>
        <p:spPr>
          <a:xfrm>
            <a:off x="2133600" y="304800"/>
            <a:ext cx="4876800" cy="533400"/>
          </a:xfrm>
          <a:prstGeom prst="frame">
            <a:avLst/>
          </a:prstGeom>
          <a:solidFill>
            <a:schemeClr val="tx1"/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ভূমিকম্প প্রবণ অঞ্চল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0" y="14478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2362200"/>
            <a:ext cx="1600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3276600"/>
            <a:ext cx="16002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191000"/>
            <a:ext cx="16002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5181600"/>
            <a:ext cx="1600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24384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19600" y="23622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52800" y="15240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19800" y="44196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4724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7200" y="838200"/>
            <a:ext cx="1981200" cy="5638800"/>
            <a:chOff x="457200" y="838200"/>
            <a:chExt cx="1981200" cy="5638800"/>
          </a:xfrm>
        </p:grpSpPr>
        <p:sp>
          <p:nvSpPr>
            <p:cNvPr id="16" name="Can 15"/>
            <p:cNvSpPr/>
            <p:nvPr/>
          </p:nvSpPr>
          <p:spPr>
            <a:xfrm>
              <a:off x="457200" y="838200"/>
              <a:ext cx="1981200" cy="5638800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২০১১ সালের ১৮ সেপ্টেম্বরে সংঘটিত ভূমিকম্পটি ছিল বেশ প্রচণ্ড। এ ভূমিকম্পে সারা বাংলাদেশ কেঁপে ওঠে। 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" y="838200"/>
              <a:ext cx="1981200" cy="4572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00400" cy="6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53200" y="381000"/>
            <a:ext cx="2286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953000"/>
            <a:ext cx="8534400" cy="16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ভূমিকম্প সম্পর্কে সচেতন হলে জীবন রক্ষা করা সম্ভব হতে পারে-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 ৫টি বাক্যে বিশ্লেষণ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013lzrs-600x317.jpg"/>
          <p:cNvPicPr>
            <a:picLocks noChangeAspect="1"/>
          </p:cNvPicPr>
          <p:nvPr/>
        </p:nvPicPr>
        <p:blipFill>
          <a:blip r:embed="rId3"/>
          <a:srcRect b="9148"/>
          <a:stretch>
            <a:fillRect/>
          </a:stretch>
        </p:blipFill>
        <p:spPr>
          <a:xfrm>
            <a:off x="1219200" y="1143000"/>
            <a:ext cx="65087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914400"/>
            <a:ext cx="28194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clip_ele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400"/>
            <a:ext cx="23622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clip_konro_kesh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86200"/>
            <a:ext cx="23622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670px-React-During-an-Earthquake-Step-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3886200"/>
            <a:ext cx="25908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rame 8"/>
          <p:cNvSpPr/>
          <p:nvPr/>
        </p:nvSpPr>
        <p:spPr>
          <a:xfrm>
            <a:off x="2057400" y="304800"/>
            <a:ext cx="4800600" cy="533400"/>
          </a:xfrm>
          <a:prstGeom prst="frame">
            <a:avLst/>
          </a:prstGeom>
          <a:solidFill>
            <a:schemeClr val="tx1"/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থেকে আত্মরক্ষার উপায়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C:\Users\User\Desktop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819400" cy="2133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abl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914400"/>
            <a:ext cx="25908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4800" y="328678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দ্রুত লিফট ত্যাগ করতে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3200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দ্রুত টেবিল বা ডেস্কের নিচে  অবস্থান করতে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124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আলমারি বা উপরে ঝুলন্ত বস্তু থেকে দূরে অবস্থান করতে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61530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গ্যাসের চুলা দ্রুত বন্ধ করতে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6019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কেউ আহত হলে দ্রুত উদ্ধার  করতে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76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বিদ্যুৎ লাইন থেকে দূরে থাকতে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0px-React-During-an-Earthquake-Step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026539"/>
            <a:ext cx="3429000" cy="2214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670px-React-During-an-Earthquake-Step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026539"/>
            <a:ext cx="3200400" cy="2173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llust05_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922139"/>
            <a:ext cx="3200400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670px-React-During-an-Earthquake-Step-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3922139"/>
            <a:ext cx="3429000" cy="2173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2057400" y="304800"/>
            <a:ext cx="4800600" cy="533400"/>
          </a:xfrm>
          <a:prstGeom prst="frame">
            <a:avLst/>
          </a:prstGeom>
          <a:solidFill>
            <a:schemeClr val="tx1"/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থেকে আত্মরক্ষার উপায়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352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খাটের উপরে শুয়ে থাকা যাবে 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352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সিঁড়ি দিয়ে উপরে ওঠা  যাবে 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22929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রাস্তায় গাড়ি চালানো যাবে 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6172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বক্স বা আলমারিতে লুকানো যাবে 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Autofit/>
          </a:bodyPr>
          <a:lstStyle/>
          <a:p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4525963"/>
          </a:xfrm>
        </p:spPr>
        <p:txBody>
          <a:bodyPr>
            <a:normAutofit/>
          </a:bodyPr>
          <a:lstStyle/>
          <a:p>
            <a:r>
              <a:rPr lang="bn-BD" sz="4000" b="1" baseline="-25000" dirty="0">
                <a:latin typeface="NikoshBAN" pitchFamily="2" charset="0"/>
                <a:cs typeface="NikoshBAN" pitchFamily="2" charset="0"/>
              </a:rPr>
              <a:t>মলিনা বেগম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baseline="-25000" dirty="0">
                <a:latin typeface="NikoshBAN" pitchFamily="2" charset="0"/>
                <a:cs typeface="NikoshBAN" pitchFamily="2" charset="0"/>
              </a:rPr>
              <a:t> </a:t>
            </a:r>
            <a:endParaRPr lang="bn-IN" sz="4000" b="1" baseline="-250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baseline="-25000" dirty="0">
                <a:latin typeface="NikoshBAN" pitchFamily="2" charset="0"/>
                <a:cs typeface="NikoshBAN" pitchFamily="2" charset="0"/>
              </a:rPr>
              <a:t>সহকারী শিক্ষক (সামাজিক বিজ্ঞান)</a:t>
            </a:r>
          </a:p>
          <a:p>
            <a:r>
              <a:rPr lang="bn-BD" sz="4400" b="1" baseline="-25000" dirty="0">
                <a:latin typeface="NikoshBAN" pitchFamily="2" charset="0"/>
                <a:cs typeface="NikoshBAN" pitchFamily="2" charset="0"/>
              </a:rPr>
              <a:t>মানুল্লারচর হাজী বাড়ি হাই স্কুল</a:t>
            </a:r>
          </a:p>
          <a:p>
            <a:r>
              <a:rPr lang="bn-BD" sz="4400" b="1" baseline="-25000" dirty="0">
                <a:latin typeface="NikoshBAN" pitchFamily="2" charset="0"/>
                <a:cs typeface="NikoshBAN" pitchFamily="2" charset="0"/>
              </a:rPr>
              <a:t>পাকুন্দিয়া কিশোরগঞ্জ।</a:t>
            </a:r>
            <a:endParaRPr lang="en-US" sz="4400" b="1" baseline="-250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baseline="-25000" dirty="0" smtClean="0">
                <a:latin typeface="NikoshBAN" pitchFamily="2" charset="0"/>
                <a:cs typeface="NikoshBAN" pitchFamily="2" charset="0"/>
              </a:rPr>
              <a:t>molenaparvin@gmail.com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শ্রেণিঃ সপ্তম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৭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৩,৪,৫  জলবায়ু পরিবর্তনের ফলে সৃষ্ট দুর্যোগ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অধিবেশন-৩)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b="1" dirty="0"/>
          </a:p>
        </p:txBody>
      </p:sp>
      <p:pic>
        <p:nvPicPr>
          <p:cNvPr id="1026" name="Picture 2" descr="F:\Molena Pic\pp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1524000" cy="1257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057400"/>
            <a:ext cx="772358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 সাধারণত কালবৈশাখী কোন দিক থেকে আসে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 ভূমিকম্পের ঝুকিপূর্ণ অঞ্চলগুলো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কি কি?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ভূমিকম্প থেকে আত্মরক্ষা করা যেতে পারে?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5014" y="304800"/>
            <a:ext cx="21932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5902"/>
            <a:ext cx="5403342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9571" y="4289286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তোমার মতে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ভূমিকম্প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থেকে আত্মরক্ষার জন্য তোমার বাড়িতে কী ধরনের প্রস্তুতি নিতে পার সে সম্পর্কে সর্বোচ্চ ১০টি বাক্য লিখে নিয়ে আসবে।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04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/>
              <a:t>বাড়ির কাজ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970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14400" y="513341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25775" y="508257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4344127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5892"/>
            <a:ext cx="4114800" cy="3528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7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905000"/>
            <a:ext cx="57839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কালবৈশাখী ও ভূমিকম্প</a:t>
            </a:r>
            <a:endParaRPr lang="en-US" sz="6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352800"/>
            <a:ext cx="872588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bn-BD" sz="2800" b="1" dirty="0">
                <a:ln w="11430"/>
                <a:latin typeface="NikoshBAN" pitchFamily="2" charset="0"/>
                <a:cs typeface="NikoshBAN" pitchFamily="2" charset="0"/>
              </a:rPr>
              <a:t>কালবৈশাখী </a:t>
            </a:r>
            <a:r>
              <a:rPr lang="en-US" sz="28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latin typeface="NikoshBAN" pitchFamily="2" charset="0"/>
                <a:cs typeface="NikoshBAN" pitchFamily="2" charset="0"/>
              </a:rPr>
              <a:t>এর ধারণা </a:t>
            </a:r>
            <a:r>
              <a:rPr lang="bn-BD" sz="2800" b="1" dirty="0">
                <a:ln w="11430"/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BD" sz="2800" b="1" dirty="0">
                <a:ln w="11430"/>
                <a:latin typeface="NikoshBAN" pitchFamily="2" charset="0"/>
                <a:cs typeface="NikoshBAN" pitchFamily="2" charset="0"/>
              </a:rPr>
              <a:t>কালবৈশাখীর ক্ষয়ক্ষতি বর্ণনা করতে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endParaRPr lang="bn-IN" sz="28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bn-BD" sz="2800" b="1" dirty="0">
                <a:ln w="11430"/>
                <a:latin typeface="NikoshBAN" pitchFamily="2" charset="0"/>
                <a:cs typeface="NikoshBAN" pitchFamily="2" charset="0"/>
              </a:rPr>
              <a:t>বাংলাদেশ ও বিশ্বের ভূমিকম্প প্রবণ অঞ্চল চিহ্নিত করতে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endParaRPr lang="bn-IN" sz="28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BD" sz="2800" b="1" dirty="0">
                <a:ln w="11430"/>
                <a:latin typeface="NikoshBAN" pitchFamily="2" charset="0"/>
                <a:cs typeface="NikoshBAN" pitchFamily="2" charset="0"/>
              </a:rPr>
              <a:t>ভূমিকম্প থেকে রক্ষার উপায় </a:t>
            </a:r>
            <a:r>
              <a:rPr lang="bn-IN" sz="2800" b="1" dirty="0">
                <a:ln w="11430"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2800" b="1" dirty="0">
                <a:ln w="11430"/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6390" y="370070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5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304800"/>
            <a:ext cx="19639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কালবৈশাখী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4347606" cy="3608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25295"/>
            <a:ext cx="4495799" cy="36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almonirha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1"/>
            <a:ext cx="3733800" cy="2514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2133600" y="228600"/>
            <a:ext cx="47244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প্রভাব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3103"/>
            <a:ext cx="3657600" cy="2439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3850950"/>
            <a:ext cx="3672840" cy="254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3103"/>
            <a:ext cx="3657600" cy="2439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09600" y="28295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গবাদি পশুর প্রাণহানি হয়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2819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 প্রাণহানি ঘটে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91138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গাছপালা উপড়ে ফেলে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3911384"/>
            <a:ext cx="335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 বাড়ির উড়িয়ে নেয়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22" y="5486400"/>
            <a:ext cx="8610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কালবৈশাখী বাংলাদেশের জনজীবনে যে ধরনের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ক্ষতিকর প্রভাব ফেলে তা ব্যাখ্যা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7" name="Picture 6" descr="IMG_20140824_112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9269" y="1524000"/>
            <a:ext cx="4601106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43200" y="240304"/>
            <a:ext cx="279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/>
              <a:t>জোড়ায় কাজ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04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s.somewhereinblog.n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76600"/>
            <a:ext cx="397256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990600"/>
            <a:ext cx="397256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09600" y="3886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নৌ চলাচলে বিঘ্ন ঘটায়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6106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নৌ দূর্ঘটনা ঘটায়</a:t>
            </a:r>
            <a:endParaRPr lang="en-US" sz="2800" dirty="0"/>
          </a:p>
        </p:txBody>
      </p:sp>
      <p:sp>
        <p:nvSpPr>
          <p:cNvPr id="17" name="Frame 16"/>
          <p:cNvSpPr/>
          <p:nvPr/>
        </p:nvSpPr>
        <p:spPr>
          <a:xfrm>
            <a:off x="2133600" y="228600"/>
            <a:ext cx="43434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প্রভাব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14619</TotalTime>
  <Words>382</Words>
  <Application>Microsoft Office PowerPoint</Application>
  <PresentationFormat>On-screen Show (4:3)</PresentationFormat>
  <Paragraphs>101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sharif</cp:lastModifiedBy>
  <cp:revision>1257</cp:revision>
  <dcterms:created xsi:type="dcterms:W3CDTF">2014-05-19T06:43:56Z</dcterms:created>
  <dcterms:modified xsi:type="dcterms:W3CDTF">2020-04-15T19:26:17Z</dcterms:modified>
</cp:coreProperties>
</file>