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256" r:id="rId2"/>
    <p:sldId id="257" r:id="rId3"/>
    <p:sldId id="258" r:id="rId4"/>
    <p:sldId id="273" r:id="rId5"/>
    <p:sldId id="259" r:id="rId6"/>
    <p:sldId id="260" r:id="rId7"/>
    <p:sldId id="262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516" y="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67B34-1EA8-4C67-8D5A-2E2582575AA7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96A96F-26B8-41CA-B259-4561926CF9F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96A96F-26B8-41CA-B259-4561926CF9FA}" type="slidenum">
              <a:rPr lang="en-US" smtClean="0"/>
              <a:t>17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4/15/2020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28601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43000" y="304800"/>
            <a:ext cx="674126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800" dirty="0" smtClean="0"/>
              <a:t>   </a:t>
            </a:r>
            <a:r>
              <a:rPr lang="en-US" sz="13800" dirty="0" err="1" smtClean="0">
                <a:solidFill>
                  <a:srgbClr val="FF0000"/>
                </a:solidFill>
              </a:rPr>
              <a:t>স্বাগতম</a:t>
            </a:r>
            <a:endParaRPr lang="en-US" sz="13800" dirty="0" smtClean="0">
              <a:solidFill>
                <a:srgbClr val="FF0000"/>
              </a:solidFill>
            </a:endParaRPr>
          </a:p>
        </p:txBody>
      </p:sp>
      <p:pic>
        <p:nvPicPr>
          <p:cNvPr id="4" name="Picture 3" descr="heartshaped_rose_petals_stock_photo_16672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36702"/>
            <a:ext cx="9144000" cy="5021298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00200" y="1447800"/>
            <a:ext cx="24384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চলতি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সম্পদ</a:t>
            </a:r>
            <a:endParaRPr lang="en-US" sz="2400" dirty="0"/>
          </a:p>
        </p:txBody>
      </p:sp>
      <p:sp>
        <p:nvSpPr>
          <p:cNvPr id="3" name="Cross 2"/>
          <p:cNvSpPr/>
          <p:nvPr/>
        </p:nvSpPr>
        <p:spPr>
          <a:xfrm>
            <a:off x="2286000" y="3124200"/>
            <a:ext cx="1066800" cy="91440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600200" y="4038600"/>
            <a:ext cx="2667000" cy="1676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স্থায়ী</a:t>
            </a:r>
            <a:r>
              <a:rPr lang="en-US" sz="3200" dirty="0" smtClean="0"/>
              <a:t> </a:t>
            </a:r>
            <a:r>
              <a:rPr lang="en-US" sz="3200" dirty="0" err="1" smtClean="0"/>
              <a:t>সম্পদ</a:t>
            </a:r>
            <a:endParaRPr lang="en-US" sz="3200" dirty="0"/>
          </a:p>
        </p:txBody>
      </p:sp>
      <p:sp>
        <p:nvSpPr>
          <p:cNvPr id="5" name="Right Arrow 4"/>
          <p:cNvSpPr/>
          <p:nvPr/>
        </p:nvSpPr>
        <p:spPr>
          <a:xfrm>
            <a:off x="3352800" y="3124200"/>
            <a:ext cx="3048000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6400800" y="2286000"/>
            <a:ext cx="2590800" cy="2514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মোট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সম্পদ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52400" y="1447800"/>
            <a:ext cx="4114800" cy="533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err="1" smtClean="0"/>
              <a:t>চলতি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সম্পদঃ</a:t>
            </a:r>
            <a:r>
              <a:rPr lang="en-US" sz="2800" dirty="0" smtClean="0"/>
              <a:t>-</a:t>
            </a:r>
          </a:p>
          <a:p>
            <a:r>
              <a:rPr lang="en-US" sz="2800" dirty="0" err="1" smtClean="0"/>
              <a:t>হাতে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নগদ</a:t>
            </a:r>
            <a:endParaRPr lang="en-US" sz="2800" dirty="0" smtClean="0"/>
          </a:p>
          <a:p>
            <a:r>
              <a:rPr lang="en-US" sz="2800" dirty="0" err="1" smtClean="0"/>
              <a:t>ব্যাংক</a:t>
            </a:r>
            <a:r>
              <a:rPr lang="en-US" sz="2800" dirty="0" smtClean="0"/>
              <a:t> </a:t>
            </a:r>
            <a:r>
              <a:rPr lang="en-US" sz="2800" dirty="0" err="1" smtClean="0"/>
              <a:t>জমা</a:t>
            </a:r>
            <a:endParaRPr lang="en-US" sz="2800" dirty="0" smtClean="0"/>
          </a:p>
          <a:p>
            <a:r>
              <a:rPr lang="en-US" sz="2800" dirty="0" err="1" smtClean="0"/>
              <a:t>দেনাদার</a:t>
            </a:r>
            <a:endParaRPr lang="en-US" sz="2800" dirty="0" smtClean="0"/>
          </a:p>
          <a:p>
            <a:r>
              <a:rPr lang="en-US" sz="2800" dirty="0" err="1" smtClean="0"/>
              <a:t>প্রাপ্য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বিল</a:t>
            </a:r>
            <a:endParaRPr lang="en-US" sz="2800" dirty="0" smtClean="0"/>
          </a:p>
          <a:p>
            <a:r>
              <a:rPr lang="en-US" sz="2800" dirty="0" err="1" smtClean="0"/>
              <a:t>প্রাপ্য</a:t>
            </a:r>
            <a:r>
              <a:rPr lang="en-US" sz="2800" dirty="0" smtClean="0"/>
              <a:t> </a:t>
            </a:r>
            <a:r>
              <a:rPr lang="en-US" sz="2800" dirty="0" err="1" smtClean="0"/>
              <a:t>নোট</a:t>
            </a:r>
            <a:endParaRPr lang="en-US" sz="2800" dirty="0" smtClean="0"/>
          </a:p>
          <a:p>
            <a:r>
              <a:rPr lang="en-US" sz="2800" dirty="0" err="1" smtClean="0"/>
              <a:t>সমাপনী</a:t>
            </a:r>
            <a:r>
              <a:rPr lang="en-US" sz="2800" dirty="0" smtClean="0"/>
              <a:t> </a:t>
            </a:r>
            <a:r>
              <a:rPr lang="en-US" sz="2800" dirty="0" err="1" smtClean="0"/>
              <a:t>মজুদ</a:t>
            </a:r>
            <a:r>
              <a:rPr lang="en-US" sz="2800" dirty="0" smtClean="0"/>
              <a:t> </a:t>
            </a:r>
            <a:r>
              <a:rPr lang="en-US" sz="2800" dirty="0" err="1" smtClean="0"/>
              <a:t>পণ্য</a:t>
            </a:r>
            <a:endParaRPr lang="en-US" sz="2800" dirty="0" smtClean="0"/>
          </a:p>
          <a:p>
            <a:r>
              <a:rPr lang="en-US" sz="2800" dirty="0" err="1" smtClean="0"/>
              <a:t>বিনিয়োগের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বকেয়া</a:t>
            </a:r>
            <a:r>
              <a:rPr lang="en-US" sz="2800" dirty="0" smtClean="0"/>
              <a:t> </a:t>
            </a:r>
            <a:r>
              <a:rPr lang="en-US" sz="2800" dirty="0" err="1" smtClean="0"/>
              <a:t>সুদ</a:t>
            </a:r>
            <a:endParaRPr lang="en-US" sz="2800" dirty="0" smtClean="0"/>
          </a:p>
          <a:p>
            <a:r>
              <a:rPr lang="en-US" sz="2800" dirty="0" err="1" smtClean="0"/>
              <a:t>অগ্রিম</a:t>
            </a:r>
            <a:r>
              <a:rPr lang="en-US" sz="2800" dirty="0" smtClean="0"/>
              <a:t> </a:t>
            </a:r>
            <a:r>
              <a:rPr lang="en-US" sz="2800" dirty="0" err="1" smtClean="0"/>
              <a:t>খরচ</a:t>
            </a:r>
            <a:r>
              <a:rPr lang="en-US" sz="2800" dirty="0" smtClean="0"/>
              <a:t>(</a:t>
            </a:r>
            <a:r>
              <a:rPr lang="en-US" sz="2800" dirty="0" err="1" smtClean="0"/>
              <a:t>অগ্রিম</a:t>
            </a:r>
            <a:r>
              <a:rPr lang="en-US" sz="2800" dirty="0" smtClean="0"/>
              <a:t> </a:t>
            </a:r>
            <a:r>
              <a:rPr lang="en-US" sz="2800" dirty="0" err="1" smtClean="0"/>
              <a:t>ভাড়া,অগ্রিম</a:t>
            </a:r>
            <a:r>
              <a:rPr lang="en-US" sz="2800" dirty="0" smtClean="0"/>
              <a:t> </a:t>
            </a:r>
            <a:r>
              <a:rPr lang="en-US" sz="2800" dirty="0" err="1" smtClean="0"/>
              <a:t>বেতন,অগ্রিম</a:t>
            </a:r>
            <a:r>
              <a:rPr lang="en-US" sz="2800" dirty="0" smtClean="0"/>
              <a:t> </a:t>
            </a:r>
            <a:r>
              <a:rPr lang="en-US" sz="2800" dirty="0" err="1" smtClean="0"/>
              <a:t>বীমা,অগ্রিম</a:t>
            </a:r>
            <a:r>
              <a:rPr lang="en-US" sz="2800" dirty="0" smtClean="0"/>
              <a:t> </a:t>
            </a:r>
            <a:r>
              <a:rPr lang="en-US" sz="2800" dirty="0" err="1" smtClean="0"/>
              <a:t>পরিবহন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495800" y="1524000"/>
            <a:ext cx="4267200" cy="518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 smtClean="0"/>
              <a:t>স্থায়ী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সম্পদঃ</a:t>
            </a:r>
            <a:r>
              <a:rPr lang="en-US" sz="2400" dirty="0" smtClean="0"/>
              <a:t>-</a:t>
            </a:r>
          </a:p>
          <a:p>
            <a:r>
              <a:rPr lang="en-US" sz="2400" dirty="0" err="1" smtClean="0"/>
              <a:t>আসবাবপত্র</a:t>
            </a:r>
            <a:endParaRPr lang="en-US" sz="2400" dirty="0" smtClean="0"/>
          </a:p>
          <a:p>
            <a:r>
              <a:rPr lang="en-US" sz="2400" dirty="0" err="1" smtClean="0"/>
              <a:t>অফিস</a:t>
            </a:r>
            <a:r>
              <a:rPr lang="en-US" sz="2400" dirty="0" smtClean="0"/>
              <a:t> </a:t>
            </a:r>
            <a:r>
              <a:rPr lang="en-US" sz="2400" dirty="0" err="1" smtClean="0"/>
              <a:t>সরঞ্জাম</a:t>
            </a:r>
            <a:endParaRPr lang="en-US" sz="2400" dirty="0" smtClean="0"/>
          </a:p>
          <a:p>
            <a:r>
              <a:rPr lang="en-US" sz="2400" dirty="0" err="1" smtClean="0"/>
              <a:t>মেশিন</a:t>
            </a:r>
            <a:r>
              <a:rPr lang="en-US" sz="2400" dirty="0" smtClean="0"/>
              <a:t> ও </a:t>
            </a:r>
            <a:r>
              <a:rPr lang="en-US" sz="2400" dirty="0" err="1" smtClean="0"/>
              <a:t>যন্ত্রপাতি</a:t>
            </a:r>
            <a:endParaRPr lang="en-US" sz="2400" dirty="0" smtClean="0"/>
          </a:p>
          <a:p>
            <a:r>
              <a:rPr lang="en-US" sz="2400" dirty="0" err="1" smtClean="0"/>
              <a:t>সুনাম</a:t>
            </a:r>
            <a:endParaRPr lang="en-US" sz="2400" dirty="0" smtClean="0"/>
          </a:p>
          <a:p>
            <a:r>
              <a:rPr lang="en-US" sz="2400" dirty="0" err="1" smtClean="0"/>
              <a:t>বিনিয়োগ</a:t>
            </a:r>
            <a:endParaRPr lang="en-US" sz="2400" dirty="0" smtClean="0"/>
          </a:p>
          <a:p>
            <a:r>
              <a:rPr lang="en-US" sz="2400" dirty="0" err="1" smtClean="0"/>
              <a:t>ইজারা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সম্পত্তি</a:t>
            </a:r>
            <a:endParaRPr lang="en-US" sz="2400" dirty="0" smtClean="0"/>
          </a:p>
          <a:p>
            <a:r>
              <a:rPr lang="en-US" sz="2400" dirty="0" err="1" smtClean="0"/>
              <a:t>ভুমি</a:t>
            </a:r>
            <a:r>
              <a:rPr lang="en-US" sz="2400" dirty="0" smtClean="0"/>
              <a:t> ও </a:t>
            </a:r>
            <a:r>
              <a:rPr lang="en-US" sz="2400" dirty="0" err="1" smtClean="0"/>
              <a:t>দালানকোঠা</a:t>
            </a:r>
            <a:endParaRPr lang="en-US" sz="2400" dirty="0" smtClean="0"/>
          </a:p>
          <a:p>
            <a:r>
              <a:rPr lang="en-US" sz="2400" dirty="0" err="1" smtClean="0"/>
              <a:t>মোটরগাড়ি</a:t>
            </a:r>
            <a:endParaRPr lang="en-US" sz="2400" dirty="0" smtClean="0"/>
          </a:p>
          <a:p>
            <a:r>
              <a:rPr lang="en-US" sz="2400" dirty="0" err="1" smtClean="0"/>
              <a:t>ভ্যান</a:t>
            </a:r>
            <a:r>
              <a:rPr lang="en-US" sz="2400" dirty="0" smtClean="0"/>
              <a:t> </a:t>
            </a:r>
            <a:r>
              <a:rPr lang="en-US" sz="2400" dirty="0" err="1" smtClean="0"/>
              <a:t>গাড়ি</a:t>
            </a:r>
            <a:endParaRPr lang="en-US" sz="2400" dirty="0" smtClean="0"/>
          </a:p>
          <a:p>
            <a:r>
              <a:rPr lang="en-US" sz="2400" dirty="0" err="1" smtClean="0"/>
              <a:t>ট্রেডমার্ক</a:t>
            </a:r>
            <a:r>
              <a:rPr lang="en-US" sz="2400" dirty="0" smtClean="0"/>
              <a:t>  ও </a:t>
            </a:r>
            <a:r>
              <a:rPr lang="en-US" sz="2400" dirty="0" err="1" smtClean="0"/>
              <a:t>প্যাটেন্ট</a:t>
            </a:r>
            <a:endParaRPr lang="en-US" sz="2400" dirty="0" smtClean="0"/>
          </a:p>
          <a:p>
            <a:r>
              <a:rPr lang="en-US" sz="2400" dirty="0" err="1" smtClean="0"/>
              <a:t>তৈজসপত্র</a:t>
            </a:r>
            <a:endParaRPr lang="en-US" sz="2400" dirty="0" smtClean="0"/>
          </a:p>
          <a:p>
            <a:r>
              <a:rPr lang="en-US" sz="2400" dirty="0" err="1" smtClean="0"/>
              <a:t>সাজসজ্জাকরন</a:t>
            </a:r>
            <a:r>
              <a:rPr lang="en-US" sz="2400" dirty="0" smtClean="0"/>
              <a:t> 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 rot="20025235">
            <a:off x="305754" y="3657881"/>
            <a:ext cx="2981534" cy="206960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চলতি</a:t>
            </a:r>
            <a:r>
              <a:rPr lang="en-US" sz="4000" dirty="0" smtClean="0"/>
              <a:t> </a:t>
            </a:r>
            <a:r>
              <a:rPr lang="en-US" sz="4000" dirty="0" err="1" smtClean="0"/>
              <a:t>দায়</a:t>
            </a:r>
            <a:endParaRPr lang="en-US" sz="4000" dirty="0"/>
          </a:p>
        </p:txBody>
      </p:sp>
      <p:sp>
        <p:nvSpPr>
          <p:cNvPr id="4" name="Cross 3"/>
          <p:cNvSpPr/>
          <p:nvPr/>
        </p:nvSpPr>
        <p:spPr>
          <a:xfrm rot="19672499">
            <a:off x="2953847" y="2944649"/>
            <a:ext cx="1479876" cy="121920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 rot="19804765">
            <a:off x="4109920" y="1560810"/>
            <a:ext cx="2547388" cy="18832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দীর্ঘমেয়াদি</a:t>
            </a:r>
            <a:r>
              <a:rPr lang="en-US" sz="3600" dirty="0" smtClean="0"/>
              <a:t> </a:t>
            </a:r>
            <a:r>
              <a:rPr lang="en-US" sz="3600" dirty="0" err="1" smtClean="0"/>
              <a:t>দায়</a:t>
            </a:r>
            <a:endParaRPr lang="en-US" sz="3600" dirty="0"/>
          </a:p>
        </p:txBody>
      </p:sp>
      <p:sp>
        <p:nvSpPr>
          <p:cNvPr id="6" name="L-Shape 5"/>
          <p:cNvSpPr/>
          <p:nvPr/>
        </p:nvSpPr>
        <p:spPr>
          <a:xfrm rot="19795885">
            <a:off x="4100919" y="3827435"/>
            <a:ext cx="1066800" cy="1447800"/>
          </a:xfrm>
          <a:prstGeom prst="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 rot="19584270">
            <a:off x="5319456" y="3052198"/>
            <a:ext cx="2819400" cy="24615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মোট</a:t>
            </a:r>
            <a:r>
              <a:rPr lang="en-US" sz="3600" dirty="0" smtClean="0"/>
              <a:t> </a:t>
            </a:r>
            <a:r>
              <a:rPr lang="en-US" sz="3600" dirty="0" err="1" smtClean="0"/>
              <a:t>দায়</a:t>
            </a:r>
            <a:endParaRPr lang="en-US" sz="3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762000" y="1219200"/>
            <a:ext cx="3962400" cy="449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solidFill>
                  <a:srgbClr val="FFFF00"/>
                </a:solidFill>
              </a:rPr>
              <a:t>চলতি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দায়ঃ</a:t>
            </a:r>
            <a:r>
              <a:rPr lang="en-US" sz="2000" dirty="0" smtClean="0">
                <a:solidFill>
                  <a:srgbClr val="FFFF00"/>
                </a:solidFill>
              </a:rPr>
              <a:t>-</a:t>
            </a:r>
          </a:p>
          <a:p>
            <a:pPr algn="ctr"/>
            <a:r>
              <a:rPr lang="en-US" sz="2000" dirty="0" err="1" smtClean="0">
                <a:solidFill>
                  <a:srgbClr val="FFFF00"/>
                </a:solidFill>
              </a:rPr>
              <a:t>পাওনাদার</a:t>
            </a:r>
            <a:endParaRPr lang="en-US" sz="2000" dirty="0" smtClean="0">
              <a:solidFill>
                <a:srgbClr val="FFFF00"/>
              </a:solidFill>
            </a:endParaRPr>
          </a:p>
          <a:p>
            <a:pPr algn="ctr"/>
            <a:r>
              <a:rPr lang="en-US" sz="2000" dirty="0" err="1" smtClean="0">
                <a:solidFill>
                  <a:srgbClr val="FFFF00"/>
                </a:solidFill>
              </a:rPr>
              <a:t>ব্যাংকজমাতিরিক্ত</a:t>
            </a:r>
            <a:endParaRPr lang="en-US" sz="2000" dirty="0" smtClean="0">
              <a:solidFill>
                <a:srgbClr val="FFFF00"/>
              </a:solidFill>
            </a:endParaRPr>
          </a:p>
          <a:p>
            <a:pPr algn="ctr"/>
            <a:r>
              <a:rPr lang="en-US" sz="2000" dirty="0" err="1" smtClean="0">
                <a:solidFill>
                  <a:srgbClr val="FFFF00"/>
                </a:solidFill>
              </a:rPr>
              <a:t>প্রদেয়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বিল</a:t>
            </a:r>
            <a:endParaRPr lang="en-US" sz="2000" dirty="0" smtClean="0">
              <a:solidFill>
                <a:srgbClr val="FFFF00"/>
              </a:solidFill>
            </a:endParaRPr>
          </a:p>
          <a:p>
            <a:pPr algn="ctr"/>
            <a:r>
              <a:rPr lang="en-US" sz="2000" dirty="0" err="1" smtClean="0">
                <a:solidFill>
                  <a:srgbClr val="FFFF00"/>
                </a:solidFill>
              </a:rPr>
              <a:t>প্রদেয়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নোট</a:t>
            </a:r>
            <a:endParaRPr lang="en-US" sz="2000" dirty="0" smtClean="0">
              <a:solidFill>
                <a:srgbClr val="FFFF00"/>
              </a:solidFill>
            </a:endParaRPr>
          </a:p>
          <a:p>
            <a:pPr algn="ctr"/>
            <a:r>
              <a:rPr lang="en-US" sz="2000" dirty="0" err="1" smtClean="0">
                <a:solidFill>
                  <a:srgbClr val="FFFF00"/>
                </a:solidFill>
              </a:rPr>
              <a:t>বকেয়া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ঋনরে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সুদ</a:t>
            </a:r>
            <a:endParaRPr lang="en-US" sz="2000" dirty="0" smtClean="0">
              <a:solidFill>
                <a:srgbClr val="FFFF00"/>
              </a:solidFill>
            </a:endParaRPr>
          </a:p>
          <a:p>
            <a:pPr algn="ctr"/>
            <a:r>
              <a:rPr lang="en-US" sz="2000" dirty="0" err="1" smtClean="0">
                <a:solidFill>
                  <a:srgbClr val="FFFF00"/>
                </a:solidFill>
              </a:rPr>
              <a:t>শিক্ষানবীশ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সেলামী</a:t>
            </a:r>
            <a:endParaRPr lang="en-US" sz="2000" dirty="0" smtClean="0">
              <a:solidFill>
                <a:srgbClr val="FFFF00"/>
              </a:solidFill>
            </a:endParaRPr>
          </a:p>
          <a:p>
            <a:pPr algn="ctr"/>
            <a:r>
              <a:rPr lang="en-US" sz="2000" dirty="0" err="1" smtClean="0">
                <a:solidFill>
                  <a:srgbClr val="FFFF00"/>
                </a:solidFill>
              </a:rPr>
              <a:t>বকেয়া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খরচ</a:t>
            </a:r>
            <a:r>
              <a:rPr lang="en-US" sz="2000" dirty="0" smtClean="0">
                <a:solidFill>
                  <a:srgbClr val="FFFF00"/>
                </a:solidFill>
              </a:rPr>
              <a:t>(</a:t>
            </a:r>
            <a:r>
              <a:rPr lang="en-US" sz="2000" dirty="0" err="1" smtClean="0">
                <a:solidFill>
                  <a:srgbClr val="FFFF00"/>
                </a:solidFill>
              </a:rPr>
              <a:t>বকেয়া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বেতন,বকেয়া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ভাড়া,বকেয়া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মজুরি,বকেয়া</a:t>
            </a:r>
            <a:r>
              <a:rPr lang="en-US" sz="2000" dirty="0" smtClean="0">
                <a:solidFill>
                  <a:srgbClr val="FFFF00"/>
                </a:solidFill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</a:rPr>
              <a:t>পরিবহন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5867400" y="1295400"/>
            <a:ext cx="2971800" cy="396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rgbClr val="92D050"/>
                </a:solidFill>
              </a:rPr>
              <a:t>দীর্ঘ</a:t>
            </a:r>
            <a:r>
              <a:rPr lang="en-US" sz="3200" dirty="0" smtClean="0">
                <a:solidFill>
                  <a:srgbClr val="92D050"/>
                </a:solidFill>
              </a:rPr>
              <a:t> </a:t>
            </a:r>
            <a:r>
              <a:rPr lang="en-US" sz="3200" dirty="0" err="1" smtClean="0">
                <a:solidFill>
                  <a:srgbClr val="92D050"/>
                </a:solidFill>
              </a:rPr>
              <a:t>মেয়াদি</a:t>
            </a:r>
            <a:r>
              <a:rPr lang="en-US" sz="3200" dirty="0" smtClean="0">
                <a:solidFill>
                  <a:srgbClr val="92D050"/>
                </a:solidFill>
              </a:rPr>
              <a:t> </a:t>
            </a:r>
            <a:r>
              <a:rPr lang="en-US" sz="3200" dirty="0" err="1" smtClean="0">
                <a:solidFill>
                  <a:srgbClr val="92D050"/>
                </a:solidFill>
              </a:rPr>
              <a:t>দায়ঃ</a:t>
            </a:r>
            <a:r>
              <a:rPr lang="en-US" sz="3200" dirty="0" smtClean="0">
                <a:solidFill>
                  <a:srgbClr val="92D050"/>
                </a:solidFill>
              </a:rPr>
              <a:t>-</a:t>
            </a:r>
          </a:p>
          <a:p>
            <a:pPr algn="ctr"/>
            <a:r>
              <a:rPr lang="en-US" sz="3200" dirty="0" err="1" smtClean="0">
                <a:solidFill>
                  <a:srgbClr val="92D050"/>
                </a:solidFill>
              </a:rPr>
              <a:t>কর্জ,ঋন,ঋনপত্র,বন্ধকী</a:t>
            </a:r>
            <a:r>
              <a:rPr lang="en-US" sz="3200" dirty="0" smtClean="0">
                <a:solidFill>
                  <a:srgbClr val="92D050"/>
                </a:solidFill>
              </a:rPr>
              <a:t> </a:t>
            </a:r>
            <a:r>
              <a:rPr lang="en-US" sz="3200" dirty="0" err="1" smtClean="0">
                <a:solidFill>
                  <a:srgbClr val="92D050"/>
                </a:solidFill>
              </a:rPr>
              <a:t>ঋন,গৃহীত</a:t>
            </a:r>
            <a:r>
              <a:rPr lang="en-US" sz="3200" dirty="0" smtClean="0">
                <a:solidFill>
                  <a:srgbClr val="92D050"/>
                </a:solidFill>
              </a:rPr>
              <a:t> </a:t>
            </a:r>
            <a:r>
              <a:rPr lang="en-US" sz="3200" dirty="0" err="1" smtClean="0">
                <a:solidFill>
                  <a:srgbClr val="92D050"/>
                </a:solidFill>
              </a:rPr>
              <a:t>ঋন</a:t>
            </a:r>
            <a:r>
              <a:rPr lang="en-US" sz="3200" dirty="0" smtClean="0">
                <a:solidFill>
                  <a:srgbClr val="92D050"/>
                </a:solidFill>
              </a:rPr>
              <a:t>।</a:t>
            </a:r>
            <a:endParaRPr lang="en-US" sz="32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1295400"/>
          <a:ext cx="8839200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920"/>
                <a:gridCol w="3867150"/>
                <a:gridCol w="552450"/>
                <a:gridCol w="1767840"/>
                <a:gridCol w="1767840"/>
              </a:tblGrid>
              <a:tr h="41148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ক্রমিক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নং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বিবরণ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খঃপৃঃ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ডেবিট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টাকা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ক্রেডিট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টাকা</a:t>
                      </a:r>
                      <a:endParaRPr lang="en-US" dirty="0"/>
                    </a:p>
                  </a:txBody>
                  <a:tcPr/>
                </a:tc>
              </a:tr>
              <a:tr h="271272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600200" y="0"/>
            <a:ext cx="5943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জনাব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সাকিব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মাহমুদ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রেওয়ামিল</a:t>
            </a:r>
            <a:endParaRPr lang="en-US" sz="2400" dirty="0" smtClean="0">
              <a:solidFill>
                <a:srgbClr val="FF0000"/>
              </a:solidFill>
            </a:endParaRPr>
          </a:p>
          <a:p>
            <a:pPr algn="ctr"/>
            <a:r>
              <a:rPr lang="en-US" sz="2400" dirty="0" smtClean="0">
                <a:solidFill>
                  <a:srgbClr val="FF0000"/>
                </a:solidFill>
              </a:rPr>
              <a:t>২০১৯সালের ৩১শে </a:t>
            </a:r>
            <a:r>
              <a:rPr lang="en-US" sz="2400" dirty="0" err="1" smtClean="0">
                <a:solidFill>
                  <a:srgbClr val="FF0000"/>
                </a:solidFill>
              </a:rPr>
              <a:t>ডিসেম্বর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তারিখে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urniture-nam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19600" y="2895600"/>
            <a:ext cx="4572000" cy="3209925"/>
          </a:xfrm>
          <a:prstGeom prst="rect">
            <a:avLst/>
          </a:prstGeom>
        </p:spPr>
      </p:pic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304800"/>
            <a:ext cx="3990975" cy="2362200"/>
          </a:xfrm>
          <a:prstGeom prst="rect">
            <a:avLst/>
          </a:prstGeom>
        </p:spPr>
      </p:pic>
      <p:pic>
        <p:nvPicPr>
          <p:cNvPr id="5" name="Picture 4" descr="index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9600" y="304800"/>
            <a:ext cx="4572000" cy="2266950"/>
          </a:xfrm>
          <a:prstGeom prst="rect">
            <a:avLst/>
          </a:prstGeom>
        </p:spPr>
      </p:pic>
      <p:pic>
        <p:nvPicPr>
          <p:cNvPr id="6" name="Picture 5" descr="images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3048000"/>
            <a:ext cx="4038600" cy="304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81000" y="27432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</a:t>
            </a:r>
            <a:r>
              <a:rPr lang="en-US" dirty="0" err="1" smtClean="0"/>
              <a:t>চলতি</a:t>
            </a:r>
            <a:r>
              <a:rPr lang="en-US" dirty="0" smtClean="0"/>
              <a:t> </a:t>
            </a:r>
            <a:r>
              <a:rPr lang="en-US" dirty="0" err="1" smtClean="0"/>
              <a:t>সম্পদ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76800" y="26670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</a:t>
            </a:r>
            <a:r>
              <a:rPr lang="en-US" dirty="0" err="1" smtClean="0"/>
              <a:t>স্থায়ী</a:t>
            </a:r>
            <a:r>
              <a:rPr lang="en-US" dirty="0" smtClean="0"/>
              <a:t> </a:t>
            </a:r>
            <a:r>
              <a:rPr lang="en-US" dirty="0" err="1" smtClean="0"/>
              <a:t>সম্পদ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81000" y="62484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</a:t>
            </a:r>
            <a:r>
              <a:rPr lang="en-US" dirty="0" err="1" smtClean="0"/>
              <a:t>চলতি</a:t>
            </a:r>
            <a:r>
              <a:rPr lang="en-US" dirty="0" smtClean="0"/>
              <a:t> </a:t>
            </a:r>
            <a:r>
              <a:rPr lang="en-US" dirty="0" err="1" smtClean="0"/>
              <a:t>সম্পদ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495800" y="6248400"/>
            <a:ext cx="3429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                         </a:t>
            </a:r>
            <a:r>
              <a:rPr lang="en-US" dirty="0" err="1" smtClean="0"/>
              <a:t>স্থায়ী</a:t>
            </a:r>
            <a:r>
              <a:rPr lang="en-US" dirty="0" smtClean="0"/>
              <a:t> </a:t>
            </a:r>
            <a:r>
              <a:rPr lang="en-US" dirty="0" err="1" smtClean="0"/>
              <a:t>সম্পদ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685800"/>
            <a:ext cx="8839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solidFill>
                  <a:srgbClr val="FF0000"/>
                </a:solidFill>
              </a:rPr>
              <a:t>মূল্যায়নঃ</a:t>
            </a:r>
            <a:r>
              <a:rPr lang="en-US" sz="6000" dirty="0" smtClean="0">
                <a:solidFill>
                  <a:srgbClr val="FF0000"/>
                </a:solidFill>
              </a:rPr>
              <a:t>-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১।লেনদেনগুলো </a:t>
            </a:r>
            <a:r>
              <a:rPr lang="en-US" sz="4800" dirty="0" err="1" smtClean="0">
                <a:solidFill>
                  <a:srgbClr val="FF0000"/>
                </a:solidFill>
              </a:rPr>
              <a:t>চিহ্নিত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করে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ডেবিট</a:t>
            </a:r>
            <a:r>
              <a:rPr lang="en-US" sz="4800" dirty="0" smtClean="0">
                <a:solidFill>
                  <a:srgbClr val="FF0000"/>
                </a:solidFill>
              </a:rPr>
              <a:t> ও </a:t>
            </a:r>
            <a:r>
              <a:rPr lang="en-US" sz="4800" dirty="0" err="1" smtClean="0">
                <a:solidFill>
                  <a:srgbClr val="FF0000"/>
                </a:solidFill>
              </a:rPr>
              <a:t>ক্রেডিট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নির্নয়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কর</a:t>
            </a:r>
            <a:r>
              <a:rPr lang="en-US" sz="4800" dirty="0" smtClean="0">
                <a:solidFill>
                  <a:srgbClr val="FF0000"/>
                </a:solidFill>
              </a:rPr>
              <a:t>।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২।সসম্পদ </a:t>
            </a:r>
            <a:r>
              <a:rPr lang="en-US" sz="4800" dirty="0" err="1" smtClean="0">
                <a:solidFill>
                  <a:srgbClr val="FF0000"/>
                </a:solidFill>
              </a:rPr>
              <a:t>কত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প্রকার</a:t>
            </a:r>
            <a:r>
              <a:rPr lang="en-US" sz="4800" dirty="0" smtClean="0">
                <a:solidFill>
                  <a:srgbClr val="FF0000"/>
                </a:solidFill>
              </a:rPr>
              <a:t> ও </a:t>
            </a:r>
            <a:r>
              <a:rPr lang="en-US" sz="4800" dirty="0" err="1" smtClean="0">
                <a:solidFill>
                  <a:srgbClr val="FF0000"/>
                </a:solidFill>
              </a:rPr>
              <a:t>কি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কি</a:t>
            </a:r>
            <a:r>
              <a:rPr lang="en-US" sz="4800" dirty="0" smtClean="0">
                <a:solidFill>
                  <a:srgbClr val="FF0000"/>
                </a:solidFill>
              </a:rPr>
              <a:t>?</a:t>
            </a:r>
          </a:p>
          <a:p>
            <a:r>
              <a:rPr lang="en-US" sz="4800" dirty="0" smtClean="0">
                <a:solidFill>
                  <a:srgbClr val="FF0000"/>
                </a:solidFill>
              </a:rPr>
              <a:t>৩।সম্পদগুলো </a:t>
            </a:r>
            <a:r>
              <a:rPr lang="en-US" sz="4800" dirty="0" err="1" smtClean="0">
                <a:solidFill>
                  <a:srgbClr val="FF0000"/>
                </a:solidFill>
              </a:rPr>
              <a:t>সনাক্ত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করে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নাম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গুলো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উওল্লখ</a:t>
            </a:r>
            <a:r>
              <a:rPr lang="en-US" sz="4800" dirty="0" smtClean="0">
                <a:solidFill>
                  <a:srgbClr val="FF0000"/>
                </a:solidFill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</a:rPr>
              <a:t>কর</a:t>
            </a:r>
            <a:r>
              <a:rPr lang="en-US" sz="4800" dirty="0" smtClean="0">
                <a:solidFill>
                  <a:srgbClr val="FF0000"/>
                </a:solidFill>
              </a:rPr>
              <a:t>।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838200"/>
            <a:ext cx="8229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/>
              <a:t>কেয়া</a:t>
            </a:r>
            <a:r>
              <a:rPr lang="en-US" sz="2000" dirty="0" smtClean="0"/>
              <a:t> </a:t>
            </a:r>
            <a:r>
              <a:rPr lang="en-US" sz="2000" dirty="0" err="1" smtClean="0"/>
              <a:t>ট্রেডার্সের</a:t>
            </a:r>
            <a:r>
              <a:rPr lang="en-US" sz="2000" dirty="0" smtClean="0"/>
              <a:t>  ২০১৯ </a:t>
            </a:r>
            <a:r>
              <a:rPr lang="en-US" sz="2000" dirty="0" err="1" smtClean="0"/>
              <a:t>সালের</a:t>
            </a:r>
            <a:r>
              <a:rPr lang="en-US" sz="2000" dirty="0" smtClean="0"/>
              <a:t> ৩১শে </a:t>
            </a:r>
            <a:r>
              <a:rPr lang="en-US" sz="2000" dirty="0" err="1" smtClean="0"/>
              <a:t>ডিসেম্বর</a:t>
            </a:r>
            <a:r>
              <a:rPr lang="en-US" sz="2000" dirty="0" smtClean="0"/>
              <a:t> </a:t>
            </a:r>
            <a:r>
              <a:rPr lang="en-US" sz="2000" dirty="0" err="1" smtClean="0"/>
              <a:t>তারিখের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উদ্বৃত্তগুলো</a:t>
            </a:r>
            <a:r>
              <a:rPr lang="en-US" sz="2000" dirty="0" smtClean="0"/>
              <a:t> </a:t>
            </a:r>
            <a:r>
              <a:rPr lang="en-US" sz="2000" dirty="0" err="1" smtClean="0"/>
              <a:t>নিম্নরুপঃ</a:t>
            </a:r>
            <a:endParaRPr lang="en-US" sz="2000" dirty="0" smtClean="0"/>
          </a:p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533400" y="1447800"/>
          <a:ext cx="8153400" cy="334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/>
                <a:gridCol w="1104900"/>
                <a:gridCol w="3009900"/>
                <a:gridCol w="1066800"/>
              </a:tblGrid>
              <a:tr h="50800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বিবরণ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টাকা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কিবরণ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টাকা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মূলধন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আসবাবপত্র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পাওনাদার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উপভাড়া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প্রারম্ভিক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মজুদ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পণ্য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হাতে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নগদ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ট্রেডমার্ক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অগ্রিম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বীমাসেলামী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৩২,৫০০/-</a:t>
                      </a:r>
                    </a:p>
                    <a:p>
                      <a:pPr algn="r"/>
                      <a:r>
                        <a:rPr lang="en-US" dirty="0" smtClean="0"/>
                        <a:t>২০,০০০/-</a:t>
                      </a:r>
                    </a:p>
                    <a:p>
                      <a:pPr algn="r"/>
                      <a:r>
                        <a:rPr lang="en-US" dirty="0" smtClean="0"/>
                        <a:t>২৫,০০০/-</a:t>
                      </a:r>
                    </a:p>
                    <a:p>
                      <a:pPr algn="r"/>
                      <a:r>
                        <a:rPr lang="en-US" dirty="0" smtClean="0"/>
                        <a:t>২,০০০/-</a:t>
                      </a:r>
                    </a:p>
                    <a:p>
                      <a:pPr algn="r"/>
                      <a:r>
                        <a:rPr lang="en-US" dirty="0" smtClean="0"/>
                        <a:t>২৫,০০০/-</a:t>
                      </a:r>
                    </a:p>
                    <a:p>
                      <a:pPr algn="r"/>
                      <a:r>
                        <a:rPr lang="en-US" dirty="0" smtClean="0"/>
                        <a:t>১০,০০০/-</a:t>
                      </a:r>
                    </a:p>
                    <a:p>
                      <a:pPr algn="r"/>
                      <a:r>
                        <a:rPr lang="en-US" dirty="0" smtClean="0"/>
                        <a:t>৫,০০০/-</a:t>
                      </a:r>
                    </a:p>
                    <a:p>
                      <a:pPr algn="r"/>
                      <a:r>
                        <a:rPr lang="en-US" dirty="0" smtClean="0"/>
                        <a:t>৪,০০০/-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ক্রয়</a:t>
                      </a:r>
                      <a:endParaRPr lang="en-US" dirty="0" smtClean="0"/>
                    </a:p>
                    <a:p>
                      <a:r>
                        <a:rPr lang="en-US" dirty="0" err="1" smtClean="0"/>
                        <a:t>বকেয়া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বিনিয়োগের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সুদ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প্রদত্ত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ঋন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বকেয়া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বেতন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বিক্রয়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প্রাপ্য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কমিশন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উত্তোলন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প্রদেয়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বিল</a:t>
                      </a:r>
                      <a:endParaRPr lang="en-US" baseline="0" dirty="0" smtClean="0"/>
                    </a:p>
                    <a:p>
                      <a:r>
                        <a:rPr lang="en-US" baseline="0" dirty="0" err="1" smtClean="0"/>
                        <a:t>সুনাম</a:t>
                      </a:r>
                      <a:endParaRPr lang="en-US" baseline="0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৫০,০০০/-</a:t>
                      </a:r>
                    </a:p>
                    <a:p>
                      <a:pPr algn="r"/>
                      <a:r>
                        <a:rPr lang="en-US" dirty="0" smtClean="0"/>
                        <a:t>২৫০০/-১০,০০০/-</a:t>
                      </a:r>
                    </a:p>
                    <a:p>
                      <a:pPr algn="r"/>
                      <a:r>
                        <a:rPr lang="en-US" dirty="0" smtClean="0"/>
                        <a:t>৫,০০০/-</a:t>
                      </a:r>
                    </a:p>
                    <a:p>
                      <a:pPr algn="r"/>
                      <a:r>
                        <a:rPr lang="en-US" dirty="0" smtClean="0"/>
                        <a:t>৬০,০০০/</a:t>
                      </a:r>
                    </a:p>
                    <a:p>
                      <a:pPr algn="r"/>
                      <a:r>
                        <a:rPr lang="en-US" dirty="0" smtClean="0"/>
                        <a:t>২,০০০/--</a:t>
                      </a:r>
                    </a:p>
                    <a:p>
                      <a:pPr algn="r"/>
                      <a:r>
                        <a:rPr lang="en-US" dirty="0" smtClean="0"/>
                        <a:t>১০,০০০/-</a:t>
                      </a:r>
                    </a:p>
                    <a:p>
                      <a:pPr algn="r"/>
                      <a:r>
                        <a:rPr lang="en-US" dirty="0" smtClean="0"/>
                        <a:t>১৫,০০০/-</a:t>
                      </a:r>
                    </a:p>
                    <a:p>
                      <a:pPr algn="r"/>
                      <a:r>
                        <a:rPr lang="en-US" dirty="0" smtClean="0"/>
                        <a:t>৮,৫০০/-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85800" y="4953000"/>
            <a:ext cx="8001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করণীয়ঃ</a:t>
            </a:r>
            <a:r>
              <a:rPr lang="en-US" dirty="0" smtClean="0"/>
              <a:t>-</a:t>
            </a:r>
          </a:p>
          <a:p>
            <a:r>
              <a:rPr lang="en-US" dirty="0" err="1" smtClean="0"/>
              <a:t>কেয়া</a:t>
            </a:r>
            <a:r>
              <a:rPr lang="en-US" dirty="0" smtClean="0"/>
              <a:t> </a:t>
            </a:r>
            <a:r>
              <a:rPr lang="en-US" dirty="0" err="1" smtClean="0"/>
              <a:t>ট্রেডার্স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err="1" smtClean="0"/>
              <a:t>রেওয়ামিল</a:t>
            </a:r>
            <a:r>
              <a:rPr lang="en-US" dirty="0" smtClean="0"/>
              <a:t> </a:t>
            </a:r>
            <a:r>
              <a:rPr lang="en-US" dirty="0" err="1" smtClean="0"/>
              <a:t>তৈরী</a:t>
            </a:r>
            <a:r>
              <a:rPr lang="en-US" dirty="0" smtClean="0"/>
              <a:t> </a:t>
            </a:r>
            <a:r>
              <a:rPr lang="en-US" dirty="0" err="1" smtClean="0"/>
              <a:t>কর</a:t>
            </a:r>
            <a:r>
              <a:rPr lang="en-US" dirty="0" smtClean="0"/>
              <a:t>।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5867400" y="304800"/>
            <a:ext cx="2819400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বাড়ির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14763" y="1"/>
            <a:ext cx="35898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err="1" smtClean="0">
                <a:solidFill>
                  <a:srgbClr val="FF0000"/>
                </a:solidFill>
              </a:rPr>
              <a:t>ধন্যবাদ</a:t>
            </a:r>
            <a:endParaRPr lang="en-US" sz="8000" dirty="0">
              <a:solidFill>
                <a:srgbClr val="FF0000"/>
              </a:solidFill>
            </a:endParaRPr>
          </a:p>
        </p:txBody>
      </p:sp>
      <p:pic>
        <p:nvPicPr>
          <p:cNvPr id="3" name="Picture 2" descr="stock_photo_of_red_roses_bouquet_1667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143000"/>
            <a:ext cx="8839200" cy="5562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1143000"/>
            <a:ext cx="8229600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/>
              <a:t>নামঃসৈয়দ</a:t>
            </a:r>
            <a:r>
              <a:rPr lang="en-US" sz="3600" dirty="0" smtClean="0"/>
              <a:t> </a:t>
            </a:r>
            <a:r>
              <a:rPr lang="en-US" sz="3600" dirty="0" err="1" smtClean="0"/>
              <a:t>মোহাম্মদ</a:t>
            </a:r>
            <a:r>
              <a:rPr lang="en-US" sz="3600" dirty="0" smtClean="0"/>
              <a:t> </a:t>
            </a:r>
            <a:r>
              <a:rPr lang="en-US" sz="3600" dirty="0" err="1" smtClean="0"/>
              <a:t>হাবিবুর</a:t>
            </a:r>
            <a:r>
              <a:rPr lang="en-US" sz="3600" dirty="0" smtClean="0"/>
              <a:t> </a:t>
            </a:r>
            <a:r>
              <a:rPr lang="en-US" sz="3600" dirty="0" err="1" smtClean="0"/>
              <a:t>রহমান</a:t>
            </a:r>
            <a:endParaRPr lang="en-US" sz="3200" dirty="0" smtClean="0"/>
          </a:p>
          <a:p>
            <a:pPr algn="ctr"/>
            <a:r>
              <a:rPr lang="en-US" sz="4400" dirty="0" err="1" smtClean="0"/>
              <a:t>পদবীঃসহকারী</a:t>
            </a:r>
            <a:r>
              <a:rPr lang="en-US" sz="4400" dirty="0" smtClean="0"/>
              <a:t> </a:t>
            </a:r>
            <a:r>
              <a:rPr lang="en-US" sz="4400" dirty="0" err="1" smtClean="0"/>
              <a:t>প্রধান</a:t>
            </a:r>
            <a:r>
              <a:rPr lang="en-US" sz="4400" dirty="0" smtClean="0"/>
              <a:t> </a:t>
            </a:r>
            <a:r>
              <a:rPr lang="en-US" sz="4400" dirty="0" err="1" smtClean="0"/>
              <a:t>শিক্ষক</a:t>
            </a:r>
            <a:endParaRPr lang="en-US" sz="4400" dirty="0" smtClean="0"/>
          </a:p>
          <a:p>
            <a:pPr algn="ctr"/>
            <a:r>
              <a:rPr lang="en-US" sz="3600" dirty="0" err="1" smtClean="0"/>
              <a:t>প্রতিষ্টানঃকদলপুর</a:t>
            </a:r>
            <a:r>
              <a:rPr lang="en-US" sz="3600" dirty="0" smtClean="0"/>
              <a:t> </a:t>
            </a:r>
            <a:r>
              <a:rPr lang="en-US" sz="3600" dirty="0" err="1" smtClean="0"/>
              <a:t>স্কুল</a:t>
            </a:r>
            <a:r>
              <a:rPr lang="en-US" sz="3600" dirty="0" smtClean="0"/>
              <a:t> </a:t>
            </a:r>
            <a:r>
              <a:rPr lang="en-US" sz="3600" dirty="0" err="1" smtClean="0"/>
              <a:t>এন্ড</a:t>
            </a:r>
            <a:r>
              <a:rPr lang="en-US" sz="3600" dirty="0" smtClean="0"/>
              <a:t> </a:t>
            </a:r>
            <a:r>
              <a:rPr lang="en-US" sz="3600" dirty="0" err="1" smtClean="0"/>
              <a:t>কলেজ</a:t>
            </a:r>
            <a:r>
              <a:rPr lang="en-US" sz="3600" dirty="0" smtClean="0"/>
              <a:t>।</a:t>
            </a:r>
          </a:p>
          <a:p>
            <a:pPr algn="ctr"/>
            <a:r>
              <a:rPr lang="en-US" sz="4400" dirty="0" err="1" smtClean="0"/>
              <a:t>উপজিলাঃরাউজান</a:t>
            </a:r>
            <a:r>
              <a:rPr lang="en-US" sz="4400" dirty="0" smtClean="0"/>
              <a:t>,</a:t>
            </a:r>
          </a:p>
          <a:p>
            <a:pPr algn="ctr"/>
            <a:r>
              <a:rPr lang="en-US" sz="4400" dirty="0" err="1" smtClean="0"/>
              <a:t>জিলাঃচট্টগ্রাম</a:t>
            </a:r>
            <a:r>
              <a:rPr lang="en-US" sz="4400" dirty="0" smtClean="0"/>
              <a:t>।</a:t>
            </a:r>
          </a:p>
          <a:p>
            <a:pPr algn="ctr"/>
            <a:r>
              <a:rPr lang="en-US" sz="4400" dirty="0" smtClean="0"/>
              <a:t>মোবাইলঃ০১৮১৫৫৮৭৫৫২</a:t>
            </a:r>
            <a:r>
              <a:rPr lang="en-US" sz="3600" dirty="0" smtClean="0"/>
              <a:t>,</a:t>
            </a:r>
            <a:endParaRPr lang="en-US" sz="3200" dirty="0" smtClean="0"/>
          </a:p>
          <a:p>
            <a:pPr algn="ctr"/>
            <a:r>
              <a:rPr lang="en-US" sz="3200" dirty="0" smtClean="0"/>
              <a:t>ইমেইলঃhabibrahaman1979552@gmail.com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red_rose_and_white_rose_petals_stock_photo_16670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838200"/>
            <a:ext cx="1219200" cy="4038600"/>
          </a:xfrm>
          <a:prstGeom prst="rect">
            <a:avLst/>
          </a:prstGeom>
        </p:spPr>
      </p:pic>
      <p:pic>
        <p:nvPicPr>
          <p:cNvPr id="5" name="Picture 4" descr="colorful_rose_bouquet_18793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609600"/>
            <a:ext cx="1295400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"/>
            <a:ext cx="87630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/>
              <a:t>শ্রেণিঃনবম</a:t>
            </a:r>
            <a:endParaRPr lang="en-US" sz="7200" dirty="0" smtClean="0"/>
          </a:p>
          <a:p>
            <a:pPr algn="ctr"/>
            <a:r>
              <a:rPr lang="en-US" sz="4800" dirty="0" err="1" smtClean="0"/>
              <a:t>বিষয়ঃহিসাব</a:t>
            </a:r>
            <a:r>
              <a:rPr lang="en-US" sz="4800" dirty="0" smtClean="0"/>
              <a:t> </a:t>
            </a:r>
            <a:r>
              <a:rPr lang="en-US" sz="4800" dirty="0" err="1" smtClean="0"/>
              <a:t>বিজ্ঞান</a:t>
            </a:r>
            <a:endParaRPr lang="en-US" sz="4800" dirty="0" smtClean="0"/>
          </a:p>
          <a:p>
            <a:pPr algn="ctr"/>
            <a:r>
              <a:rPr lang="en-US" sz="4800" dirty="0" err="1" smtClean="0"/>
              <a:t>অধ্যায়ঃনবম</a:t>
            </a:r>
            <a:endParaRPr lang="en-US" sz="4800" dirty="0" smtClean="0"/>
          </a:p>
          <a:p>
            <a:pPr algn="ctr"/>
            <a:r>
              <a:rPr lang="en-US" sz="4800" dirty="0" err="1" smtClean="0"/>
              <a:t>অধ্যায়</a:t>
            </a:r>
            <a:r>
              <a:rPr lang="en-US" sz="4800" dirty="0" smtClean="0"/>
              <a:t> </a:t>
            </a:r>
            <a:r>
              <a:rPr lang="en-US" sz="4800" dirty="0" err="1" smtClean="0"/>
              <a:t>নয়</a:t>
            </a:r>
            <a:endParaRPr lang="en-US" sz="4800" dirty="0" smtClean="0"/>
          </a:p>
          <a:p>
            <a:pPr algn="ctr"/>
            <a:r>
              <a:rPr lang="en-US" sz="4800" dirty="0" smtClean="0"/>
              <a:t>সময়ঃ৫০ </a:t>
            </a:r>
            <a:r>
              <a:rPr lang="en-US" sz="4800" dirty="0" err="1" smtClean="0"/>
              <a:t>মিনিট</a:t>
            </a:r>
            <a:endParaRPr lang="en-US" sz="4800" dirty="0" smtClean="0"/>
          </a:p>
          <a:p>
            <a:pPr algn="ctr"/>
            <a:r>
              <a:rPr lang="en-US" sz="6000" dirty="0" smtClean="0"/>
              <a:t>তারিখঃ১৪/০৪/২০২০ইং</a:t>
            </a:r>
            <a:endParaRPr lang="en-US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1524000"/>
            <a:ext cx="7543800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err="1" smtClean="0"/>
              <a:t>রেওয়ামিল</a:t>
            </a:r>
            <a:endParaRPr lang="en-US" sz="11500" dirty="0" smtClean="0"/>
          </a:p>
          <a:p>
            <a:r>
              <a:rPr lang="en-US" sz="9600" dirty="0" smtClean="0"/>
              <a:t>Trial Balance</a:t>
            </a:r>
            <a:endParaRPr lang="en-US" sz="9600" dirty="0"/>
          </a:p>
        </p:txBody>
      </p:sp>
      <p:sp>
        <p:nvSpPr>
          <p:cNvPr id="3" name="TextBox 2"/>
          <p:cNvSpPr txBox="1"/>
          <p:nvPr/>
        </p:nvSpPr>
        <p:spPr>
          <a:xfrm>
            <a:off x="1600200" y="1143000"/>
            <a:ext cx="365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0000"/>
                </a:solidFill>
              </a:rPr>
              <a:t>পাঠ</a:t>
            </a:r>
            <a:r>
              <a:rPr lang="en-US" sz="3200" dirty="0" smtClean="0">
                <a:solidFill>
                  <a:srgbClr val="FF0000"/>
                </a:solidFill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</a:rPr>
              <a:t>ঘোষনাঃ</a:t>
            </a:r>
            <a:r>
              <a:rPr lang="en-US" sz="3200" dirty="0" smtClean="0">
                <a:solidFill>
                  <a:srgbClr val="FF0000"/>
                </a:solidFill>
              </a:rPr>
              <a:t>-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752600"/>
            <a:ext cx="2857500" cy="4800600"/>
          </a:xfrm>
          <a:prstGeom prst="rect">
            <a:avLst/>
          </a:prstGeom>
        </p:spPr>
      </p:pic>
      <p:pic>
        <p:nvPicPr>
          <p:cNvPr id="3" name="Picture 2" descr="index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143000"/>
            <a:ext cx="2209800" cy="5410200"/>
          </a:xfrm>
          <a:prstGeom prst="rect">
            <a:avLst/>
          </a:prstGeom>
        </p:spPr>
      </p:pic>
      <p:pic>
        <p:nvPicPr>
          <p:cNvPr id="4" name="Picture 3" descr="compute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34000" y="1752600"/>
            <a:ext cx="3429000" cy="4800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6800" y="990600"/>
            <a:ext cx="7620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When I go to shopping</a:t>
            </a:r>
            <a:endParaRPr lang="en-US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763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/>
              <a:t>শিখন</a:t>
            </a:r>
            <a:r>
              <a:rPr lang="en-US" sz="6600" dirty="0" smtClean="0"/>
              <a:t> </a:t>
            </a:r>
            <a:r>
              <a:rPr lang="en-US" sz="6600" dirty="0" err="1" smtClean="0"/>
              <a:t>ফল</a:t>
            </a:r>
            <a:endParaRPr lang="en-US" sz="6600" dirty="0" smtClean="0"/>
          </a:p>
          <a:p>
            <a:r>
              <a:rPr lang="en-US" sz="3200" dirty="0" err="1" smtClean="0"/>
              <a:t>এই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পাঠ</a:t>
            </a:r>
            <a:r>
              <a:rPr lang="en-US" sz="3200" dirty="0" smtClean="0"/>
              <a:t> </a:t>
            </a:r>
            <a:r>
              <a:rPr lang="en-US" sz="3200" dirty="0" err="1" smtClean="0"/>
              <a:t>শেষে</a:t>
            </a:r>
            <a:r>
              <a:rPr lang="en-US" sz="3200" dirty="0" smtClean="0"/>
              <a:t> </a:t>
            </a:r>
            <a:r>
              <a:rPr lang="en-US" sz="3200" dirty="0" err="1" smtClean="0"/>
              <a:t>শিক্ষার্থীরা</a:t>
            </a:r>
            <a:r>
              <a:rPr lang="en-US" sz="3200" dirty="0" smtClean="0"/>
              <a:t> </a:t>
            </a:r>
            <a:r>
              <a:rPr lang="en-US" sz="3200" dirty="0" err="1" smtClean="0"/>
              <a:t>বলতে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পারবেঃ</a:t>
            </a:r>
            <a:r>
              <a:rPr lang="en-US" sz="3200" dirty="0" smtClean="0"/>
              <a:t>-</a:t>
            </a:r>
          </a:p>
          <a:p>
            <a:r>
              <a:rPr lang="en-US" sz="3200" dirty="0" smtClean="0"/>
              <a:t>১।রেওয়ামিলের Definition </a:t>
            </a:r>
            <a:r>
              <a:rPr lang="en-US" sz="3200" dirty="0" err="1" smtClean="0"/>
              <a:t>বলতে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পারবে</a:t>
            </a:r>
            <a:r>
              <a:rPr lang="en-US" sz="3200" dirty="0" smtClean="0"/>
              <a:t>।</a:t>
            </a:r>
          </a:p>
          <a:p>
            <a:r>
              <a:rPr lang="en-US" sz="3200" dirty="0" smtClean="0"/>
              <a:t>২।Trial balance </a:t>
            </a:r>
            <a:r>
              <a:rPr lang="en-US" sz="3200" dirty="0" err="1" smtClean="0"/>
              <a:t>এর</a:t>
            </a:r>
            <a:r>
              <a:rPr lang="en-US" sz="3200" dirty="0" smtClean="0"/>
              <a:t> </a:t>
            </a:r>
            <a:r>
              <a:rPr lang="en-US" sz="3200" dirty="0" err="1" smtClean="0"/>
              <a:t>ডেবিট</a:t>
            </a:r>
            <a:r>
              <a:rPr lang="en-US" sz="3200" dirty="0" smtClean="0"/>
              <a:t> </a:t>
            </a:r>
            <a:r>
              <a:rPr lang="en-US" sz="3200" dirty="0" err="1" smtClean="0"/>
              <a:t>ক্রেডিট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পারবে</a:t>
            </a:r>
            <a:r>
              <a:rPr lang="en-US" sz="3200" dirty="0" smtClean="0"/>
              <a:t>।</a:t>
            </a:r>
          </a:p>
          <a:p>
            <a:r>
              <a:rPr lang="en-US" sz="3200" dirty="0" smtClean="0"/>
              <a:t>৩।এ </a:t>
            </a:r>
            <a:r>
              <a:rPr lang="en-US" sz="3200" dirty="0" err="1" smtClean="0"/>
              <a:t>ছাড়া</a:t>
            </a:r>
            <a:r>
              <a:rPr lang="en-US" sz="3200" dirty="0" smtClean="0"/>
              <a:t> </a:t>
            </a:r>
            <a:r>
              <a:rPr lang="en-US" sz="3200" dirty="0" err="1" smtClean="0"/>
              <a:t>রেওয়ামিলরে</a:t>
            </a:r>
            <a:r>
              <a:rPr lang="en-US" sz="3200" dirty="0" smtClean="0"/>
              <a:t> Assets ও Liabilities </a:t>
            </a:r>
            <a:r>
              <a:rPr lang="en-US" sz="3200" dirty="0" err="1" smtClean="0"/>
              <a:t>গুলো</a:t>
            </a:r>
            <a:r>
              <a:rPr lang="en-US" sz="3200" dirty="0" smtClean="0"/>
              <a:t> </a:t>
            </a:r>
            <a:r>
              <a:rPr lang="en-US" sz="3200" dirty="0" err="1" smtClean="0"/>
              <a:t>চিহ্নিত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পারবে</a:t>
            </a:r>
            <a:r>
              <a:rPr lang="en-US" sz="3200" dirty="0" smtClean="0"/>
              <a:t>।</a:t>
            </a:r>
          </a:p>
          <a:p>
            <a:r>
              <a:rPr lang="en-US" sz="3200" dirty="0" smtClean="0"/>
              <a:t>৪।রেওয়ামিলের </a:t>
            </a:r>
            <a:r>
              <a:rPr lang="en-US" sz="3200" dirty="0" err="1" smtClean="0"/>
              <a:t>ছক</a:t>
            </a:r>
            <a:r>
              <a:rPr lang="en-US" sz="3200" dirty="0" smtClean="0"/>
              <a:t> </a:t>
            </a:r>
            <a:r>
              <a:rPr lang="en-US" sz="3200" dirty="0" err="1" smtClean="0"/>
              <a:t>তৈরি</a:t>
            </a:r>
            <a:r>
              <a:rPr lang="en-US" sz="3200" dirty="0" smtClean="0"/>
              <a:t> </a:t>
            </a:r>
            <a:r>
              <a:rPr lang="en-US" sz="3200" dirty="0" err="1" smtClean="0"/>
              <a:t>করতে</a:t>
            </a:r>
            <a:r>
              <a:rPr lang="en-US" sz="3200" dirty="0" smtClean="0"/>
              <a:t> </a:t>
            </a:r>
            <a:r>
              <a:rPr lang="en-US" sz="3200" dirty="0" err="1" smtClean="0"/>
              <a:t>পারবে</a:t>
            </a:r>
            <a:r>
              <a:rPr lang="en-US" sz="3200" dirty="0" smtClean="0"/>
              <a:t>।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" y="1752600"/>
            <a:ext cx="7772400" cy="495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/>
              <a:t>রেওয়ামিলের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সংজ্ঞাঃ</a:t>
            </a:r>
            <a:r>
              <a:rPr lang="en-US" sz="4000" dirty="0" smtClean="0"/>
              <a:t>-                 </a:t>
            </a:r>
            <a:r>
              <a:rPr lang="en-US" sz="4000" dirty="0" err="1" smtClean="0"/>
              <a:t>খতিয়ানের</a:t>
            </a:r>
            <a:r>
              <a:rPr lang="en-US" sz="4000" dirty="0" smtClean="0"/>
              <a:t>  </a:t>
            </a:r>
            <a:r>
              <a:rPr lang="en-US" sz="4000" dirty="0" err="1" smtClean="0"/>
              <a:t>হিসাবগুলোর</a:t>
            </a:r>
            <a:r>
              <a:rPr lang="en-US" sz="4000" dirty="0" smtClean="0"/>
              <a:t> </a:t>
            </a:r>
            <a:r>
              <a:rPr lang="en-US" sz="4000" dirty="0" err="1" smtClean="0"/>
              <a:t>গানিতিক</a:t>
            </a:r>
            <a:r>
              <a:rPr lang="en-US" sz="4000" dirty="0" smtClean="0"/>
              <a:t> </a:t>
            </a:r>
            <a:r>
              <a:rPr lang="en-US" sz="4000" dirty="0" err="1" smtClean="0"/>
              <a:t>নির্ভুলতা</a:t>
            </a:r>
            <a:r>
              <a:rPr lang="en-US" sz="4000" dirty="0" smtClean="0"/>
              <a:t> </a:t>
            </a:r>
            <a:r>
              <a:rPr lang="en-US" sz="4000" dirty="0" err="1" smtClean="0"/>
              <a:t>যাচাই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জন্য</a:t>
            </a:r>
            <a:r>
              <a:rPr lang="en-US" sz="4000" dirty="0" smtClean="0"/>
              <a:t> </a:t>
            </a:r>
            <a:r>
              <a:rPr lang="en-US" sz="4000" dirty="0" err="1" smtClean="0"/>
              <a:t>কোন</a:t>
            </a:r>
            <a:r>
              <a:rPr lang="en-US" sz="4000" dirty="0" smtClean="0"/>
              <a:t> </a:t>
            </a:r>
            <a:r>
              <a:rPr lang="en-US" sz="4000" dirty="0" err="1" smtClean="0"/>
              <a:t>নির্দিষ্ট</a:t>
            </a:r>
            <a:r>
              <a:rPr lang="en-US" sz="4000" dirty="0" smtClean="0"/>
              <a:t> </a:t>
            </a:r>
            <a:r>
              <a:rPr lang="en-US" sz="4000" dirty="0" err="1" smtClean="0"/>
              <a:t>দিনে</a:t>
            </a:r>
            <a:r>
              <a:rPr lang="en-US" sz="4000" dirty="0" smtClean="0"/>
              <a:t> </a:t>
            </a:r>
            <a:r>
              <a:rPr lang="en-US" sz="4000" dirty="0" err="1" smtClean="0"/>
              <a:t>একখানা</a:t>
            </a:r>
            <a:r>
              <a:rPr lang="en-US" sz="4000" dirty="0" smtClean="0"/>
              <a:t> </a:t>
            </a:r>
            <a:r>
              <a:rPr lang="en-US" sz="4000" dirty="0" err="1" smtClean="0"/>
              <a:t>পৃথক</a:t>
            </a:r>
            <a:r>
              <a:rPr lang="en-US" sz="4000" dirty="0" smtClean="0"/>
              <a:t> </a:t>
            </a:r>
            <a:r>
              <a:rPr lang="en-US" sz="4000" dirty="0" err="1" smtClean="0"/>
              <a:t>থাতায়</a:t>
            </a:r>
            <a:r>
              <a:rPr lang="en-US" sz="4000" dirty="0" smtClean="0"/>
              <a:t> </a:t>
            </a:r>
            <a:r>
              <a:rPr lang="en-US" sz="4000" dirty="0" err="1" smtClean="0"/>
              <a:t>বা</a:t>
            </a:r>
            <a:r>
              <a:rPr lang="en-US" sz="4000" dirty="0" smtClean="0"/>
              <a:t> </a:t>
            </a:r>
            <a:r>
              <a:rPr lang="en-US" sz="4000" dirty="0" err="1" smtClean="0"/>
              <a:t>কাগজে</a:t>
            </a:r>
            <a:r>
              <a:rPr lang="en-US" sz="4000" dirty="0" smtClean="0"/>
              <a:t> </a:t>
            </a:r>
            <a:r>
              <a:rPr lang="en-US" sz="4000" dirty="0" err="1" smtClean="0"/>
              <a:t>সকল</a:t>
            </a:r>
            <a:r>
              <a:rPr lang="en-US" sz="4000" dirty="0" smtClean="0"/>
              <a:t> </a:t>
            </a:r>
            <a:r>
              <a:rPr lang="en-US" sz="4000" dirty="0" err="1" smtClean="0"/>
              <a:t>হিসাবের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উদ্বৃত্ত</a:t>
            </a:r>
            <a:r>
              <a:rPr lang="en-US" sz="4000" dirty="0" smtClean="0"/>
              <a:t> </a:t>
            </a:r>
            <a:r>
              <a:rPr lang="en-US" sz="4000" dirty="0" err="1" smtClean="0"/>
              <a:t>গুলোকে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ডেবিট</a:t>
            </a:r>
            <a:r>
              <a:rPr lang="en-US" sz="4000" dirty="0" smtClean="0"/>
              <a:t> ও </a:t>
            </a:r>
            <a:r>
              <a:rPr lang="en-US" sz="4000" dirty="0" err="1" smtClean="0"/>
              <a:t>ক্রেডিট</a:t>
            </a:r>
            <a:r>
              <a:rPr lang="en-US" sz="4000" dirty="0" smtClean="0"/>
              <a:t> </a:t>
            </a:r>
            <a:r>
              <a:rPr lang="en-US" sz="4000" dirty="0" err="1" smtClean="0"/>
              <a:t>এই</a:t>
            </a:r>
            <a:r>
              <a:rPr lang="en-US" sz="4000" dirty="0" smtClean="0"/>
              <a:t> </a:t>
            </a:r>
            <a:r>
              <a:rPr lang="en-US" sz="4000" dirty="0" err="1" smtClean="0"/>
              <a:t>দুই</a:t>
            </a:r>
            <a:r>
              <a:rPr lang="en-US" sz="4000" dirty="0" smtClean="0"/>
              <a:t> </a:t>
            </a:r>
            <a:r>
              <a:rPr lang="en-US" sz="4000" dirty="0" err="1" smtClean="0"/>
              <a:t>ভাগে</a:t>
            </a:r>
            <a:r>
              <a:rPr lang="en-US" sz="4000" dirty="0" smtClean="0"/>
              <a:t> </a:t>
            </a:r>
            <a:r>
              <a:rPr lang="en-US" sz="4000" dirty="0" err="1" smtClean="0"/>
              <a:t>বিভক্ত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করে</a:t>
            </a:r>
            <a:r>
              <a:rPr lang="en-US" sz="4000" dirty="0" smtClean="0"/>
              <a:t> </a:t>
            </a:r>
            <a:r>
              <a:rPr lang="en-US" sz="4000" dirty="0" err="1" smtClean="0"/>
              <a:t>যে</a:t>
            </a:r>
            <a:r>
              <a:rPr lang="en-US" sz="4000" dirty="0" smtClean="0"/>
              <a:t> </a:t>
            </a:r>
            <a:r>
              <a:rPr lang="en-US" sz="4000" dirty="0" err="1" smtClean="0"/>
              <a:t>বিবরণী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প্রস্তুত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করা</a:t>
            </a:r>
            <a:r>
              <a:rPr lang="en-US" sz="4000" dirty="0" smtClean="0"/>
              <a:t> </a:t>
            </a:r>
            <a:r>
              <a:rPr lang="en-US" sz="4000" dirty="0" err="1" smtClean="0"/>
              <a:t>হয়</a:t>
            </a:r>
            <a:r>
              <a:rPr lang="en-US" sz="4000" dirty="0" smtClean="0"/>
              <a:t> </a:t>
            </a:r>
            <a:r>
              <a:rPr lang="en-US" sz="4000" dirty="0" err="1" smtClean="0"/>
              <a:t>তাকেই</a:t>
            </a:r>
            <a:r>
              <a:rPr lang="en-US" sz="4000" dirty="0" smtClean="0"/>
              <a:t> </a:t>
            </a:r>
            <a:r>
              <a:rPr lang="en-US" sz="4000" dirty="0" err="1" smtClean="0"/>
              <a:t>রেওয়ামিল</a:t>
            </a:r>
            <a:r>
              <a:rPr lang="en-US" sz="4000" dirty="0" smtClean="0"/>
              <a:t> </a:t>
            </a:r>
            <a:r>
              <a:rPr lang="en-US" sz="4000" dirty="0" err="1" smtClean="0"/>
              <a:t>বলে</a:t>
            </a:r>
            <a:r>
              <a:rPr lang="en-US" sz="4000" dirty="0" smtClean="0"/>
              <a:t>।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295400"/>
            <a:ext cx="32766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/>
              <a:t>ডেবিট</a:t>
            </a:r>
            <a:endParaRPr lang="en-US" sz="8000" dirty="0"/>
          </a:p>
        </p:txBody>
      </p:sp>
      <p:sp>
        <p:nvSpPr>
          <p:cNvPr id="3" name="Rectangle 2"/>
          <p:cNvSpPr/>
          <p:nvPr/>
        </p:nvSpPr>
        <p:spPr>
          <a:xfrm>
            <a:off x="4572000" y="1295400"/>
            <a:ext cx="32004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 smtClean="0"/>
              <a:t>ক্রেডিট</a:t>
            </a:r>
            <a:endParaRPr lang="en-US" sz="8800" dirty="0"/>
          </a:p>
        </p:txBody>
      </p:sp>
      <p:sp>
        <p:nvSpPr>
          <p:cNvPr id="5" name="Oval 4"/>
          <p:cNvSpPr/>
          <p:nvPr/>
        </p:nvSpPr>
        <p:spPr>
          <a:xfrm>
            <a:off x="381000" y="3200400"/>
            <a:ext cx="4572000" cy="3200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যাবতীয়</a:t>
            </a:r>
            <a:r>
              <a:rPr lang="en-US" sz="4800" dirty="0" smtClean="0"/>
              <a:t> </a:t>
            </a:r>
            <a:r>
              <a:rPr lang="en-US" sz="4800" dirty="0" err="1" smtClean="0"/>
              <a:t>সম্পদ</a:t>
            </a:r>
            <a:r>
              <a:rPr lang="en-US" sz="4800" dirty="0" smtClean="0"/>
              <a:t> ও </a:t>
            </a:r>
            <a:r>
              <a:rPr lang="en-US" sz="4800" dirty="0" err="1" smtClean="0"/>
              <a:t>ব্যয়</a:t>
            </a:r>
            <a:r>
              <a:rPr lang="en-US" sz="4800" dirty="0" smtClean="0"/>
              <a:t>/</a:t>
            </a:r>
            <a:r>
              <a:rPr lang="en-US" sz="4800" dirty="0" err="1" smtClean="0"/>
              <a:t>খরচকে</a:t>
            </a:r>
            <a:r>
              <a:rPr lang="en-US" sz="4800" dirty="0" smtClean="0"/>
              <a:t> </a:t>
            </a:r>
            <a:r>
              <a:rPr lang="en-US" sz="4800" dirty="0" err="1" smtClean="0"/>
              <a:t>বুঝায়</a:t>
            </a:r>
            <a:endParaRPr lang="en-US" sz="4800" dirty="0"/>
          </a:p>
        </p:txBody>
      </p:sp>
      <p:sp>
        <p:nvSpPr>
          <p:cNvPr id="6" name="Oval 5"/>
          <p:cNvSpPr/>
          <p:nvPr/>
        </p:nvSpPr>
        <p:spPr>
          <a:xfrm>
            <a:off x="5181600" y="2971800"/>
            <a:ext cx="3352800" cy="3352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/>
              <a:t>যাবতীয়</a:t>
            </a:r>
            <a:r>
              <a:rPr lang="en-US" sz="4800" dirty="0" smtClean="0"/>
              <a:t> </a:t>
            </a:r>
            <a:r>
              <a:rPr lang="en-US" sz="4800" dirty="0" err="1" smtClean="0"/>
              <a:t>আয়</a:t>
            </a:r>
            <a:r>
              <a:rPr lang="en-US" sz="4800" dirty="0" smtClean="0"/>
              <a:t> ও </a:t>
            </a:r>
            <a:r>
              <a:rPr lang="en-US" sz="4800" dirty="0" err="1" smtClean="0"/>
              <a:t>দায়কে</a:t>
            </a:r>
            <a:r>
              <a:rPr lang="en-US" sz="4800" dirty="0" smtClean="0"/>
              <a:t> </a:t>
            </a:r>
            <a:r>
              <a:rPr lang="en-US" sz="4800" dirty="0" err="1" smtClean="0"/>
              <a:t>বুঝায়</a:t>
            </a:r>
            <a:endParaRPr lang="en-US" sz="4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800" y="3581400"/>
            <a:ext cx="4876800" cy="2971800"/>
          </a:xfrm>
          <a:prstGeom prst="rect">
            <a:avLst/>
          </a:prstGeom>
        </p:spPr>
      </p:pic>
      <p:pic>
        <p:nvPicPr>
          <p:cNvPr id="3" name="Picture 2" descr="index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600200"/>
            <a:ext cx="2857500" cy="259080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457200" y="4419600"/>
            <a:ext cx="2895600" cy="213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/>
              <a:t>চলতিসম্পদ</a:t>
            </a:r>
            <a:endParaRPr lang="en-US" sz="3200" dirty="0"/>
          </a:p>
        </p:txBody>
      </p:sp>
      <p:sp>
        <p:nvSpPr>
          <p:cNvPr id="5" name="Oval 4"/>
          <p:cNvSpPr/>
          <p:nvPr/>
        </p:nvSpPr>
        <p:spPr>
          <a:xfrm>
            <a:off x="4572000" y="2057400"/>
            <a:ext cx="40386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স্থায়ী</a:t>
            </a:r>
            <a:r>
              <a:rPr lang="en-US" sz="3600" dirty="0" smtClean="0"/>
              <a:t> </a:t>
            </a:r>
            <a:r>
              <a:rPr lang="en-US" sz="3600" dirty="0" err="1" smtClean="0"/>
              <a:t>সম্পদ</a:t>
            </a:r>
            <a:endParaRPr lang="en-US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410</TotalTime>
  <Words>370</Words>
  <Application>Microsoft Office PowerPoint</Application>
  <PresentationFormat>On-screen Show (4:3)</PresentationFormat>
  <Paragraphs>131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DOEL</dc:creator>
  <cp:lastModifiedBy>DOEL</cp:lastModifiedBy>
  <cp:revision>61</cp:revision>
  <dcterms:created xsi:type="dcterms:W3CDTF">2006-08-16T00:00:00Z</dcterms:created>
  <dcterms:modified xsi:type="dcterms:W3CDTF">2020-04-15T04:12:58Z</dcterms:modified>
</cp:coreProperties>
</file>