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66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14400"/>
            <a:ext cx="1457325" cy="1457325"/>
          </a:xfrm>
          <a:prstGeom prst="star24">
            <a:avLst/>
          </a:prstGeom>
        </p:spPr>
      </p:pic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600200"/>
            <a:ext cx="1600200" cy="1600200"/>
          </a:xfrm>
          <a:prstGeom prst="star24">
            <a:avLst/>
          </a:prstGeom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505200"/>
            <a:ext cx="1533525" cy="1533525"/>
          </a:xfrm>
          <a:prstGeom prst="star24">
            <a:avLst/>
          </a:prstGeom>
        </p:spPr>
      </p:pic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800600"/>
            <a:ext cx="1524000" cy="1524000"/>
          </a:xfrm>
          <a:prstGeom prst="star24">
            <a:avLst/>
          </a:prstGeom>
        </p:spPr>
      </p:pic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029200"/>
            <a:ext cx="1600200" cy="1600200"/>
          </a:xfrm>
          <a:prstGeom prst="star24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953000"/>
            <a:ext cx="1609725" cy="1609725"/>
          </a:xfrm>
          <a:prstGeom prst="star24">
            <a:avLst/>
          </a:prstGeom>
        </p:spPr>
      </p:pic>
      <p:pic>
        <p:nvPicPr>
          <p:cNvPr id="10" name="Picture 9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3819525"/>
            <a:ext cx="1524000" cy="1524000"/>
          </a:xfrm>
          <a:prstGeom prst="star24">
            <a:avLst/>
          </a:prstGeom>
        </p:spPr>
      </p:pic>
      <p:pic>
        <p:nvPicPr>
          <p:cNvPr id="11" name="Picture 10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2200"/>
            <a:ext cx="1457325" cy="1457325"/>
          </a:xfrm>
          <a:prstGeom prst="star24">
            <a:avLst/>
          </a:prstGeom>
        </p:spPr>
      </p:pic>
      <p:pic>
        <p:nvPicPr>
          <p:cNvPr id="12" name="Picture 1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04800"/>
            <a:ext cx="1676399" cy="1676399"/>
          </a:xfrm>
          <a:prstGeom prst="star24">
            <a:avLst/>
          </a:prstGeom>
        </p:spPr>
      </p:pic>
      <p:pic>
        <p:nvPicPr>
          <p:cNvPr id="13" name="Picture 1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57200"/>
            <a:ext cx="1533525" cy="1533525"/>
          </a:xfrm>
          <a:prstGeom prst="star24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05000" y="2057400"/>
            <a:ext cx="4953000" cy="2935903"/>
          </a:xfrm>
          <a:prstGeom prst="star24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2845651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7624203" cy="1200329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A={3,4,5},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B={4,5,6}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 এবং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C=={x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y}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হলে, </a:t>
            </a:r>
          </a:p>
          <a:p>
            <a:r>
              <a:rPr lang="en-US" sz="3200" dirty="0" smtClean="0">
                <a:latin typeface="NikoshBAN" pitchFamily="2" charset="0"/>
                <a:ea typeface="Arial Unicode MS"/>
                <a:cs typeface="NikoshBAN" pitchFamily="2" charset="0"/>
              </a:rPr>
              <a:t>(A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B)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(A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B)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নির্ণয় কর।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2561318" cy="584775"/>
          </a:xfrm>
          <a:prstGeom prst="chevron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1" y="1524000"/>
            <a:ext cx="8382000" cy="3600986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A={3,4,5},B={4,5,6}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C={x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y}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এখন,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AUB={3,4,5}U{4,5,6}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{3,4,5,6}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B={3,4,5}n{4,5,6}={4,5}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সুতরাং,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(AUB)x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C={3,4,5,6}x{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y}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{(3,x),(3,y),(4,x),(5,x),(5,y),(6,x),(6,y)}.(Ans.)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আবার,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(A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6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B)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C={4,5}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{x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y}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{(4,x),(4,y),(5,x),(5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,y)}.(Ans.)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1584088" cy="64633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654705" cy="26776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U={1,2,3,4,5,6},A={1,3,5},B={2,4,6}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C={2,3,4,5}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হলে, </a:t>
            </a:r>
          </a:p>
          <a:p>
            <a:pPr algn="ctr"/>
            <a:r>
              <a:rPr lang="en-US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ক)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A-B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C-B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নির্ণয় কর। </a:t>
            </a:r>
          </a:p>
          <a:p>
            <a:pPr algn="ctr"/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খ)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A´UC´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A´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B´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নির্ণয় কর। </a:t>
            </a:r>
          </a:p>
          <a:p>
            <a:pPr algn="ctr"/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গ)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নির্ণয় কর। </a:t>
            </a:r>
          </a:p>
          <a:p>
            <a:pPr algn="ctr"/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ঘ)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(A-B)x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(B-A)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নির্ণয় কর।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211949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8001000" cy="954107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={a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,b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c}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{p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q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}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C={1,2,4}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হলে,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C²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নির্ণয় কর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00400"/>
            <a:ext cx="1066800" cy="1066800"/>
          </a:xfrm>
          <a:prstGeom prst="heart">
            <a:avLst/>
          </a:prstGeom>
        </p:spPr>
      </p:pic>
      <p:pic>
        <p:nvPicPr>
          <p:cNvPr id="12" name="Picture 1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295400"/>
            <a:ext cx="1066800" cy="1066800"/>
          </a:xfrm>
          <a:prstGeom prst="heart">
            <a:avLst/>
          </a:prstGeom>
        </p:spPr>
      </p:pic>
      <p:pic>
        <p:nvPicPr>
          <p:cNvPr id="13" name="Picture 1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1066800" cy="1066800"/>
          </a:xfrm>
          <a:prstGeom prst="heart">
            <a:avLst/>
          </a:prstGeom>
        </p:spPr>
      </p:pic>
      <p:pic>
        <p:nvPicPr>
          <p:cNvPr id="14" name="Picture 1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828800"/>
            <a:ext cx="1066800" cy="1066800"/>
          </a:xfrm>
          <a:prstGeom prst="heart">
            <a:avLst/>
          </a:prstGeom>
        </p:spPr>
      </p:pic>
      <p:pic>
        <p:nvPicPr>
          <p:cNvPr id="15" name="Picture 1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52600"/>
            <a:ext cx="1066800" cy="1066800"/>
          </a:xfrm>
          <a:prstGeom prst="heart">
            <a:avLst/>
          </a:prstGeom>
        </p:spPr>
      </p:pic>
      <p:pic>
        <p:nvPicPr>
          <p:cNvPr id="16" name="Picture 15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7800"/>
            <a:ext cx="1066800" cy="1066800"/>
          </a:xfrm>
          <a:prstGeom prst="heart">
            <a:avLst/>
          </a:prstGeom>
        </p:spPr>
      </p:pic>
      <p:pic>
        <p:nvPicPr>
          <p:cNvPr id="17" name="Picture 1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33600"/>
            <a:ext cx="1066800" cy="1066800"/>
          </a:xfrm>
          <a:prstGeom prst="heart">
            <a:avLst/>
          </a:prstGeom>
        </p:spPr>
      </p:pic>
      <p:pic>
        <p:nvPicPr>
          <p:cNvPr id="18" name="Picture 17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00400"/>
            <a:ext cx="1066800" cy="1066800"/>
          </a:xfrm>
          <a:prstGeom prst="heart">
            <a:avLst/>
          </a:prstGeom>
        </p:spPr>
      </p:pic>
      <p:pic>
        <p:nvPicPr>
          <p:cNvPr id="19" name="Picture 18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257800"/>
            <a:ext cx="1066800" cy="1066800"/>
          </a:xfrm>
          <a:prstGeom prst="heart">
            <a:avLst/>
          </a:prstGeom>
        </p:spPr>
      </p:pic>
      <p:pic>
        <p:nvPicPr>
          <p:cNvPr id="20" name="Picture 19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5486400"/>
            <a:ext cx="1066800" cy="1066800"/>
          </a:xfrm>
          <a:prstGeom prst="heart">
            <a:avLst/>
          </a:prstGeom>
        </p:spPr>
      </p:pic>
      <p:pic>
        <p:nvPicPr>
          <p:cNvPr id="21" name="Picture 20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5334000"/>
            <a:ext cx="1066800" cy="1066800"/>
          </a:xfrm>
          <a:prstGeom prst="heart">
            <a:avLst/>
          </a:prstGeom>
        </p:spPr>
      </p:pic>
      <p:pic>
        <p:nvPicPr>
          <p:cNvPr id="22" name="Picture 2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953000"/>
            <a:ext cx="1066800" cy="1066800"/>
          </a:xfrm>
          <a:prstGeom prst="heart">
            <a:avLst/>
          </a:prstGeom>
        </p:spPr>
      </p:pic>
      <p:pic>
        <p:nvPicPr>
          <p:cNvPr id="23" name="Picture 2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800600"/>
            <a:ext cx="1066800" cy="1066800"/>
          </a:xfrm>
          <a:prstGeom prst="heart">
            <a:avLst/>
          </a:prstGeom>
        </p:spPr>
      </p:pic>
      <p:pic>
        <p:nvPicPr>
          <p:cNvPr id="24" name="Picture 2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286000"/>
            <a:ext cx="1066800" cy="1066800"/>
          </a:xfrm>
          <a:prstGeom prst="heart">
            <a:avLst/>
          </a:prstGeom>
        </p:spPr>
      </p:pic>
      <p:pic>
        <p:nvPicPr>
          <p:cNvPr id="25" name="Picture 2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114800"/>
            <a:ext cx="1066800" cy="1066800"/>
          </a:xfrm>
          <a:prstGeom prst="heart">
            <a:avLst/>
          </a:prstGeom>
        </p:spPr>
      </p:pic>
      <p:pic>
        <p:nvPicPr>
          <p:cNvPr id="26" name="Picture 25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038600"/>
            <a:ext cx="1066800" cy="1066800"/>
          </a:xfrm>
          <a:prstGeom prst="hear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810000" y="3657600"/>
            <a:ext cx="1725152" cy="830997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শিক্ষক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FF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বহুমূখী হাইস্কুল অ্যান্ড কলেজ,ঢাকা।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66FF6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নবম শ্রেণি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 (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2.1)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 পূরক সেট ও কার্তেসীয় গুণজ সেট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তাং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343400"/>
            <a:ext cx="971550" cy="971550"/>
          </a:xfrm>
          <a:prstGeom prst="flowChartDisplay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81000"/>
            <a:ext cx="2131462" cy="940653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8153400" cy="304698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পূরক সেট কী তা বর্ণনা ও ব্যাখ্যা 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ক্রমজোড় কী তা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কার্তেসীয় গুণজ সেট কী তা বলতে পারবে।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ঘ) পূরক সেট ও কার্তেসীয় গুণজ সেট সংক্রান্ত গাণিতিক সমস্যা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1735529" cy="822305"/>
          </a:xfrm>
          <a:prstGeom prst="flowChartTerminator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4148817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81000"/>
            <a:ext cx="3238952" cy="2210109"/>
          </a:xfrm>
          <a:prstGeom prst="rect">
            <a:avLst/>
          </a:prstGeom>
          <a:solidFill>
            <a:srgbClr val="66FF66"/>
          </a:solidFill>
        </p:spPr>
      </p:pic>
      <p:sp>
        <p:nvSpPr>
          <p:cNvPr id="4" name="TextBox 3"/>
          <p:cNvSpPr txBox="1"/>
          <p:nvPr/>
        </p:nvSpPr>
        <p:spPr>
          <a:xfrm>
            <a:off x="1981200" y="304800"/>
            <a:ext cx="3886200" cy="92333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চিত্রে সার্বিক সেট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উপসেট। </a:t>
            </a:r>
          </a:p>
          <a:p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থেকে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সেটের উপাদান বাদ দিয়ে অবশিষ্ট উপাদান নিয়ে গঠিত সেট কে কী বলে?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5105885" cy="1015663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সেটের পূরক সেট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8458200" cy="830997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একজোড়া উপাদান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ও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এর মধ্যে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কে প্রথমে এবং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কে দ্বিতীয় অবস্থানে রেখে নির্দিষ্ট জোড়া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(x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y)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আকারে প্রকাশ কে কী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বলা  যায়?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581400"/>
            <a:ext cx="2206769" cy="927616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ক্রমজোড়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572000"/>
            <a:ext cx="8610600" cy="1015663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={1,2,3}</a:t>
            </a:r>
            <a:r>
              <a:rPr lang="bn-BD" sz="2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B={4,5,6}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হলে ,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এর উপাদান গুলোকে  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প্রথমে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এর উপাদান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গুলোকে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</a:p>
          <a:p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দ্বিতীয় অবস্থানে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রেখে গঠিত ক্রমজোড়ের সেট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{(1,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),(1,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),(1,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0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)}</a:t>
            </a:r>
            <a:r>
              <a:rPr lang="bn-BD" sz="2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কে    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সেট  বলা যায়?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5791200"/>
            <a:ext cx="3727302" cy="76944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কার্তেসীয় গুণজ সেট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2055491" cy="908864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পূরক সেটঃ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85800"/>
            <a:ext cx="2590800" cy="1762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143000"/>
            <a:ext cx="6019800" cy="1754326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চিত্রে সার্বিক সেট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উপসেট। </a:t>
            </a:r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U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থেকে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সেটের উপাদান বাদ দিয়ে অবশিষ্ট উপাদান নিয়ে গঠিত সেট কে </a:t>
            </a:r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সেটের পূরক সেট  বলে।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সেটের পূরক সেটকে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A´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বা          দ্বারা প্রকাশ করা হয় । </a:t>
            </a:r>
          </a:p>
          <a:p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ও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দুইটি সেট হলে 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যেসব উপাদান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উপাদান নয়, তাদের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সেটকে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প্রেক্ষিতে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পূরক সেট বলে। একে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A\B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বা,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A-B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দ্বারা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প্রকাশ করা হয়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1600200"/>
          <a:ext cx="457200" cy="457200"/>
        </p:xfrm>
        <a:graphic>
          <a:graphicData uri="http://schemas.openxmlformats.org/presentationml/2006/ole">
            <p:oleObj spid="_x0000_s1026" name="Equation" r:id="rId4" imgW="241200" imgH="266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2971800"/>
            <a:ext cx="293541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কার্তেসীয় গুণজ সেটঃ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657600"/>
            <a:ext cx="8153400" cy="19389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={1,2,3}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B={4,5,6}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হলে 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এর উপাদান গুলোকে 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প্রথমে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এর উপাদান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গুলোকে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দ্বিতীয় অবস্থানে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রেখে গঠিত ক্রমজোড়ের সেট,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{(1,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),(1,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),(1,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),(2,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),(3,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)}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 বলা হয় 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কার্তেসীয় গুণজ সেট   </a:t>
            </a:r>
            <a:r>
              <a:rPr lang="en-US" sz="2400" dirty="0" smtClean="0">
                <a:latin typeface="NikoshBAN" pitchFamily="2" charset="0"/>
                <a:ea typeface="Arial Unicode MS"/>
                <a:cs typeface="NikoshBAN" pitchFamily="2" charset="0"/>
              </a:rPr>
              <a:t>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B.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একে পড়া হয়,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গুণ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বা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cross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B.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791200"/>
            <a:ext cx="8458200" cy="646331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ক্রমজোড়ঃ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একজোড়া উপাদান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ও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এর মধ্যে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কে প্রথমে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কে দ্বিতীয় অবস্থানে রেখে নির্দিষ্ট জোড়া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(x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আকারে প্রকাশ কে ক্রমজোড়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বলা  হয়। গাণিতিক ভাবে , (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y)=(a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,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b)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হলে,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x=a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y=b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ধরা হয়।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3210887" cy="1226939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743200"/>
            <a:ext cx="8305800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U={1,2,3,4,5,6,7},A={2,4,6,7}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B={1,3,5}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হলে ,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A´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ও 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B´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নির্ণয় কর।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1955985" cy="584775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610600" cy="4524315"/>
          </a:xfrm>
          <a:prstGeom prst="rect">
            <a:avLst/>
          </a:prstGeom>
          <a:solidFill>
            <a:srgbClr val="66FFFF"/>
          </a:solidFill>
          <a:ln>
            <a:solidFill>
              <a:srgbClr val="FF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U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{1,2,3,4,5,6,7},</a:t>
            </a:r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A={2,4,6,7}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 এবং        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B={1,3,5}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সুতরাং,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A´=U-A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={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1,2,3,4,5,6,7}-{2,4,6,7}</a:t>
            </a:r>
          </a:p>
          <a:p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={1,3,5}  .(Ans.)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B´=U-B</a:t>
            </a:r>
            <a:endParaRPr lang="bn-BD" sz="32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3200" dirty="0" smtClean="0">
                <a:latin typeface="Arial Unicode MS"/>
                <a:ea typeface="Arial Unicode MS"/>
                <a:cs typeface="Arial Unicode MS"/>
              </a:rPr>
              <a:t>={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1,2,3,4,5,6,7}-{1,3,5}</a:t>
            </a:r>
          </a:p>
          <a:p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={2,4,6,7} . (Ans.) </a:t>
            </a:r>
            <a:endParaRPr lang="bn-BD" sz="32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2473494" cy="858857"/>
          </a:xfrm>
          <a:prstGeom prst="horizontalScroll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5943600" cy="2004000"/>
          </a:xfrm>
          <a:prstGeom prst="doubleWave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U={1,2,3,4,5,6,7}, A={1,3,5} , B={2,4,6}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C={3,4,5,6,7}</a:t>
            </a:r>
            <a:r>
              <a:rPr lang="en-US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হলে, প্রমাণ কর যে,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ক)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(AUB)´=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A´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B´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´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B´UC´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2842597" cy="646331"/>
          </a:xfrm>
          <a:prstGeom prst="chevron">
            <a:avLst/>
          </a:prstGeom>
          <a:solidFill>
            <a:srgbClr val="66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534400" cy="4431983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দেওয়া আছে,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U={1,2,3,4,5,6,7} ,A= { 1,3,5}, B= { 2,4,6}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C={3,4,5,6,7}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সুতরাং,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AUB=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{1,3,5}U{2,4,6}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={1,2,3,4,5,6}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A´=U-A={1,2,3,4,5,6,7}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{1,3,5}=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{2,4,6,7}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B´=U-B={ 1,2,3,4,5,6,7}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{2,4,6}={1,3,5,7}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C´=U-C={1,2,3,4,5,6,7}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{3,4,5,6,7}={1,2}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C={2,4,6}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{3,4,5,6,7}={4,6}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এখন, ক) এর বাম পক্ষ=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(AUB)´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U-(AUB)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{1,2,3,4,5,6,7}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 1,2,3,4,5,6}={ 7}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ক) এর ডান পক্ষ=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´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B´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{2,4,6,7}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 {1,3,5,7}</a:t>
            </a: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={7}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সুতরাং , ক) এর বাম পক্ষ= ডানপক্ষ ( প্রমাণিত) </a:t>
            </a:r>
            <a:endParaRPr lang="en-US" dirty="0" smtClean="0">
              <a:latin typeface="NikoshBAN" pitchFamily="2" charset="0"/>
              <a:ea typeface="Arial Unicode MS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972594" y="3352006"/>
            <a:ext cx="3657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1828800"/>
            <a:ext cx="3657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এর বাম পক্ষ=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C)´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U- (B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{1,2,3,4,5,6,7}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{4,6}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{1,2,3,5,7}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এর ডান পক্ষ=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B´UC´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{1,3,5,7}U{1,2}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{1,2,3,5,7}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সুতরাং , খ) এর বাম পক্ষ= ডান পক্ষ ( প্রমাণিত)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978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65</cp:revision>
  <dcterms:created xsi:type="dcterms:W3CDTF">2006-08-16T00:00:00Z</dcterms:created>
  <dcterms:modified xsi:type="dcterms:W3CDTF">2020-04-14T17:26:04Z</dcterms:modified>
</cp:coreProperties>
</file>