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6"/>
  </p:notesMasterIdLst>
  <p:sldIdLst>
    <p:sldId id="265" r:id="rId2"/>
    <p:sldId id="266" r:id="rId3"/>
    <p:sldId id="257" r:id="rId4"/>
    <p:sldId id="258" r:id="rId5"/>
    <p:sldId id="259" r:id="rId6"/>
    <p:sldId id="281" r:id="rId7"/>
    <p:sldId id="260" r:id="rId8"/>
    <p:sldId id="261" r:id="rId9"/>
    <p:sldId id="262" r:id="rId10"/>
    <p:sldId id="263" r:id="rId11"/>
    <p:sldId id="267" r:id="rId12"/>
    <p:sldId id="268" r:id="rId13"/>
    <p:sldId id="269" r:id="rId14"/>
    <p:sldId id="270" r:id="rId15"/>
    <p:sldId id="276" r:id="rId16"/>
    <p:sldId id="271" r:id="rId17"/>
    <p:sldId id="272" r:id="rId18"/>
    <p:sldId id="273" r:id="rId19"/>
    <p:sldId id="274" r:id="rId20"/>
    <p:sldId id="275" r:id="rId21"/>
    <p:sldId id="277" r:id="rId22"/>
    <p:sldId id="280" r:id="rId23"/>
    <p:sldId id="278" r:id="rId24"/>
    <p:sldId id="279" r:id="rId2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861" autoAdjust="0"/>
    <p:restoredTop sz="94660"/>
  </p:normalViewPr>
  <p:slideViewPr>
    <p:cSldViewPr snapToGrid="0">
      <p:cViewPr varScale="1">
        <p:scale>
          <a:sx n="94" d="100"/>
          <a:sy n="94" d="100"/>
        </p:scale>
        <p:origin x="62" y="19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155CCDF-FEE0-4A19-B332-520BF6116373}" type="datetimeFigureOut">
              <a:rPr lang="en-US" smtClean="0"/>
              <a:t>4/15/2020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06D35AF-CABC-42AE-84A2-48D9E2B311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71250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793896-8470-4FA6-8876-125553F42E2B}" type="datetimeFigureOut">
              <a:rPr lang="en-US" smtClean="0"/>
              <a:t>4/15/2020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7B5406-1BD2-4AE9-8311-31A28F5911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50698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793896-8470-4FA6-8876-125553F42E2B}" type="datetimeFigureOut">
              <a:rPr lang="en-US" smtClean="0"/>
              <a:t>4/15/2020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7B5406-1BD2-4AE9-8311-31A28F5911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05191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793896-8470-4FA6-8876-125553F42E2B}" type="datetimeFigureOut">
              <a:rPr lang="en-US" smtClean="0"/>
              <a:t>4/15/2020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7B5406-1BD2-4AE9-8311-31A28F5911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65030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793896-8470-4FA6-8876-125553F42E2B}" type="datetimeFigureOut">
              <a:rPr lang="en-US" smtClean="0"/>
              <a:t>4/15/2020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7B5406-1BD2-4AE9-8311-31A28F5911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87644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793896-8470-4FA6-8876-125553F42E2B}" type="datetimeFigureOut">
              <a:rPr lang="en-US" smtClean="0"/>
              <a:t>4/15/2020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7B5406-1BD2-4AE9-8311-31A28F5911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95629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793896-8470-4FA6-8876-125553F42E2B}" type="datetimeFigureOut">
              <a:rPr lang="en-US" smtClean="0"/>
              <a:t>4/15/2020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7B5406-1BD2-4AE9-8311-31A28F5911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480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793896-8470-4FA6-8876-125553F42E2B}" type="datetimeFigureOut">
              <a:rPr lang="en-US" smtClean="0"/>
              <a:t>4/15/2020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7B5406-1BD2-4AE9-8311-31A28F5911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08664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793896-8470-4FA6-8876-125553F42E2B}" type="datetimeFigureOut">
              <a:rPr lang="en-US" smtClean="0"/>
              <a:t>4/15/2020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7B5406-1BD2-4AE9-8311-31A28F5911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62357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793896-8470-4FA6-8876-125553F42E2B}" type="datetimeFigureOut">
              <a:rPr lang="en-US" smtClean="0"/>
              <a:t>4/15/2020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7B5406-1BD2-4AE9-8311-31A28F5911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49063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793896-8470-4FA6-8876-125553F42E2B}" type="datetimeFigureOut">
              <a:rPr lang="en-US" smtClean="0"/>
              <a:t>4/15/2020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7B5406-1BD2-4AE9-8311-31A28F5911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21853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793896-8470-4FA6-8876-125553F42E2B}" type="datetimeFigureOut">
              <a:rPr lang="en-US" smtClean="0"/>
              <a:t>4/15/2020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7B5406-1BD2-4AE9-8311-31A28F5911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89632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793896-8470-4FA6-8876-125553F42E2B}" type="datetimeFigureOut">
              <a:rPr lang="en-US" smtClean="0"/>
              <a:t>4/15/2020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7B5406-1BD2-4AE9-8311-31A28F5911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1499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Relationship Id="rId6" Type="http://schemas.openxmlformats.org/officeDocument/2006/relationships/image" Target="../media/image17.jpeg"/><Relationship Id="rId5" Type="http://schemas.openxmlformats.org/officeDocument/2006/relationships/image" Target="../media/image8.jpeg"/><Relationship Id="rId4" Type="http://schemas.openxmlformats.org/officeDocument/2006/relationships/image" Target="../media/image1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7" Type="http://schemas.openxmlformats.org/officeDocument/2006/relationships/image" Target="../media/image21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Relationship Id="rId6" Type="http://schemas.openxmlformats.org/officeDocument/2006/relationships/image" Target="../media/image20.jpg"/><Relationship Id="rId5" Type="http://schemas.openxmlformats.org/officeDocument/2006/relationships/image" Target="../media/image16.jpeg"/><Relationship Id="rId4" Type="http://schemas.openxmlformats.org/officeDocument/2006/relationships/image" Target="../media/image19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Relationship Id="rId6" Type="http://schemas.openxmlformats.org/officeDocument/2006/relationships/image" Target="../media/image20.jpg"/><Relationship Id="rId5" Type="http://schemas.openxmlformats.org/officeDocument/2006/relationships/image" Target="../media/image19.jpg"/><Relationship Id="rId4" Type="http://schemas.openxmlformats.org/officeDocument/2006/relationships/image" Target="../media/image16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.xml"/><Relationship Id="rId4" Type="http://schemas.openxmlformats.org/officeDocument/2006/relationships/image" Target="../media/image20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4.xml"/><Relationship Id="rId4" Type="http://schemas.openxmlformats.org/officeDocument/2006/relationships/image" Target="../media/image20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5.xml"/><Relationship Id="rId5" Type="http://schemas.openxmlformats.org/officeDocument/2006/relationships/image" Target="../media/image22.jpg"/><Relationship Id="rId4" Type="http://schemas.openxmlformats.org/officeDocument/2006/relationships/image" Target="../media/image9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6.xml"/><Relationship Id="rId4" Type="http://schemas.openxmlformats.org/officeDocument/2006/relationships/image" Target="../media/image19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5" Type="http://schemas.openxmlformats.org/officeDocument/2006/relationships/image" Target="../media/image1.gif"/><Relationship Id="rId4" Type="http://schemas.openxmlformats.org/officeDocument/2006/relationships/image" Target="../media/image4.jp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8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9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20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Relationship Id="rId4" Type="http://schemas.openxmlformats.org/officeDocument/2006/relationships/image" Target="../media/image14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0952" y="2747075"/>
            <a:ext cx="3028950" cy="335280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1852681" y="851816"/>
            <a:ext cx="8521885" cy="1323439"/>
          </a:xfrm>
          <a:prstGeom prst="rect">
            <a:avLst/>
          </a:prstGeom>
          <a:noFill/>
          <a:scene3d>
            <a:camera prst="perspectiveContrastingRightFacing"/>
            <a:lightRig rig="threePt" dir="t"/>
          </a:scene3d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8000" b="1" dirty="0" err="1" smtClean="0">
                <a:ln/>
                <a:solidFill>
                  <a:schemeClr val="accent1">
                    <a:lumMod val="75000"/>
                  </a:schemeClr>
                </a:solidFill>
              </a:rPr>
              <a:t>সবাইকে</a:t>
            </a:r>
            <a:r>
              <a:rPr lang="en-US" sz="8000" b="1" dirty="0" smtClean="0">
                <a:ln/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8000" b="1" dirty="0" err="1" smtClean="0">
                <a:ln/>
                <a:solidFill>
                  <a:schemeClr val="accent1">
                    <a:lumMod val="75000"/>
                  </a:schemeClr>
                </a:solidFill>
              </a:rPr>
              <a:t>শুভেচ্ছা</a:t>
            </a:r>
            <a:endParaRPr lang="en-US" sz="8000" b="1" cap="none" spc="0" dirty="0">
              <a:ln/>
              <a:solidFill>
                <a:schemeClr val="accent1">
                  <a:lumMod val="75000"/>
                </a:schemeClr>
              </a:solidFill>
              <a:effectLst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233" y="62801"/>
            <a:ext cx="6203206" cy="68580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3623" y="62801"/>
            <a:ext cx="606033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36130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 advTm="1115">
        <p15:prstTrans prst="curtains"/>
      </p:transition>
    </mc:Choice>
    <mc:Fallback xmlns="">
      <p:transition spd="slow" advTm="1115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4009" y="0"/>
            <a:ext cx="795134" cy="666344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6093669" y="437276"/>
            <a:ext cx="390525" cy="1257786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797670" y="-6121000"/>
            <a:ext cx="388051" cy="1240060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01475" y="79305"/>
            <a:ext cx="390525" cy="6661963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1471278" y="79304"/>
            <a:ext cx="233429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5400" b="1" dirty="0" err="1" smtClean="0">
                <a:ln/>
                <a:solidFill>
                  <a:schemeClr val="accent5">
                    <a:lumMod val="50000"/>
                  </a:schemeClr>
                </a:solidFill>
              </a:rPr>
              <a:t>শব্দার্থ</a:t>
            </a:r>
            <a:r>
              <a:rPr lang="en-US" sz="5400" b="1" dirty="0" smtClean="0">
                <a:ln/>
                <a:solidFill>
                  <a:schemeClr val="accent5">
                    <a:lumMod val="50000"/>
                  </a:schemeClr>
                </a:solidFill>
              </a:rPr>
              <a:t>:</a:t>
            </a:r>
            <a:endParaRPr lang="en-US" sz="5400" b="1" cap="none" spc="0" dirty="0">
              <a:ln/>
              <a:solidFill>
                <a:schemeClr val="accent5">
                  <a:lumMod val="50000"/>
                </a:schemeClr>
              </a:solidFill>
              <a:effectLst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083636" y="1196660"/>
            <a:ext cx="1209675" cy="64633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dirty="0" err="1" smtClean="0"/>
              <a:t>ছাল</a:t>
            </a:r>
            <a:endParaRPr lang="en-US" sz="3600" dirty="0"/>
          </a:p>
        </p:txBody>
      </p:sp>
      <p:sp>
        <p:nvSpPr>
          <p:cNvPr id="8" name="TextBox 7"/>
          <p:cNvSpPr txBox="1"/>
          <p:nvPr/>
        </p:nvSpPr>
        <p:spPr>
          <a:xfrm>
            <a:off x="6334342" y="1280635"/>
            <a:ext cx="5524500" cy="58477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 err="1" smtClean="0"/>
              <a:t>বাকল,এখানে</a:t>
            </a:r>
            <a:r>
              <a:rPr lang="en-US" sz="3200" dirty="0" smtClean="0"/>
              <a:t> </a:t>
            </a:r>
            <a:r>
              <a:rPr lang="en-US" sz="3200" dirty="0" err="1" smtClean="0"/>
              <a:t>নিমগাছের</a:t>
            </a:r>
            <a:r>
              <a:rPr lang="en-US" sz="3200" dirty="0" smtClean="0"/>
              <a:t> </a:t>
            </a:r>
            <a:r>
              <a:rPr lang="en-US" sz="3200" dirty="0" err="1" smtClean="0"/>
              <a:t>বাকল</a:t>
            </a:r>
            <a:endParaRPr lang="en-US" sz="3200" dirty="0"/>
          </a:p>
        </p:txBody>
      </p:sp>
      <p:sp>
        <p:nvSpPr>
          <p:cNvPr id="9" name="TextBox 8"/>
          <p:cNvSpPr txBox="1"/>
          <p:nvPr/>
        </p:nvSpPr>
        <p:spPr>
          <a:xfrm>
            <a:off x="440698" y="3638348"/>
            <a:ext cx="2295475" cy="58477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 err="1" smtClean="0"/>
              <a:t>শিলে</a:t>
            </a:r>
            <a:r>
              <a:rPr lang="en-US" sz="3200" dirty="0" smtClean="0"/>
              <a:t> </a:t>
            </a:r>
            <a:r>
              <a:rPr lang="en-US" sz="3200" dirty="0" err="1" smtClean="0"/>
              <a:t>পেষা</a:t>
            </a:r>
            <a:endParaRPr lang="en-US" sz="3200" dirty="0"/>
          </a:p>
        </p:txBody>
      </p:sp>
      <p:sp>
        <p:nvSpPr>
          <p:cNvPr id="10" name="TextBox 9"/>
          <p:cNvSpPr txBox="1"/>
          <p:nvPr/>
        </p:nvSpPr>
        <p:spPr>
          <a:xfrm>
            <a:off x="7072029" y="3455361"/>
            <a:ext cx="3010000" cy="58477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 err="1" smtClean="0"/>
              <a:t>শিল</a:t>
            </a:r>
            <a:r>
              <a:rPr lang="en-US" sz="3200" dirty="0" smtClean="0"/>
              <a:t>- </a:t>
            </a:r>
            <a:r>
              <a:rPr lang="en-US" sz="3200" dirty="0" err="1" smtClean="0"/>
              <a:t>পাটায়</a:t>
            </a:r>
            <a:r>
              <a:rPr lang="en-US" sz="3200" dirty="0" smtClean="0"/>
              <a:t> </a:t>
            </a:r>
            <a:r>
              <a:rPr lang="en-US" sz="3200" dirty="0" err="1" smtClean="0"/>
              <a:t>বাটা</a:t>
            </a:r>
            <a:endParaRPr lang="en-US" sz="3200" dirty="0"/>
          </a:p>
        </p:txBody>
      </p:sp>
      <p:sp>
        <p:nvSpPr>
          <p:cNvPr id="11" name="TextBox 10"/>
          <p:cNvSpPr txBox="1"/>
          <p:nvPr/>
        </p:nvSpPr>
        <p:spPr>
          <a:xfrm>
            <a:off x="440698" y="5416772"/>
            <a:ext cx="3438525" cy="58477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 err="1" smtClean="0"/>
              <a:t>পাতা</a:t>
            </a:r>
            <a:r>
              <a:rPr lang="en-US" sz="3200" dirty="0" smtClean="0"/>
              <a:t> </a:t>
            </a:r>
            <a:r>
              <a:rPr lang="en-US" sz="3200" dirty="0" err="1" smtClean="0"/>
              <a:t>গুলো</a:t>
            </a:r>
            <a:r>
              <a:rPr lang="en-US" sz="3200" dirty="0" smtClean="0"/>
              <a:t> </a:t>
            </a:r>
            <a:r>
              <a:rPr lang="en-US" sz="3200" dirty="0" err="1" smtClean="0"/>
              <a:t>খায়ও</a:t>
            </a:r>
            <a:endParaRPr lang="en-US" sz="3200" dirty="0"/>
          </a:p>
        </p:txBody>
      </p:sp>
      <p:sp>
        <p:nvSpPr>
          <p:cNvPr id="12" name="TextBox 11"/>
          <p:cNvSpPr txBox="1"/>
          <p:nvPr/>
        </p:nvSpPr>
        <p:spPr>
          <a:xfrm>
            <a:off x="6424612" y="5047440"/>
            <a:ext cx="5572125" cy="954107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 err="1" smtClean="0"/>
              <a:t>নিমের</a:t>
            </a:r>
            <a:r>
              <a:rPr lang="en-US" sz="2800" dirty="0" smtClean="0"/>
              <a:t> </a:t>
            </a:r>
            <a:r>
              <a:rPr lang="en-US" sz="2800" dirty="0" err="1" smtClean="0"/>
              <a:t>কচি</a:t>
            </a:r>
            <a:r>
              <a:rPr lang="en-US" sz="2800" dirty="0" smtClean="0"/>
              <a:t> </a:t>
            </a:r>
            <a:r>
              <a:rPr lang="en-US" sz="2800" dirty="0" err="1" smtClean="0"/>
              <a:t>পাতা</a:t>
            </a:r>
            <a:r>
              <a:rPr lang="en-US" sz="2800" dirty="0" smtClean="0"/>
              <a:t> </a:t>
            </a:r>
            <a:r>
              <a:rPr lang="en-US" sz="2800" dirty="0" err="1" smtClean="0"/>
              <a:t>খেয়েমানুষের</a:t>
            </a:r>
            <a:r>
              <a:rPr lang="en-US" sz="2800" dirty="0" smtClean="0"/>
              <a:t> </a:t>
            </a:r>
            <a:r>
              <a:rPr lang="en-US" sz="2800" dirty="0" err="1" smtClean="0"/>
              <a:t>শরীরে</a:t>
            </a:r>
            <a:r>
              <a:rPr lang="en-US" sz="2800" dirty="0" smtClean="0"/>
              <a:t> </a:t>
            </a:r>
            <a:r>
              <a:rPr lang="en-US" sz="2800" dirty="0" err="1" smtClean="0"/>
              <a:t>রোগ</a:t>
            </a:r>
            <a:r>
              <a:rPr lang="en-US" sz="2800" dirty="0" smtClean="0"/>
              <a:t> </a:t>
            </a:r>
            <a:r>
              <a:rPr lang="en-US" sz="2800" dirty="0" err="1" smtClean="0"/>
              <a:t>প্রতিরোধ</a:t>
            </a:r>
            <a:r>
              <a:rPr lang="en-US" sz="2800" dirty="0" smtClean="0"/>
              <a:t> </a:t>
            </a:r>
            <a:r>
              <a:rPr lang="en-US" sz="2800" dirty="0" err="1" smtClean="0"/>
              <a:t>ক্ষমতা</a:t>
            </a:r>
            <a:r>
              <a:rPr lang="en-US" sz="2800" dirty="0" smtClean="0"/>
              <a:t> </a:t>
            </a:r>
            <a:r>
              <a:rPr lang="en-US" sz="2800" dirty="0" err="1" smtClean="0"/>
              <a:t>বাড়ায়</a:t>
            </a:r>
            <a:r>
              <a:rPr lang="en-US" sz="2800" dirty="0" smtClean="0"/>
              <a:t>                                                 </a:t>
            </a:r>
            <a:endParaRPr lang="en-US" sz="2800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0486" y="1028546"/>
            <a:ext cx="3678864" cy="1496429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7063" y="4730720"/>
            <a:ext cx="2409708" cy="1800225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1708" y="2843009"/>
            <a:ext cx="2876550" cy="159067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89414418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 advTm="4253">
        <p15:prstTrans prst="origami"/>
      </p:transition>
    </mc:Choice>
    <mc:Fallback xmlns="">
      <p:transition spd="slow" advTm="4253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7175" y="340578"/>
            <a:ext cx="3619500" cy="58477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 err="1" smtClean="0"/>
              <a:t>শান</a:t>
            </a:r>
            <a:r>
              <a:rPr lang="en-US" sz="3200" dirty="0" smtClean="0"/>
              <a:t> </a:t>
            </a:r>
            <a:r>
              <a:rPr lang="en-US" sz="3200" dirty="0" err="1" smtClean="0"/>
              <a:t>দিয়ে</a:t>
            </a:r>
            <a:r>
              <a:rPr lang="en-US" sz="3200" dirty="0" smtClean="0"/>
              <a:t> </a:t>
            </a:r>
            <a:r>
              <a:rPr lang="en-US" sz="3200" dirty="0" err="1" smtClean="0"/>
              <a:t>বাঁধানো</a:t>
            </a:r>
            <a:r>
              <a:rPr lang="en-US" sz="3200" dirty="0" smtClean="0"/>
              <a:t> </a:t>
            </a:r>
            <a:endParaRPr lang="en-US" sz="3200" dirty="0"/>
          </a:p>
        </p:txBody>
      </p:sp>
      <p:sp>
        <p:nvSpPr>
          <p:cNvPr id="3" name="TextBox 2"/>
          <p:cNvSpPr txBox="1"/>
          <p:nvPr/>
        </p:nvSpPr>
        <p:spPr>
          <a:xfrm>
            <a:off x="7162800" y="386744"/>
            <a:ext cx="4772025" cy="107721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 err="1" smtClean="0"/>
              <a:t>এখানে</a:t>
            </a:r>
            <a:r>
              <a:rPr lang="en-US" sz="3200" dirty="0" smtClean="0"/>
              <a:t> </a:t>
            </a:r>
            <a:r>
              <a:rPr lang="en-US" sz="3200" dirty="0" err="1" smtClean="0"/>
              <a:t>ইট</a:t>
            </a:r>
            <a:r>
              <a:rPr lang="en-US" sz="3200" dirty="0" smtClean="0"/>
              <a:t> ও </a:t>
            </a:r>
            <a:r>
              <a:rPr lang="en-US" sz="3200" dirty="0" err="1" smtClean="0"/>
              <a:t>সিমেন্ট</a:t>
            </a:r>
            <a:r>
              <a:rPr lang="en-US" sz="3200" dirty="0" smtClean="0"/>
              <a:t> </a:t>
            </a:r>
            <a:r>
              <a:rPr lang="en-US" sz="3200" dirty="0" err="1" smtClean="0"/>
              <a:t>দিয়ে</a:t>
            </a:r>
            <a:r>
              <a:rPr lang="en-US" sz="3200" dirty="0" smtClean="0"/>
              <a:t> </a:t>
            </a:r>
            <a:r>
              <a:rPr lang="en-US" sz="3200" dirty="0" err="1" smtClean="0"/>
              <a:t>বাঁধানো</a:t>
            </a:r>
            <a:r>
              <a:rPr lang="en-US" sz="3200" dirty="0" smtClean="0"/>
              <a:t> </a:t>
            </a:r>
            <a:r>
              <a:rPr lang="en-US" sz="3200" dirty="0" err="1" smtClean="0"/>
              <a:t>বোঝাচ্ছে</a:t>
            </a:r>
            <a:endParaRPr lang="en-US" sz="3200" dirty="0"/>
          </a:p>
        </p:txBody>
      </p:sp>
      <p:sp>
        <p:nvSpPr>
          <p:cNvPr id="5" name="TextBox 4"/>
          <p:cNvSpPr txBox="1"/>
          <p:nvPr/>
        </p:nvSpPr>
        <p:spPr>
          <a:xfrm>
            <a:off x="1056549" y="2114107"/>
            <a:ext cx="2228850" cy="58477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 err="1" smtClean="0"/>
              <a:t>কবিরাজ</a:t>
            </a:r>
            <a:endParaRPr lang="en-US" sz="3200" dirty="0"/>
          </a:p>
        </p:txBody>
      </p:sp>
      <p:sp>
        <p:nvSpPr>
          <p:cNvPr id="6" name="TextBox 5"/>
          <p:cNvSpPr txBox="1"/>
          <p:nvPr/>
        </p:nvSpPr>
        <p:spPr>
          <a:xfrm>
            <a:off x="7028481" y="1790700"/>
            <a:ext cx="4982544" cy="156966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 err="1" smtClean="0"/>
              <a:t>যিনি</a:t>
            </a:r>
            <a:r>
              <a:rPr lang="en-US" sz="3200" dirty="0" smtClean="0"/>
              <a:t> </a:t>
            </a:r>
            <a:r>
              <a:rPr lang="en-US" sz="3200" dirty="0" err="1" smtClean="0"/>
              <a:t>গাছগাছালি</a:t>
            </a:r>
            <a:r>
              <a:rPr lang="en-US" sz="3200" dirty="0" smtClean="0"/>
              <a:t> </a:t>
            </a:r>
            <a:r>
              <a:rPr lang="en-US" sz="3200" dirty="0" err="1" smtClean="0"/>
              <a:t>পরিশোধন</a:t>
            </a:r>
            <a:r>
              <a:rPr lang="en-US" sz="3200" dirty="0" smtClean="0"/>
              <a:t> </a:t>
            </a:r>
            <a:r>
              <a:rPr lang="en-US" sz="3200" dirty="0" err="1" smtClean="0"/>
              <a:t>করে</a:t>
            </a:r>
            <a:r>
              <a:rPr lang="en-US" sz="3200" dirty="0" smtClean="0"/>
              <a:t> </a:t>
            </a:r>
            <a:r>
              <a:rPr lang="en-US" sz="3200" dirty="0" err="1" smtClean="0"/>
              <a:t>মনুষ্য</a:t>
            </a:r>
            <a:r>
              <a:rPr lang="en-US" sz="3200" dirty="0" smtClean="0"/>
              <a:t> </a:t>
            </a:r>
            <a:r>
              <a:rPr lang="en-US" sz="3200" dirty="0" err="1" smtClean="0"/>
              <a:t>রোগের</a:t>
            </a:r>
            <a:r>
              <a:rPr lang="en-US" sz="3200" dirty="0" smtClean="0"/>
              <a:t> </a:t>
            </a:r>
            <a:r>
              <a:rPr lang="en-US" sz="3200" dirty="0" err="1" smtClean="0"/>
              <a:t>চিকিৎসা</a:t>
            </a:r>
            <a:r>
              <a:rPr lang="en-US" sz="3200" dirty="0" smtClean="0"/>
              <a:t> </a:t>
            </a:r>
            <a:r>
              <a:rPr lang="en-US" sz="3200" dirty="0" err="1" smtClean="0"/>
              <a:t>করে</a:t>
            </a:r>
            <a:endParaRPr lang="en-US" sz="3200" dirty="0"/>
          </a:p>
        </p:txBody>
      </p:sp>
      <p:sp>
        <p:nvSpPr>
          <p:cNvPr id="7" name="TextBox 6"/>
          <p:cNvSpPr txBox="1"/>
          <p:nvPr/>
        </p:nvSpPr>
        <p:spPr>
          <a:xfrm>
            <a:off x="1890793" y="3399945"/>
            <a:ext cx="1304925" cy="64633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dirty="0" err="1" smtClean="0"/>
              <a:t>কবি</a:t>
            </a:r>
            <a:endParaRPr lang="en-US" sz="3600" dirty="0"/>
          </a:p>
        </p:txBody>
      </p:sp>
      <p:sp>
        <p:nvSpPr>
          <p:cNvPr id="8" name="TextBox 7"/>
          <p:cNvSpPr txBox="1"/>
          <p:nvPr/>
        </p:nvSpPr>
        <p:spPr>
          <a:xfrm>
            <a:off x="7096125" y="3656333"/>
            <a:ext cx="4305300" cy="64633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dirty="0" err="1" smtClean="0"/>
              <a:t>যিনি</a:t>
            </a:r>
            <a:r>
              <a:rPr lang="en-US" sz="3600" dirty="0" smtClean="0"/>
              <a:t> </a:t>
            </a:r>
            <a:r>
              <a:rPr lang="en-US" sz="3600" dirty="0" err="1" smtClean="0"/>
              <a:t>কবিতা</a:t>
            </a:r>
            <a:r>
              <a:rPr lang="en-US" sz="3600" dirty="0" smtClean="0"/>
              <a:t> </a:t>
            </a:r>
            <a:r>
              <a:rPr lang="en-US" sz="3600" dirty="0" err="1" smtClean="0"/>
              <a:t>লেখে</a:t>
            </a:r>
            <a:endParaRPr lang="en-US" sz="3600" dirty="0"/>
          </a:p>
        </p:txBody>
      </p:sp>
      <p:sp>
        <p:nvSpPr>
          <p:cNvPr id="9" name="TextBox 8"/>
          <p:cNvSpPr txBox="1"/>
          <p:nvPr/>
        </p:nvSpPr>
        <p:spPr>
          <a:xfrm>
            <a:off x="257175" y="4945530"/>
            <a:ext cx="2938543" cy="107721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 err="1" smtClean="0"/>
              <a:t>শিকর</a:t>
            </a:r>
            <a:r>
              <a:rPr lang="en-US" sz="3200" dirty="0" smtClean="0"/>
              <a:t> </a:t>
            </a:r>
            <a:r>
              <a:rPr lang="en-US" sz="3200" dirty="0" err="1" smtClean="0"/>
              <a:t>অনেক</a:t>
            </a:r>
            <a:r>
              <a:rPr lang="en-US" sz="3200" dirty="0" smtClean="0"/>
              <a:t> </a:t>
            </a:r>
            <a:r>
              <a:rPr lang="en-US" sz="3200" dirty="0" err="1" smtClean="0"/>
              <a:t>দূর</a:t>
            </a:r>
            <a:r>
              <a:rPr lang="en-US" sz="3200" dirty="0" smtClean="0"/>
              <a:t> </a:t>
            </a:r>
            <a:r>
              <a:rPr lang="en-US" sz="3200" dirty="0" err="1" smtClean="0"/>
              <a:t>চলে</a:t>
            </a:r>
            <a:r>
              <a:rPr lang="en-US" sz="3200" dirty="0" smtClean="0"/>
              <a:t> </a:t>
            </a:r>
            <a:r>
              <a:rPr lang="en-US" sz="3200" dirty="0" err="1" smtClean="0"/>
              <a:t>গেছে</a:t>
            </a:r>
            <a:endParaRPr lang="en-US" sz="3200" dirty="0"/>
          </a:p>
        </p:txBody>
      </p:sp>
      <p:sp>
        <p:nvSpPr>
          <p:cNvPr id="10" name="TextBox 9"/>
          <p:cNvSpPr txBox="1"/>
          <p:nvPr/>
        </p:nvSpPr>
        <p:spPr>
          <a:xfrm>
            <a:off x="7096125" y="4693727"/>
            <a:ext cx="4762500" cy="156966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 err="1" smtClean="0"/>
              <a:t>নিম</a:t>
            </a:r>
            <a:r>
              <a:rPr lang="en-US" sz="3200" dirty="0" smtClean="0"/>
              <a:t> </a:t>
            </a:r>
            <a:r>
              <a:rPr lang="en-US" sz="3200" dirty="0" err="1" smtClean="0"/>
              <a:t>গাছের</a:t>
            </a:r>
            <a:r>
              <a:rPr lang="en-US" sz="3200" dirty="0" smtClean="0"/>
              <a:t> </a:t>
            </a:r>
            <a:r>
              <a:rPr lang="en-US" sz="3200" dirty="0" err="1" smtClean="0"/>
              <a:t>শিকড়</a:t>
            </a:r>
            <a:r>
              <a:rPr lang="en-US" sz="3200" dirty="0" smtClean="0"/>
              <a:t> </a:t>
            </a:r>
            <a:r>
              <a:rPr lang="en-US" sz="3200" dirty="0" err="1" smtClean="0"/>
              <a:t>মাটির</a:t>
            </a:r>
            <a:r>
              <a:rPr lang="en-US" sz="3200" dirty="0" smtClean="0"/>
              <a:t> </a:t>
            </a:r>
            <a:r>
              <a:rPr lang="en-US" sz="3200" dirty="0" err="1" smtClean="0"/>
              <a:t>গভীরে</a:t>
            </a:r>
            <a:r>
              <a:rPr lang="en-US" sz="3200" dirty="0" smtClean="0"/>
              <a:t> </a:t>
            </a:r>
            <a:r>
              <a:rPr lang="en-US" sz="3200" dirty="0" err="1" smtClean="0"/>
              <a:t>প্রবেশ</a:t>
            </a:r>
            <a:r>
              <a:rPr lang="en-US" sz="3200" dirty="0" smtClean="0"/>
              <a:t> </a:t>
            </a:r>
            <a:r>
              <a:rPr lang="en-US" sz="3200" dirty="0" err="1" smtClean="0"/>
              <a:t>করে</a:t>
            </a:r>
            <a:r>
              <a:rPr lang="en-US" sz="3200" dirty="0" smtClean="0"/>
              <a:t> </a:t>
            </a:r>
            <a:r>
              <a:rPr lang="en-US" sz="3200" dirty="0" err="1" smtClean="0"/>
              <a:t>এবং</a:t>
            </a:r>
            <a:r>
              <a:rPr lang="en-US" sz="3200" dirty="0" smtClean="0"/>
              <a:t> </a:t>
            </a:r>
            <a:r>
              <a:rPr lang="en-US" sz="3200" dirty="0" err="1" smtClean="0"/>
              <a:t>চারিদিকে</a:t>
            </a:r>
            <a:r>
              <a:rPr lang="en-US" sz="3200" dirty="0" smtClean="0"/>
              <a:t> </a:t>
            </a:r>
            <a:r>
              <a:rPr lang="en-US" sz="3200" dirty="0" err="1" smtClean="0"/>
              <a:t>বিস্তৃত</a:t>
            </a:r>
            <a:r>
              <a:rPr lang="en-US" sz="3200" dirty="0" smtClean="0"/>
              <a:t> </a:t>
            </a:r>
            <a:r>
              <a:rPr lang="en-US" sz="3200" dirty="0" err="1" smtClean="0"/>
              <a:t>হয়</a:t>
            </a:r>
            <a:r>
              <a:rPr lang="en-US" sz="3200" dirty="0" smtClean="0"/>
              <a:t> </a:t>
            </a:r>
            <a:endParaRPr lang="en-US" sz="3200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5399" y="4607020"/>
            <a:ext cx="3634554" cy="174307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1890" y="3069082"/>
            <a:ext cx="3548063" cy="1421606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3671" y="1790700"/>
            <a:ext cx="1743075" cy="116205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7134" y="1782559"/>
            <a:ext cx="1728788" cy="117019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1810" y="59383"/>
            <a:ext cx="2874936" cy="1597944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28511983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8400">
        <p15:prstTrans prst="pageCurlDouble"/>
      </p:transition>
    </mc:Choice>
    <mc:Fallback xmlns="">
      <p:transition spd="slow" advTm="84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809262" y="386060"/>
            <a:ext cx="405912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5400" b="1" dirty="0" err="1" smtClean="0">
                <a:ln/>
                <a:solidFill>
                  <a:schemeClr val="accent4">
                    <a:lumMod val="75000"/>
                  </a:schemeClr>
                </a:solidFill>
              </a:rPr>
              <a:t>একক</a:t>
            </a:r>
            <a:r>
              <a:rPr lang="en-US" sz="5400" b="1" dirty="0" smtClean="0">
                <a:ln/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en-US" sz="5400" b="1" dirty="0" err="1" smtClean="0">
                <a:ln/>
                <a:solidFill>
                  <a:schemeClr val="accent4">
                    <a:lumMod val="75000"/>
                  </a:schemeClr>
                </a:solidFill>
              </a:rPr>
              <a:t>কাজ</a:t>
            </a:r>
            <a:r>
              <a:rPr lang="en-US" sz="5400" b="1" dirty="0" smtClean="0">
                <a:ln/>
                <a:solidFill>
                  <a:schemeClr val="accent4">
                    <a:lumMod val="75000"/>
                  </a:schemeClr>
                </a:solidFill>
              </a:rPr>
              <a:t>:</a:t>
            </a:r>
            <a:endParaRPr lang="en-US" sz="5400" b="1" cap="none" spc="0" dirty="0">
              <a:ln/>
              <a:solidFill>
                <a:schemeClr val="accent4">
                  <a:lumMod val="75000"/>
                </a:schemeClr>
              </a:solidFill>
              <a:effectLst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276351" y="3226236"/>
            <a:ext cx="2190750" cy="64633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dirty="0" err="1" smtClean="0"/>
              <a:t>কবিরাজ</a:t>
            </a:r>
            <a:endParaRPr lang="en-US" sz="3600" dirty="0"/>
          </a:p>
        </p:txBody>
      </p:sp>
      <p:sp>
        <p:nvSpPr>
          <p:cNvPr id="3" name="TextBox 2"/>
          <p:cNvSpPr txBox="1"/>
          <p:nvPr/>
        </p:nvSpPr>
        <p:spPr>
          <a:xfrm>
            <a:off x="8372475" y="3226236"/>
            <a:ext cx="2790825" cy="64633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dirty="0" err="1" smtClean="0"/>
              <a:t>শিলেপেষা</a:t>
            </a:r>
            <a:endParaRPr lang="en-US" sz="3600" dirty="0"/>
          </a:p>
        </p:txBody>
      </p:sp>
      <p:sp>
        <p:nvSpPr>
          <p:cNvPr id="5" name="TextBox 4"/>
          <p:cNvSpPr txBox="1"/>
          <p:nvPr/>
        </p:nvSpPr>
        <p:spPr>
          <a:xfrm>
            <a:off x="4077437" y="4378553"/>
            <a:ext cx="3790950" cy="58477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 err="1" smtClean="0"/>
              <a:t>শান</a:t>
            </a:r>
            <a:r>
              <a:rPr lang="en-US" sz="3200" dirty="0" smtClean="0"/>
              <a:t> </a:t>
            </a:r>
            <a:r>
              <a:rPr lang="en-US" sz="3200" dirty="0" err="1" smtClean="0"/>
              <a:t>দিয়ে</a:t>
            </a:r>
            <a:r>
              <a:rPr lang="en-US" sz="3200" dirty="0" smtClean="0"/>
              <a:t> </a:t>
            </a:r>
            <a:r>
              <a:rPr lang="en-US" sz="3200" dirty="0" err="1" smtClean="0"/>
              <a:t>বাঁধানো</a:t>
            </a:r>
            <a:endParaRPr lang="en-US" sz="3200" dirty="0"/>
          </a:p>
        </p:txBody>
      </p:sp>
      <p:sp>
        <p:nvSpPr>
          <p:cNvPr id="6" name="TextBox 5"/>
          <p:cNvSpPr txBox="1"/>
          <p:nvPr/>
        </p:nvSpPr>
        <p:spPr>
          <a:xfrm>
            <a:off x="1533525" y="5534025"/>
            <a:ext cx="863917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Ø"/>
            </a:pPr>
            <a:r>
              <a:rPr lang="en-US" sz="4000" dirty="0" err="1" smtClean="0"/>
              <a:t>যে</a:t>
            </a:r>
            <a:r>
              <a:rPr lang="en-US" sz="4000" dirty="0" smtClean="0"/>
              <a:t> </a:t>
            </a:r>
            <a:r>
              <a:rPr lang="en-US" sz="4000" dirty="0" err="1" smtClean="0"/>
              <a:t>কোন</a:t>
            </a:r>
            <a:r>
              <a:rPr lang="en-US" sz="4000" dirty="0" smtClean="0"/>
              <a:t> </a:t>
            </a:r>
            <a:r>
              <a:rPr lang="en-US" sz="4000" dirty="0" err="1" smtClean="0"/>
              <a:t>দুইটির</a:t>
            </a:r>
            <a:r>
              <a:rPr lang="en-US" sz="4000" dirty="0" smtClean="0"/>
              <a:t> </a:t>
            </a:r>
            <a:r>
              <a:rPr lang="en-US" sz="4000" dirty="0" err="1" smtClean="0"/>
              <a:t>অনুচ্ছেদ</a:t>
            </a:r>
            <a:r>
              <a:rPr lang="en-US" sz="4000" dirty="0" smtClean="0"/>
              <a:t> </a:t>
            </a:r>
            <a:r>
              <a:rPr lang="en-US" sz="4000" dirty="0" err="1" smtClean="0"/>
              <a:t>লেখ</a:t>
            </a:r>
            <a:r>
              <a:rPr lang="en-US" sz="4000" dirty="0" smtClean="0"/>
              <a:t> ?</a:t>
            </a:r>
            <a:endParaRPr lang="en-US" sz="40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5925" y="1809750"/>
            <a:ext cx="3177281" cy="250814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5800" y="1158823"/>
            <a:ext cx="2857500" cy="19050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851" y="1142547"/>
            <a:ext cx="1920875" cy="205417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1727" y="1113033"/>
            <a:ext cx="1747902" cy="205417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3459008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4867">
        <p14:prism isInverted="1"/>
      </p:transition>
    </mc:Choice>
    <mc:Fallback xmlns="">
      <p:transition spd="slow" advTm="4867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800100" y="5083015"/>
            <a:ext cx="10220325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3200" b="1" dirty="0" err="1" smtClean="0">
                <a:ln/>
                <a:solidFill>
                  <a:schemeClr val="accent2">
                    <a:lumMod val="75000"/>
                  </a:schemeClr>
                </a:solidFill>
              </a:rPr>
              <a:t>কেউ</a:t>
            </a:r>
            <a:r>
              <a:rPr lang="en-US" sz="3200" b="1" dirty="0" smtClean="0">
                <a:ln/>
                <a:solidFill>
                  <a:schemeClr val="accent2">
                    <a:lumMod val="75000"/>
                  </a:schemeClr>
                </a:solidFill>
              </a:rPr>
              <a:t>  </a:t>
            </a:r>
            <a:r>
              <a:rPr lang="en-US" sz="3200" b="1" dirty="0" err="1" smtClean="0">
                <a:ln/>
                <a:solidFill>
                  <a:schemeClr val="accent2">
                    <a:lumMod val="75000"/>
                  </a:schemeClr>
                </a:solidFill>
              </a:rPr>
              <a:t>নিমগাছের</a:t>
            </a:r>
            <a:r>
              <a:rPr lang="en-US" sz="3200" b="1" dirty="0" smtClean="0">
                <a:ln/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3200" b="1" dirty="0" err="1" smtClean="0">
                <a:ln/>
                <a:solidFill>
                  <a:schemeClr val="accent2">
                    <a:lumMod val="75000"/>
                  </a:schemeClr>
                </a:solidFill>
              </a:rPr>
              <a:t>ছাল</a:t>
            </a:r>
            <a:r>
              <a:rPr lang="en-US" sz="3200" b="1" dirty="0" smtClean="0">
                <a:ln/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3200" b="1" dirty="0" err="1" smtClean="0">
                <a:ln/>
                <a:solidFill>
                  <a:schemeClr val="accent2">
                    <a:lumMod val="75000"/>
                  </a:schemeClr>
                </a:solidFill>
              </a:rPr>
              <a:t>ছাড়িয়ে</a:t>
            </a:r>
            <a:r>
              <a:rPr lang="en-US" sz="3200" b="1" dirty="0" smtClean="0">
                <a:ln/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3200" b="1" dirty="0" err="1" smtClean="0">
                <a:ln/>
                <a:solidFill>
                  <a:schemeClr val="accent2">
                    <a:lumMod val="75000"/>
                  </a:schemeClr>
                </a:solidFill>
              </a:rPr>
              <a:t>সিদ্ধ</a:t>
            </a:r>
            <a:r>
              <a:rPr lang="en-US" sz="3200" b="1" dirty="0" smtClean="0">
                <a:ln/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3200" b="1" dirty="0" err="1" smtClean="0">
                <a:ln/>
                <a:solidFill>
                  <a:schemeClr val="accent2">
                    <a:lumMod val="75000"/>
                  </a:schemeClr>
                </a:solidFill>
              </a:rPr>
              <a:t>করে</a:t>
            </a:r>
            <a:r>
              <a:rPr lang="en-US" sz="3200" b="1" dirty="0" smtClean="0">
                <a:ln/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3200" b="1" dirty="0" err="1" smtClean="0">
                <a:ln/>
                <a:solidFill>
                  <a:schemeClr val="accent2">
                    <a:lumMod val="75000"/>
                  </a:schemeClr>
                </a:solidFill>
              </a:rPr>
              <a:t>গোসল</a:t>
            </a:r>
            <a:r>
              <a:rPr lang="en-US" sz="3200" b="1" dirty="0" smtClean="0">
                <a:ln/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3200" b="1" dirty="0" err="1" smtClean="0">
                <a:ln/>
                <a:solidFill>
                  <a:schemeClr val="accent2">
                    <a:lumMod val="75000"/>
                  </a:schemeClr>
                </a:solidFill>
              </a:rPr>
              <a:t>করলে</a:t>
            </a:r>
            <a:r>
              <a:rPr lang="en-US" sz="3200" b="1" dirty="0" smtClean="0">
                <a:ln/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3200" b="1" dirty="0" err="1" smtClean="0">
                <a:ln/>
                <a:solidFill>
                  <a:schemeClr val="accent2">
                    <a:lumMod val="75000"/>
                  </a:schemeClr>
                </a:solidFill>
              </a:rPr>
              <a:t>গায়ের</a:t>
            </a:r>
            <a:r>
              <a:rPr lang="en-US" sz="3200" b="1" dirty="0" smtClean="0">
                <a:ln/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3200" b="1" dirty="0" err="1" smtClean="0">
                <a:ln/>
                <a:solidFill>
                  <a:schemeClr val="accent2">
                    <a:lumMod val="75000"/>
                  </a:schemeClr>
                </a:solidFill>
              </a:rPr>
              <a:t>চুলকানি</a:t>
            </a:r>
            <a:r>
              <a:rPr lang="en-US" sz="3200" b="1" dirty="0" smtClean="0">
                <a:ln/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3200" b="1" dirty="0" err="1" smtClean="0">
                <a:ln/>
                <a:solidFill>
                  <a:schemeClr val="accent2">
                    <a:lumMod val="75000"/>
                  </a:schemeClr>
                </a:solidFill>
              </a:rPr>
              <a:t>চলে</a:t>
            </a:r>
            <a:r>
              <a:rPr lang="en-US" sz="3200" b="1" dirty="0" smtClean="0">
                <a:ln/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3200" b="1" dirty="0" err="1" smtClean="0">
                <a:ln/>
                <a:solidFill>
                  <a:schemeClr val="accent2">
                    <a:lumMod val="75000"/>
                  </a:schemeClr>
                </a:solidFill>
              </a:rPr>
              <a:t>যায়</a:t>
            </a:r>
            <a:r>
              <a:rPr lang="en-US" sz="3200" b="1" dirty="0" smtClean="0">
                <a:ln/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3200" b="1" dirty="0" err="1" smtClean="0">
                <a:ln/>
                <a:solidFill>
                  <a:schemeClr val="accent2">
                    <a:lumMod val="75000"/>
                  </a:schemeClr>
                </a:solidFill>
              </a:rPr>
              <a:t>এবংশরীর</a:t>
            </a:r>
            <a:r>
              <a:rPr lang="en-US" sz="3200" b="1" dirty="0" smtClean="0">
                <a:ln/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3200" b="1" dirty="0" err="1" smtClean="0">
                <a:ln/>
                <a:solidFill>
                  <a:schemeClr val="accent2">
                    <a:lumMod val="75000"/>
                  </a:schemeClr>
                </a:solidFill>
              </a:rPr>
              <a:t>জীবানু</a:t>
            </a:r>
            <a:r>
              <a:rPr lang="en-US" sz="3200" b="1" dirty="0" smtClean="0">
                <a:ln/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3200" b="1" dirty="0" err="1" smtClean="0">
                <a:ln/>
                <a:solidFill>
                  <a:schemeClr val="accent2">
                    <a:lumMod val="75000"/>
                  </a:schemeClr>
                </a:solidFill>
              </a:rPr>
              <a:t>মুক্ত</a:t>
            </a:r>
            <a:r>
              <a:rPr lang="en-US" sz="3200" b="1" dirty="0" smtClean="0">
                <a:ln/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3200" b="1" dirty="0" err="1" smtClean="0">
                <a:ln/>
                <a:solidFill>
                  <a:schemeClr val="accent2">
                    <a:lumMod val="75000"/>
                  </a:schemeClr>
                </a:solidFill>
              </a:rPr>
              <a:t>হয়</a:t>
            </a:r>
            <a:r>
              <a:rPr lang="en-US" sz="3200" b="1" dirty="0" smtClean="0">
                <a:ln/>
                <a:solidFill>
                  <a:schemeClr val="accent2">
                    <a:lumMod val="75000"/>
                  </a:schemeClr>
                </a:solidFill>
              </a:rPr>
              <a:t> ।</a:t>
            </a:r>
            <a:endParaRPr lang="en-US" sz="3200" b="1" cap="none" spc="0" dirty="0">
              <a:ln/>
              <a:solidFill>
                <a:schemeClr val="accent2">
                  <a:lumMod val="75000"/>
                </a:schemeClr>
              </a:solidFill>
              <a:effectLst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418" y="347958"/>
            <a:ext cx="5510675" cy="442634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3932" y="283221"/>
            <a:ext cx="5968003" cy="4491079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12644601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3666">
        <p15:prstTrans prst="fallOver"/>
      </p:transition>
    </mc:Choice>
    <mc:Fallback xmlns="">
      <p:transition spd="slow" advTm="3666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213714" y="5291435"/>
            <a:ext cx="8359036" cy="1077218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3200" b="1" dirty="0" smtClean="0">
                <a:ln/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3200" b="1" dirty="0" err="1" smtClean="0">
                <a:ln/>
                <a:solidFill>
                  <a:schemeClr val="accent2">
                    <a:lumMod val="75000"/>
                  </a:schemeClr>
                </a:solidFill>
              </a:rPr>
              <a:t>কচিনিমপাতা</a:t>
            </a:r>
            <a:r>
              <a:rPr lang="en-US" sz="3200" b="1" dirty="0" smtClean="0">
                <a:ln/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3200" b="1" dirty="0" err="1" smtClean="0">
                <a:ln/>
                <a:solidFill>
                  <a:schemeClr val="accent2">
                    <a:lumMod val="75000"/>
                  </a:schemeClr>
                </a:solidFill>
              </a:rPr>
              <a:t>তেলে</a:t>
            </a:r>
            <a:r>
              <a:rPr lang="en-US" sz="3200" b="1" dirty="0" smtClean="0">
                <a:ln/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3200" b="1" dirty="0" err="1" smtClean="0">
                <a:ln/>
                <a:solidFill>
                  <a:schemeClr val="accent2">
                    <a:lumMod val="75000"/>
                  </a:schemeClr>
                </a:solidFill>
              </a:rPr>
              <a:t>ভেজে</a:t>
            </a:r>
            <a:r>
              <a:rPr lang="en-US" sz="3200" b="1" dirty="0" smtClean="0">
                <a:ln/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3200" b="1" dirty="0" err="1" smtClean="0">
                <a:ln/>
                <a:solidFill>
                  <a:schemeClr val="accent2">
                    <a:lumMod val="75000"/>
                  </a:schemeClr>
                </a:solidFill>
              </a:rPr>
              <a:t>খায়,খোস</a:t>
            </a:r>
            <a:r>
              <a:rPr lang="en-US" sz="3200" b="1" dirty="0" smtClean="0">
                <a:ln/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3200" b="1" dirty="0" err="1" smtClean="0">
                <a:ln/>
                <a:solidFill>
                  <a:schemeClr val="accent2">
                    <a:lumMod val="75000"/>
                  </a:schemeClr>
                </a:solidFill>
              </a:rPr>
              <a:t>পাঁচরা</a:t>
            </a:r>
            <a:r>
              <a:rPr lang="en-US" sz="3200" b="1" dirty="0" smtClean="0">
                <a:ln/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3200" b="1" dirty="0" err="1" smtClean="0">
                <a:ln/>
                <a:solidFill>
                  <a:schemeClr val="accent2">
                    <a:lumMod val="75000"/>
                  </a:schemeClr>
                </a:solidFill>
              </a:rPr>
              <a:t>চলে</a:t>
            </a:r>
            <a:r>
              <a:rPr lang="en-US" sz="3200" b="1" dirty="0" smtClean="0">
                <a:ln/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3200" b="1" dirty="0" err="1" smtClean="0">
                <a:ln/>
                <a:solidFill>
                  <a:schemeClr val="accent2">
                    <a:lumMod val="75000"/>
                  </a:schemeClr>
                </a:solidFill>
              </a:rPr>
              <a:t>যায়</a:t>
            </a:r>
            <a:r>
              <a:rPr lang="en-US" sz="3200" b="1" dirty="0" smtClean="0">
                <a:ln/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3200" b="1" dirty="0" err="1" smtClean="0">
                <a:ln/>
                <a:solidFill>
                  <a:schemeClr val="accent2">
                    <a:lumMod val="75000"/>
                  </a:schemeClr>
                </a:solidFill>
              </a:rPr>
              <a:t>এবং</a:t>
            </a:r>
            <a:r>
              <a:rPr lang="en-US" sz="3200" b="1" dirty="0" smtClean="0">
                <a:ln/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3200" b="1" dirty="0" err="1" smtClean="0">
                <a:ln/>
                <a:solidFill>
                  <a:schemeClr val="accent2">
                    <a:lumMod val="75000"/>
                  </a:schemeClr>
                </a:solidFill>
              </a:rPr>
              <a:t>যকৃতের</a:t>
            </a:r>
            <a:r>
              <a:rPr lang="en-US" sz="3200" b="1" dirty="0" smtClean="0">
                <a:ln/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3200" b="1" dirty="0" err="1" smtClean="0">
                <a:ln/>
                <a:solidFill>
                  <a:schemeClr val="accent2">
                    <a:lumMod val="75000"/>
                  </a:schemeClr>
                </a:solidFill>
              </a:rPr>
              <a:t>উপকারি</a:t>
            </a:r>
            <a:r>
              <a:rPr lang="en-US" sz="3200" b="1" dirty="0" smtClean="0">
                <a:ln/>
                <a:solidFill>
                  <a:schemeClr val="accent2">
                    <a:lumMod val="75000"/>
                  </a:schemeClr>
                </a:solidFill>
              </a:rPr>
              <a:t>।</a:t>
            </a:r>
            <a:endParaRPr lang="en-US" sz="3200" b="1" cap="none" spc="0" dirty="0">
              <a:ln/>
              <a:solidFill>
                <a:schemeClr val="accent2">
                  <a:lumMod val="75000"/>
                </a:schemeClr>
              </a:solidFill>
              <a:effectLst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4050" y="447675"/>
            <a:ext cx="8343900" cy="435292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69925519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2615">
        <p15:prstTrans prst="airplane"/>
      </p:transition>
    </mc:Choice>
    <mc:Fallback xmlns="">
      <p:transition spd="slow" advTm="2615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495676" y="409575"/>
            <a:ext cx="4191000" cy="830997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800" dirty="0" err="1" smtClean="0"/>
              <a:t>জোরায়</a:t>
            </a:r>
            <a:r>
              <a:rPr lang="en-US" sz="4800" dirty="0" smtClean="0"/>
              <a:t> </a:t>
            </a:r>
            <a:r>
              <a:rPr lang="en-US" sz="4800" dirty="0" err="1" smtClean="0"/>
              <a:t>কাজ</a:t>
            </a:r>
            <a:r>
              <a:rPr lang="en-US" sz="4800" dirty="0" smtClean="0"/>
              <a:t>:-</a:t>
            </a:r>
            <a:endParaRPr lang="en-US" sz="4800" dirty="0"/>
          </a:p>
        </p:txBody>
      </p:sp>
      <p:sp>
        <p:nvSpPr>
          <p:cNvPr id="5" name="TextBox 4"/>
          <p:cNvSpPr txBox="1"/>
          <p:nvPr/>
        </p:nvSpPr>
        <p:spPr>
          <a:xfrm>
            <a:off x="1047750" y="5591175"/>
            <a:ext cx="101060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3600" dirty="0" err="1" smtClean="0"/>
              <a:t>নিমপাতা</a:t>
            </a:r>
            <a:r>
              <a:rPr lang="en-US" sz="3600" dirty="0" smtClean="0"/>
              <a:t> </a:t>
            </a:r>
            <a:r>
              <a:rPr lang="en-US" sz="3600" dirty="0" err="1" smtClean="0"/>
              <a:t>ব্যবহারের</a:t>
            </a:r>
            <a:r>
              <a:rPr lang="en-US" sz="3600" dirty="0"/>
              <a:t> </a:t>
            </a:r>
            <a:r>
              <a:rPr lang="en-US" sz="3600" dirty="0" err="1" smtClean="0"/>
              <a:t>কৌশলগুলো</a:t>
            </a:r>
            <a:r>
              <a:rPr lang="en-US" sz="3600" dirty="0" smtClean="0"/>
              <a:t> </a:t>
            </a:r>
            <a:r>
              <a:rPr lang="en-US" sz="3600" dirty="0" err="1" smtClean="0"/>
              <a:t>চিহ্নত</a:t>
            </a:r>
            <a:r>
              <a:rPr lang="en-US" sz="3600" dirty="0" smtClean="0"/>
              <a:t> </a:t>
            </a:r>
            <a:r>
              <a:rPr lang="en-US" sz="3600" dirty="0" err="1" smtClean="0"/>
              <a:t>কর</a:t>
            </a:r>
            <a:r>
              <a:rPr lang="en-US" sz="3600" dirty="0" smtClean="0"/>
              <a:t> ।</a:t>
            </a:r>
            <a:endParaRPr lang="en-US" sz="36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2601" y="1625173"/>
            <a:ext cx="8696324" cy="3689777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93567955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3905">
        <p15:prstTrans prst="crush"/>
      </p:transition>
    </mc:Choice>
    <mc:Fallback xmlns="">
      <p:transition spd="slow" advTm="3905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676400" y="4624685"/>
            <a:ext cx="8258176" cy="1938992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4000" b="1" dirty="0" err="1" smtClean="0">
                <a:ln/>
                <a:solidFill>
                  <a:schemeClr val="accent2">
                    <a:lumMod val="75000"/>
                  </a:schemeClr>
                </a:solidFill>
              </a:rPr>
              <a:t>নিমপাতা</a:t>
            </a:r>
            <a:r>
              <a:rPr lang="en-US" sz="4000" b="1" dirty="0" smtClean="0">
                <a:ln/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4000" b="1" dirty="0" err="1" smtClean="0">
                <a:ln/>
                <a:solidFill>
                  <a:schemeClr val="accent2">
                    <a:lumMod val="75000"/>
                  </a:schemeClr>
                </a:solidFill>
              </a:rPr>
              <a:t>চুলকানির</a:t>
            </a:r>
            <a:r>
              <a:rPr lang="en-US" sz="4000" b="1" dirty="0" smtClean="0">
                <a:ln/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4000" b="1" dirty="0" err="1" smtClean="0">
                <a:ln/>
                <a:solidFill>
                  <a:schemeClr val="accent2">
                    <a:lumMod val="75000"/>
                  </a:schemeClr>
                </a:solidFill>
              </a:rPr>
              <a:t>মহাঔষধ</a:t>
            </a:r>
            <a:r>
              <a:rPr lang="en-US" sz="4000" b="1" dirty="0" smtClean="0">
                <a:ln/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4000" b="1" dirty="0" err="1" smtClean="0">
                <a:ln/>
                <a:solidFill>
                  <a:schemeClr val="accent2">
                    <a:lumMod val="75000"/>
                  </a:schemeClr>
                </a:solidFill>
              </a:rPr>
              <a:t>শিলে</a:t>
            </a:r>
            <a:r>
              <a:rPr lang="en-US" sz="4000" b="1" dirty="0" smtClean="0">
                <a:ln/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4000" b="1" dirty="0" err="1" smtClean="0">
                <a:ln/>
                <a:solidFill>
                  <a:schemeClr val="accent2">
                    <a:lumMod val="75000"/>
                  </a:schemeClr>
                </a:solidFill>
              </a:rPr>
              <a:t>পিষে</a:t>
            </a:r>
            <a:r>
              <a:rPr lang="en-US" sz="4000" b="1" dirty="0" smtClean="0">
                <a:ln/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4000" b="1" dirty="0" err="1" smtClean="0">
                <a:ln/>
                <a:solidFill>
                  <a:schemeClr val="accent2">
                    <a:lumMod val="75000"/>
                  </a:schemeClr>
                </a:solidFill>
              </a:rPr>
              <a:t>গায়ে</a:t>
            </a:r>
            <a:r>
              <a:rPr lang="en-US" sz="4000" b="1" dirty="0" smtClean="0">
                <a:ln/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4000" b="1" dirty="0" err="1" smtClean="0">
                <a:ln/>
                <a:solidFill>
                  <a:schemeClr val="accent2">
                    <a:lumMod val="75000"/>
                  </a:schemeClr>
                </a:solidFill>
              </a:rPr>
              <a:t>মাখালে</a:t>
            </a:r>
            <a:r>
              <a:rPr lang="en-US" sz="4000" b="1" dirty="0" smtClean="0">
                <a:ln/>
                <a:solidFill>
                  <a:schemeClr val="accent2">
                    <a:lumMod val="75000"/>
                  </a:schemeClr>
                </a:solidFill>
              </a:rPr>
              <a:t>, </a:t>
            </a:r>
            <a:r>
              <a:rPr lang="en-US" sz="4000" b="1" dirty="0" err="1" smtClean="0">
                <a:ln/>
                <a:solidFill>
                  <a:schemeClr val="accent2">
                    <a:lumMod val="75000"/>
                  </a:schemeClr>
                </a:solidFill>
              </a:rPr>
              <a:t>খোস</a:t>
            </a:r>
            <a:r>
              <a:rPr lang="en-US" sz="4000" b="1" dirty="0" smtClean="0">
                <a:ln/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4000" b="1" dirty="0" err="1" smtClean="0">
                <a:ln/>
                <a:solidFill>
                  <a:schemeClr val="accent2">
                    <a:lumMod val="75000"/>
                  </a:schemeClr>
                </a:solidFill>
              </a:rPr>
              <a:t>পাঁচড়া,চুলকানি</a:t>
            </a:r>
            <a:r>
              <a:rPr lang="en-US" sz="4000" b="1" dirty="0" smtClean="0">
                <a:ln/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4000" b="1" dirty="0" err="1" smtClean="0">
                <a:ln/>
                <a:solidFill>
                  <a:schemeClr val="accent2">
                    <a:lumMod val="75000"/>
                  </a:schemeClr>
                </a:solidFill>
              </a:rPr>
              <a:t>চলে</a:t>
            </a:r>
            <a:r>
              <a:rPr lang="en-US" sz="4000" b="1" dirty="0" smtClean="0">
                <a:ln/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4000" b="1" dirty="0" err="1" smtClean="0">
                <a:ln/>
                <a:solidFill>
                  <a:schemeClr val="accent2">
                    <a:lumMod val="75000"/>
                  </a:schemeClr>
                </a:solidFill>
              </a:rPr>
              <a:t>যায়</a:t>
            </a:r>
            <a:r>
              <a:rPr lang="en-US" sz="4000" b="1" dirty="0" smtClean="0">
                <a:ln/>
                <a:solidFill>
                  <a:schemeClr val="accent2">
                    <a:lumMod val="75000"/>
                  </a:schemeClr>
                </a:solidFill>
              </a:rPr>
              <a:t>।</a:t>
            </a:r>
            <a:endParaRPr lang="en-US" sz="4000" b="1" cap="none" spc="0" dirty="0">
              <a:ln/>
              <a:solidFill>
                <a:schemeClr val="accent2">
                  <a:lumMod val="75000"/>
                </a:schemeClr>
              </a:solidFill>
              <a:effectLst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5511" y="257175"/>
            <a:ext cx="6005513" cy="41529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451" y="161925"/>
            <a:ext cx="5634038" cy="433387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9053428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 advTm="3178">
        <p14:honeycomb/>
      </p:transition>
    </mc:Choice>
    <mc:Fallback xmlns="">
      <p:transition spd="slow" advTm="3178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924050" y="4662785"/>
            <a:ext cx="8343900" cy="1754326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3600" b="1" dirty="0" err="1" smtClean="0">
                <a:ln/>
                <a:solidFill>
                  <a:schemeClr val="accent2">
                    <a:lumMod val="75000"/>
                  </a:schemeClr>
                </a:solidFill>
              </a:rPr>
              <a:t>নিম</a:t>
            </a:r>
            <a:r>
              <a:rPr lang="en-US" sz="3600" b="1" dirty="0" smtClean="0">
                <a:ln/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3600" b="1" dirty="0" err="1" smtClean="0">
                <a:ln/>
                <a:solidFill>
                  <a:schemeClr val="accent2">
                    <a:lumMod val="75000"/>
                  </a:schemeClr>
                </a:solidFill>
              </a:rPr>
              <a:t>গাছের</a:t>
            </a:r>
            <a:r>
              <a:rPr lang="en-US" sz="3600" b="1" dirty="0" smtClean="0">
                <a:ln/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3600" b="1" dirty="0" err="1" smtClean="0">
                <a:ln/>
                <a:solidFill>
                  <a:schemeClr val="accent2">
                    <a:lumMod val="75000"/>
                  </a:schemeClr>
                </a:solidFill>
              </a:rPr>
              <a:t>ঠালদিয়ে</a:t>
            </a:r>
            <a:r>
              <a:rPr lang="en-US" sz="3600" b="1" dirty="0" smtClean="0">
                <a:ln/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3600" b="1" dirty="0" err="1" smtClean="0">
                <a:ln/>
                <a:solidFill>
                  <a:schemeClr val="accent2">
                    <a:lumMod val="75000"/>
                  </a:schemeClr>
                </a:solidFill>
              </a:rPr>
              <a:t>দাঁত</a:t>
            </a:r>
            <a:r>
              <a:rPr lang="en-US" sz="3600" b="1" dirty="0" smtClean="0">
                <a:ln/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3600" b="1" dirty="0" err="1" smtClean="0">
                <a:ln/>
                <a:solidFill>
                  <a:schemeClr val="accent2">
                    <a:lumMod val="75000"/>
                  </a:schemeClr>
                </a:solidFill>
              </a:rPr>
              <a:t>মাঝলে,দাঁতদিয়ে</a:t>
            </a:r>
            <a:r>
              <a:rPr lang="en-US" sz="3600" b="1" dirty="0" smtClean="0">
                <a:ln/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3600" b="1" dirty="0" err="1" smtClean="0">
                <a:ln/>
                <a:solidFill>
                  <a:schemeClr val="accent2">
                    <a:lumMod val="75000"/>
                  </a:schemeClr>
                </a:solidFill>
              </a:rPr>
              <a:t>রক্ত</a:t>
            </a:r>
            <a:r>
              <a:rPr lang="en-US" sz="3600" b="1" dirty="0" smtClean="0">
                <a:ln/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3600" b="1" dirty="0" err="1" smtClean="0">
                <a:ln/>
                <a:solidFill>
                  <a:schemeClr val="accent2">
                    <a:lumMod val="75000"/>
                  </a:schemeClr>
                </a:solidFill>
              </a:rPr>
              <a:t>পরেনা,দাঁতের</a:t>
            </a:r>
            <a:r>
              <a:rPr lang="en-US" sz="3600" b="1" dirty="0" smtClean="0">
                <a:ln/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3600" b="1" dirty="0" err="1" smtClean="0">
                <a:ln/>
                <a:solidFill>
                  <a:schemeClr val="accent2">
                    <a:lumMod val="75000"/>
                  </a:schemeClr>
                </a:solidFill>
              </a:rPr>
              <a:t>মাড়ি</a:t>
            </a:r>
            <a:r>
              <a:rPr lang="en-US" sz="3600" b="1" dirty="0" smtClean="0">
                <a:ln/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3600" b="1" dirty="0" err="1" smtClean="0">
                <a:ln/>
                <a:solidFill>
                  <a:schemeClr val="accent2">
                    <a:lumMod val="75000"/>
                  </a:schemeClr>
                </a:solidFill>
              </a:rPr>
              <a:t>ফোলেনা,ব্যাথা</a:t>
            </a:r>
            <a:r>
              <a:rPr lang="en-US" sz="3600" b="1" dirty="0" smtClean="0">
                <a:ln/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3600" b="1" dirty="0" err="1" smtClean="0">
                <a:ln/>
                <a:solidFill>
                  <a:schemeClr val="accent2">
                    <a:lumMod val="75000"/>
                  </a:schemeClr>
                </a:solidFill>
              </a:rPr>
              <a:t>করেনা</a:t>
            </a:r>
            <a:r>
              <a:rPr lang="en-US" sz="3600" b="1" dirty="0" smtClean="0">
                <a:ln/>
                <a:solidFill>
                  <a:schemeClr val="accent2">
                    <a:lumMod val="75000"/>
                  </a:schemeClr>
                </a:solidFill>
              </a:rPr>
              <a:t> ।</a:t>
            </a:r>
            <a:endParaRPr lang="en-US" sz="3600" b="1" cap="none" spc="0" dirty="0">
              <a:ln/>
              <a:solidFill>
                <a:schemeClr val="accent2">
                  <a:lumMod val="75000"/>
                </a:schemeClr>
              </a:solidFill>
              <a:effectLst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1450" y="152400"/>
            <a:ext cx="3824859" cy="409575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100" y="152399"/>
            <a:ext cx="3562350" cy="409574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6309" y="152399"/>
            <a:ext cx="4223766" cy="4167486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9244585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5455">
        <p14:doors dir="vert"/>
      </p:transition>
    </mc:Choice>
    <mc:Fallback xmlns="">
      <p:transition spd="slow" advTm="5455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81000" y="4967585"/>
            <a:ext cx="11553825" cy="1754326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3600" b="1" dirty="0" err="1" smtClean="0">
                <a:ln/>
                <a:solidFill>
                  <a:schemeClr val="accent2">
                    <a:lumMod val="75000"/>
                  </a:schemeClr>
                </a:solidFill>
              </a:rPr>
              <a:t>নিমগাছের</a:t>
            </a:r>
            <a:r>
              <a:rPr lang="en-US" sz="3600" b="1" dirty="0" smtClean="0">
                <a:ln/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3600" b="1" dirty="0" err="1" smtClean="0">
                <a:ln/>
                <a:solidFill>
                  <a:schemeClr val="accent2">
                    <a:lumMod val="75000"/>
                  </a:schemeClr>
                </a:solidFill>
              </a:rPr>
              <a:t>শিকর</a:t>
            </a:r>
            <a:r>
              <a:rPr lang="en-US" sz="3600" b="1" dirty="0" smtClean="0">
                <a:ln/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3600" b="1" dirty="0" err="1" smtClean="0">
                <a:ln/>
                <a:solidFill>
                  <a:schemeClr val="accent2">
                    <a:lumMod val="75000"/>
                  </a:schemeClr>
                </a:solidFill>
              </a:rPr>
              <a:t>অনেক</a:t>
            </a:r>
            <a:r>
              <a:rPr lang="en-US" sz="3600" b="1" dirty="0" smtClean="0">
                <a:ln/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3600" b="1" dirty="0" err="1" smtClean="0">
                <a:ln/>
                <a:solidFill>
                  <a:schemeClr val="accent2">
                    <a:lumMod val="75000"/>
                  </a:schemeClr>
                </a:solidFill>
              </a:rPr>
              <a:t>দূর</a:t>
            </a:r>
            <a:r>
              <a:rPr lang="en-US" sz="3600" b="1" dirty="0" smtClean="0">
                <a:ln/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3600" b="1" dirty="0" err="1" smtClean="0">
                <a:ln/>
                <a:solidFill>
                  <a:schemeClr val="accent2">
                    <a:lumMod val="75000"/>
                  </a:schemeClr>
                </a:solidFill>
              </a:rPr>
              <a:t>পর্যন্ত</a:t>
            </a:r>
            <a:r>
              <a:rPr lang="en-US" sz="3600" b="1" dirty="0" smtClean="0">
                <a:ln/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3600" b="1" dirty="0" err="1" smtClean="0">
                <a:ln/>
                <a:solidFill>
                  <a:schemeClr val="accent2">
                    <a:lumMod val="75000"/>
                  </a:schemeClr>
                </a:solidFill>
              </a:rPr>
              <a:t>চলে</a:t>
            </a:r>
            <a:r>
              <a:rPr lang="en-US" sz="3600" b="1" dirty="0" smtClean="0">
                <a:ln/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3600" b="1" dirty="0" err="1" smtClean="0">
                <a:ln/>
                <a:solidFill>
                  <a:schemeClr val="accent2">
                    <a:lumMod val="75000"/>
                  </a:schemeClr>
                </a:solidFill>
              </a:rPr>
              <a:t>যায়</a:t>
            </a:r>
            <a:r>
              <a:rPr lang="en-US" sz="3600" b="1" dirty="0">
                <a:ln/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3600" b="1" dirty="0" smtClean="0">
                <a:ln/>
                <a:solidFill>
                  <a:schemeClr val="accent2">
                    <a:lumMod val="75000"/>
                  </a:schemeClr>
                </a:solidFill>
              </a:rPr>
              <a:t>।</a:t>
            </a:r>
            <a:r>
              <a:rPr lang="en-US" sz="3600" b="1" dirty="0" err="1" smtClean="0">
                <a:ln/>
                <a:solidFill>
                  <a:schemeClr val="accent2">
                    <a:lumMod val="75000"/>
                  </a:schemeClr>
                </a:solidFill>
              </a:rPr>
              <a:t>কবি</a:t>
            </a:r>
            <a:r>
              <a:rPr lang="en-US" sz="3600" b="1" dirty="0" smtClean="0">
                <a:ln/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3600" b="1" dirty="0" err="1" smtClean="0">
                <a:ln/>
                <a:solidFill>
                  <a:schemeClr val="accent2">
                    <a:lumMod val="75000"/>
                  </a:schemeClr>
                </a:solidFill>
              </a:rPr>
              <a:t>গাছটির</a:t>
            </a:r>
            <a:r>
              <a:rPr lang="en-US" sz="3600" b="1" dirty="0" smtClean="0">
                <a:ln/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3600" b="1" dirty="0" err="1" smtClean="0">
                <a:ln/>
                <a:solidFill>
                  <a:schemeClr val="accent2">
                    <a:lumMod val="75000"/>
                  </a:schemeClr>
                </a:solidFill>
              </a:rPr>
              <a:t>দিকে</a:t>
            </a:r>
            <a:r>
              <a:rPr lang="en-US" sz="3600" b="1" dirty="0" smtClean="0">
                <a:ln/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3600" b="1" dirty="0" err="1" smtClean="0">
                <a:ln/>
                <a:solidFill>
                  <a:schemeClr val="accent2">
                    <a:lumMod val="75000"/>
                  </a:schemeClr>
                </a:solidFill>
              </a:rPr>
              <a:t>তাকালে</a:t>
            </a:r>
            <a:r>
              <a:rPr lang="en-US" sz="3600" b="1" dirty="0" smtClean="0">
                <a:ln/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3600" b="1" dirty="0" err="1" smtClean="0">
                <a:ln/>
                <a:solidFill>
                  <a:schemeClr val="accent2">
                    <a:lumMod val="75000"/>
                  </a:schemeClr>
                </a:solidFill>
              </a:rPr>
              <a:t>মনে</a:t>
            </a:r>
            <a:r>
              <a:rPr lang="en-US" sz="3600" b="1" dirty="0" smtClean="0">
                <a:ln/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3600" b="1" dirty="0" err="1" smtClean="0">
                <a:ln/>
                <a:solidFill>
                  <a:schemeClr val="accent2">
                    <a:lumMod val="75000"/>
                  </a:schemeClr>
                </a:solidFill>
              </a:rPr>
              <a:t>হয়</a:t>
            </a:r>
            <a:r>
              <a:rPr lang="en-US" sz="3600" b="1" dirty="0" smtClean="0">
                <a:ln/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3600" b="1" dirty="0" err="1" smtClean="0">
                <a:ln/>
                <a:solidFill>
                  <a:schemeClr val="accent2">
                    <a:lumMod val="75000"/>
                  </a:schemeClr>
                </a:solidFill>
              </a:rPr>
              <a:t>নিমগাছটি</a:t>
            </a:r>
            <a:r>
              <a:rPr lang="en-US" sz="3600" b="1" dirty="0" smtClean="0">
                <a:ln/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3600" b="1" dirty="0" err="1" smtClean="0">
                <a:ln/>
                <a:solidFill>
                  <a:schemeClr val="accent2">
                    <a:lumMod val="75000"/>
                  </a:schemeClr>
                </a:solidFill>
              </a:rPr>
              <a:t>কবির</a:t>
            </a:r>
            <a:r>
              <a:rPr lang="en-US" sz="3600" b="1" dirty="0" smtClean="0">
                <a:ln/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3600" b="1" dirty="0" err="1" smtClean="0">
                <a:ln/>
                <a:solidFill>
                  <a:schemeClr val="accent2">
                    <a:lumMod val="75000"/>
                  </a:schemeClr>
                </a:solidFill>
              </a:rPr>
              <a:t>সাথে</a:t>
            </a:r>
            <a:r>
              <a:rPr lang="en-US" sz="3600" b="1" dirty="0" smtClean="0">
                <a:ln/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3600" b="1" dirty="0" err="1" smtClean="0">
                <a:ln/>
                <a:solidFill>
                  <a:schemeClr val="accent2">
                    <a:lumMod val="75000"/>
                  </a:schemeClr>
                </a:solidFill>
              </a:rPr>
              <a:t>যেতে</a:t>
            </a:r>
            <a:r>
              <a:rPr lang="en-US" sz="3600" b="1" dirty="0" smtClean="0">
                <a:ln/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3600" b="1" dirty="0" err="1" smtClean="0">
                <a:ln/>
                <a:solidFill>
                  <a:schemeClr val="accent2">
                    <a:lumMod val="75000"/>
                  </a:schemeClr>
                </a:solidFill>
              </a:rPr>
              <a:t>চায়</a:t>
            </a:r>
            <a:r>
              <a:rPr lang="en-US" sz="3600" b="1" dirty="0" smtClean="0">
                <a:ln/>
                <a:solidFill>
                  <a:schemeClr val="accent2">
                    <a:lumMod val="75000"/>
                  </a:schemeClr>
                </a:solidFill>
              </a:rPr>
              <a:t>।</a:t>
            </a:r>
            <a:endParaRPr lang="en-US" sz="3600" b="1" cap="none" spc="0" dirty="0">
              <a:ln/>
              <a:solidFill>
                <a:schemeClr val="accent2">
                  <a:lumMod val="75000"/>
                </a:schemeClr>
              </a:solidFill>
              <a:effectLst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450" y="333376"/>
            <a:ext cx="5886450" cy="43053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7912" y="333376"/>
            <a:ext cx="5715000" cy="43053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58658510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4243">
        <p15:prstTrans prst="fallOver"/>
      </p:transition>
    </mc:Choice>
    <mc:Fallback xmlns="">
      <p:transition spd="slow" advTm="4243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303025" y="225565"/>
            <a:ext cx="4774300" cy="92333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5400" dirty="0" err="1" smtClean="0"/>
              <a:t>পাঠ</a:t>
            </a:r>
            <a:r>
              <a:rPr lang="en-US" sz="5400" dirty="0" smtClean="0"/>
              <a:t> - </a:t>
            </a:r>
            <a:r>
              <a:rPr lang="en-US" sz="5400" dirty="0" err="1" smtClean="0"/>
              <a:t>পরিচিতি</a:t>
            </a:r>
            <a:endParaRPr lang="en-US" sz="5400" dirty="0"/>
          </a:p>
        </p:txBody>
      </p:sp>
      <p:sp>
        <p:nvSpPr>
          <p:cNvPr id="3" name="TextBox 2"/>
          <p:cNvSpPr txBox="1"/>
          <p:nvPr/>
        </p:nvSpPr>
        <p:spPr>
          <a:xfrm>
            <a:off x="714375" y="2571750"/>
            <a:ext cx="11182350" cy="3970318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dirty="0" err="1" smtClean="0"/>
              <a:t>বলাইচাঁদ</a:t>
            </a:r>
            <a:r>
              <a:rPr lang="en-US" sz="3600" dirty="0" smtClean="0"/>
              <a:t> </a:t>
            </a:r>
            <a:r>
              <a:rPr lang="en-US" sz="3600" dirty="0" err="1" smtClean="0"/>
              <a:t>মুখপাধ্যায়ের</a:t>
            </a:r>
            <a:r>
              <a:rPr lang="en-US" sz="3600" dirty="0" smtClean="0"/>
              <a:t> (</a:t>
            </a:r>
            <a:r>
              <a:rPr lang="en-US" sz="3600" dirty="0" err="1" smtClean="0"/>
              <a:t>বনফুল</a:t>
            </a:r>
            <a:r>
              <a:rPr lang="en-US" sz="3600" dirty="0" smtClean="0"/>
              <a:t>)</a:t>
            </a:r>
            <a:r>
              <a:rPr lang="en-US" sz="3600" dirty="0" err="1" smtClean="0"/>
              <a:t>অদৃশ্যলোক</a:t>
            </a:r>
            <a:r>
              <a:rPr lang="en-US" sz="3600" dirty="0" smtClean="0"/>
              <a:t> (১৯৪৭) </a:t>
            </a:r>
            <a:r>
              <a:rPr lang="en-US" sz="3600" dirty="0" err="1" smtClean="0"/>
              <a:t>গ্রহন্থের</a:t>
            </a:r>
            <a:r>
              <a:rPr lang="en-US" sz="3600" dirty="0" smtClean="0"/>
              <a:t> </a:t>
            </a:r>
            <a:r>
              <a:rPr lang="en-US" sz="3600" dirty="0" err="1" smtClean="0"/>
              <a:t>অন্তর্ভূক্ত</a:t>
            </a:r>
            <a:r>
              <a:rPr lang="en-US" sz="3600" dirty="0" smtClean="0"/>
              <a:t> “</a:t>
            </a:r>
            <a:r>
              <a:rPr lang="en-US" sz="3600" dirty="0" err="1" smtClean="0"/>
              <a:t>নিমগাছ</a:t>
            </a:r>
            <a:r>
              <a:rPr lang="en-US" sz="3600" dirty="0" smtClean="0"/>
              <a:t>’ </a:t>
            </a:r>
            <a:r>
              <a:rPr lang="en-US" sz="3600" dirty="0" err="1" smtClean="0"/>
              <a:t>গল্প</a:t>
            </a:r>
            <a:r>
              <a:rPr lang="en-US" sz="3600" dirty="0" smtClean="0"/>
              <a:t> ।</a:t>
            </a:r>
            <a:r>
              <a:rPr lang="en-US" sz="3600" dirty="0" err="1" smtClean="0"/>
              <a:t>নিমগাছের</a:t>
            </a:r>
            <a:r>
              <a:rPr lang="en-US" sz="3600" dirty="0" smtClean="0"/>
              <a:t> </a:t>
            </a:r>
            <a:r>
              <a:rPr lang="en-US" sz="3600" dirty="0" err="1" smtClean="0"/>
              <a:t>বর্ণনা</a:t>
            </a:r>
            <a:r>
              <a:rPr lang="en-US" sz="3600" dirty="0" smtClean="0"/>
              <a:t> -</a:t>
            </a:r>
            <a:r>
              <a:rPr lang="en-US" sz="3600" dirty="0" err="1" smtClean="0"/>
              <a:t>এর</a:t>
            </a:r>
            <a:r>
              <a:rPr lang="en-US" sz="3600" dirty="0" smtClean="0"/>
              <a:t> </a:t>
            </a:r>
            <a:r>
              <a:rPr lang="en-US" sz="3600" dirty="0" err="1" smtClean="0"/>
              <a:t>পাতা,বাকল</a:t>
            </a:r>
            <a:r>
              <a:rPr lang="en-US" sz="3600" dirty="0" smtClean="0"/>
              <a:t>, </a:t>
            </a:r>
            <a:r>
              <a:rPr lang="en-US" sz="3600" dirty="0" err="1" smtClean="0"/>
              <a:t>ছায়া</a:t>
            </a:r>
            <a:r>
              <a:rPr lang="en-US" sz="3600" dirty="0" smtClean="0"/>
              <a:t>  </a:t>
            </a:r>
            <a:r>
              <a:rPr lang="en-US" sz="3600" dirty="0" err="1" smtClean="0"/>
              <a:t>ইত্যাদি</a:t>
            </a:r>
            <a:r>
              <a:rPr lang="en-US" sz="3600" dirty="0" smtClean="0"/>
              <a:t> </a:t>
            </a:r>
            <a:r>
              <a:rPr lang="en-US" sz="3600" dirty="0" err="1" smtClean="0"/>
              <a:t>বাহ্যিক</a:t>
            </a:r>
            <a:r>
              <a:rPr lang="en-US" sz="3600" dirty="0" smtClean="0"/>
              <a:t> </a:t>
            </a:r>
            <a:r>
              <a:rPr lang="en-US" sz="3600" dirty="0" err="1" smtClean="0"/>
              <a:t>উপকারি</a:t>
            </a:r>
            <a:r>
              <a:rPr lang="en-US" sz="3600" dirty="0" smtClean="0"/>
              <a:t> । </a:t>
            </a:r>
            <a:r>
              <a:rPr lang="en-US" sz="3600" dirty="0" err="1" smtClean="0"/>
              <a:t>নিমগাছের</a:t>
            </a:r>
            <a:r>
              <a:rPr lang="en-US" sz="3600" dirty="0" smtClean="0"/>
              <a:t> </a:t>
            </a:r>
            <a:r>
              <a:rPr lang="en-US" sz="3600" dirty="0" err="1" smtClean="0"/>
              <a:t>পাতা</a:t>
            </a:r>
            <a:r>
              <a:rPr lang="en-US" sz="3600" dirty="0" smtClean="0"/>
              <a:t> </a:t>
            </a:r>
            <a:r>
              <a:rPr lang="en-US" sz="3600" dirty="0" err="1" smtClean="0"/>
              <a:t>খেলে</a:t>
            </a:r>
            <a:r>
              <a:rPr lang="en-US" sz="3600" dirty="0" smtClean="0"/>
              <a:t> </a:t>
            </a:r>
            <a:r>
              <a:rPr lang="en-US" sz="3600" dirty="0" err="1" smtClean="0"/>
              <a:t>এবং</a:t>
            </a:r>
            <a:r>
              <a:rPr lang="en-US" sz="3600" dirty="0" smtClean="0"/>
              <a:t> </a:t>
            </a:r>
            <a:r>
              <a:rPr lang="en-US" sz="3600" dirty="0" err="1" smtClean="0"/>
              <a:t>শরীরে</a:t>
            </a:r>
            <a:r>
              <a:rPr lang="en-US" sz="3600" dirty="0" smtClean="0"/>
              <a:t> </a:t>
            </a:r>
            <a:r>
              <a:rPr lang="en-US" sz="3600" dirty="0" err="1" smtClean="0"/>
              <a:t>মাখলে</a:t>
            </a:r>
            <a:r>
              <a:rPr lang="en-US" sz="3600" dirty="0" smtClean="0"/>
              <a:t> </a:t>
            </a:r>
            <a:r>
              <a:rPr lang="en-US" sz="3600" dirty="0" err="1" smtClean="0"/>
              <a:t>চুলকানি</a:t>
            </a:r>
            <a:r>
              <a:rPr lang="en-US" sz="3600" dirty="0" smtClean="0"/>
              <a:t> </a:t>
            </a:r>
            <a:r>
              <a:rPr lang="en-US" sz="3600" dirty="0" err="1" smtClean="0"/>
              <a:t>এবং</a:t>
            </a:r>
            <a:r>
              <a:rPr lang="en-US" sz="3600" dirty="0" smtClean="0"/>
              <a:t> </a:t>
            </a:r>
            <a:r>
              <a:rPr lang="en-US" sz="3600" dirty="0" err="1" smtClean="0"/>
              <a:t>কোস-পাঁচরার</a:t>
            </a:r>
            <a:r>
              <a:rPr lang="en-US" sz="3600" dirty="0" smtClean="0"/>
              <a:t>  </a:t>
            </a:r>
            <a:r>
              <a:rPr lang="en-US" sz="3600" dirty="0" err="1" smtClean="0"/>
              <a:t>উপকার</a:t>
            </a:r>
            <a:r>
              <a:rPr lang="en-US" sz="3600" dirty="0" smtClean="0"/>
              <a:t> </a:t>
            </a:r>
            <a:r>
              <a:rPr lang="en-US" sz="3600" dirty="0" err="1" smtClean="0"/>
              <a:t>হয়</a:t>
            </a:r>
            <a:r>
              <a:rPr lang="en-US" sz="3600" dirty="0" smtClean="0"/>
              <a:t>। </a:t>
            </a:r>
            <a:r>
              <a:rPr lang="en-US" sz="3600" dirty="0" err="1" smtClean="0"/>
              <a:t>এই</a:t>
            </a:r>
            <a:r>
              <a:rPr lang="en-US" sz="3600" dirty="0" smtClean="0"/>
              <a:t> </a:t>
            </a:r>
            <a:r>
              <a:rPr lang="en-US" sz="3600" dirty="0" err="1" smtClean="0"/>
              <a:t>গাছের</a:t>
            </a:r>
            <a:r>
              <a:rPr lang="en-US" sz="3600" dirty="0" smtClean="0"/>
              <a:t> </a:t>
            </a:r>
            <a:r>
              <a:rPr lang="en-US" sz="3600" dirty="0" err="1" smtClean="0"/>
              <a:t>কেউ</a:t>
            </a:r>
            <a:r>
              <a:rPr lang="en-US" sz="3600" dirty="0" smtClean="0"/>
              <a:t> </a:t>
            </a:r>
            <a:r>
              <a:rPr lang="en-US" sz="3600" dirty="0" err="1" smtClean="0"/>
              <a:t>যত্ন</a:t>
            </a:r>
            <a:r>
              <a:rPr lang="en-US" sz="3600" dirty="0" smtClean="0"/>
              <a:t> </a:t>
            </a:r>
            <a:r>
              <a:rPr lang="en-US" sz="3600" dirty="0" err="1" smtClean="0"/>
              <a:t>করেনা</a:t>
            </a:r>
            <a:r>
              <a:rPr lang="en-US" sz="3600" dirty="0" smtClean="0"/>
              <a:t> , </a:t>
            </a:r>
            <a:r>
              <a:rPr lang="en-US" sz="3600" dirty="0" err="1" smtClean="0"/>
              <a:t>কবি</a:t>
            </a:r>
            <a:r>
              <a:rPr lang="en-US" sz="3600" dirty="0" smtClean="0"/>
              <a:t> </a:t>
            </a:r>
            <a:r>
              <a:rPr lang="en-US" sz="3600" dirty="0" err="1" smtClean="0"/>
              <a:t>অবাক</a:t>
            </a:r>
            <a:r>
              <a:rPr lang="en-US" sz="3600" dirty="0" smtClean="0"/>
              <a:t> </a:t>
            </a:r>
            <a:r>
              <a:rPr lang="en-US" sz="3600" dirty="0" err="1" smtClean="0"/>
              <a:t>দৃষ্টিতে</a:t>
            </a:r>
            <a:r>
              <a:rPr lang="en-US" sz="3600" dirty="0" smtClean="0"/>
              <a:t> </a:t>
            </a:r>
            <a:r>
              <a:rPr lang="en-US" sz="3600" dirty="0" err="1" smtClean="0"/>
              <a:t>তাকিয়ে</a:t>
            </a:r>
            <a:r>
              <a:rPr lang="en-US" sz="3600" dirty="0" smtClean="0"/>
              <a:t> </a:t>
            </a:r>
            <a:r>
              <a:rPr lang="en-US" sz="3600" dirty="0" err="1" smtClean="0"/>
              <a:t>রইলেন।কবি</a:t>
            </a:r>
            <a:r>
              <a:rPr lang="en-US" sz="3600" dirty="0" smtClean="0"/>
              <a:t> </a:t>
            </a:r>
            <a:r>
              <a:rPr lang="en-US" sz="3600" dirty="0" err="1" smtClean="0"/>
              <a:t>এই</a:t>
            </a:r>
            <a:r>
              <a:rPr lang="en-US" sz="3600" dirty="0" smtClean="0"/>
              <a:t> </a:t>
            </a:r>
            <a:r>
              <a:rPr lang="en-US" sz="3600" dirty="0" err="1" smtClean="0"/>
              <a:t>গাছের</a:t>
            </a:r>
            <a:r>
              <a:rPr lang="en-US" sz="3600" dirty="0" smtClean="0"/>
              <a:t> </a:t>
            </a:r>
            <a:r>
              <a:rPr lang="en-US" sz="3600" dirty="0" err="1" smtClean="0"/>
              <a:t>গুন</a:t>
            </a:r>
            <a:r>
              <a:rPr lang="en-US" sz="3600" dirty="0" smtClean="0"/>
              <a:t> ও </a:t>
            </a:r>
            <a:r>
              <a:rPr lang="en-US" sz="3600" dirty="0" err="1" smtClean="0"/>
              <a:t>রূপের</a:t>
            </a:r>
            <a:r>
              <a:rPr lang="en-US" sz="3600" dirty="0" smtClean="0"/>
              <a:t> </a:t>
            </a:r>
            <a:r>
              <a:rPr lang="en-US" sz="3600" dirty="0" err="1" smtClean="0"/>
              <a:t>প্রসংসা</a:t>
            </a:r>
            <a:r>
              <a:rPr lang="en-US" sz="3600" dirty="0" smtClean="0"/>
              <a:t> </a:t>
            </a:r>
            <a:r>
              <a:rPr lang="en-US" sz="3600" dirty="0" err="1" smtClean="0"/>
              <a:t>করেছেন</a:t>
            </a:r>
            <a:r>
              <a:rPr lang="en-US" sz="3600" dirty="0" smtClean="0"/>
              <a:t>।</a:t>
            </a:r>
            <a:endParaRPr lang="en-US" sz="36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5429" y="105196"/>
            <a:ext cx="2390522" cy="239052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7074145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3231">
        <p14:prism isInverted="1"/>
      </p:transition>
    </mc:Choice>
    <mc:Fallback xmlns="">
      <p:transition spd="slow" advTm="3231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227452" y="86872"/>
            <a:ext cx="3817228" cy="336232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3124" y="0"/>
            <a:ext cx="6238875" cy="6857999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2381250" y="323850"/>
            <a:ext cx="8521885" cy="1323439"/>
          </a:xfrm>
          <a:prstGeom prst="rect">
            <a:avLst/>
          </a:prstGeom>
          <a:noFill/>
          <a:scene3d>
            <a:camera prst="perspectiveContrastingRightFacing"/>
            <a:lightRig rig="threePt" dir="t"/>
          </a:scene3d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8000" b="1" dirty="0" err="1" smtClean="0">
                <a:ln/>
                <a:solidFill>
                  <a:schemeClr val="accent2">
                    <a:lumMod val="75000"/>
                  </a:schemeClr>
                </a:solidFill>
              </a:rPr>
              <a:t>সবাইকে</a:t>
            </a:r>
            <a:r>
              <a:rPr lang="en-US" sz="8000" b="1" dirty="0" smtClean="0">
                <a:ln/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8000" b="1" dirty="0" err="1" smtClean="0">
                <a:ln/>
                <a:solidFill>
                  <a:schemeClr val="accent2">
                    <a:lumMod val="75000"/>
                  </a:schemeClr>
                </a:solidFill>
              </a:rPr>
              <a:t>শুভেচ্ছা</a:t>
            </a:r>
            <a:endParaRPr lang="en-US" sz="8000" b="1" cap="none" spc="0" dirty="0">
              <a:ln/>
              <a:solidFill>
                <a:schemeClr val="accent2">
                  <a:lumMod val="75000"/>
                </a:schemeClr>
              </a:solidFill>
              <a:effectLst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7325" y="2576244"/>
            <a:ext cx="3028950" cy="33528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3428999"/>
            <a:ext cx="4629151" cy="3428999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44192271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 advTm="3621">
        <p15:prstTrans prst="curtains"/>
      </p:transition>
    </mc:Choice>
    <mc:Fallback xmlns="">
      <p:transition spd="slow" advTm="3621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771900" y="361950"/>
            <a:ext cx="4124325" cy="830997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800" dirty="0" err="1" smtClean="0"/>
              <a:t>দলীয়</a:t>
            </a:r>
            <a:r>
              <a:rPr lang="en-US" sz="4800" dirty="0" smtClean="0"/>
              <a:t> </a:t>
            </a:r>
            <a:r>
              <a:rPr lang="en-US" sz="4800" dirty="0" err="1" smtClean="0"/>
              <a:t>কাজ</a:t>
            </a:r>
            <a:r>
              <a:rPr lang="en-US" sz="4800" dirty="0" smtClean="0"/>
              <a:t> :-</a:t>
            </a:r>
            <a:endParaRPr lang="en-US" sz="4800" dirty="0"/>
          </a:p>
        </p:txBody>
      </p:sp>
      <p:sp>
        <p:nvSpPr>
          <p:cNvPr id="5" name="TextBox 4"/>
          <p:cNvSpPr txBox="1"/>
          <p:nvPr/>
        </p:nvSpPr>
        <p:spPr>
          <a:xfrm>
            <a:off x="495300" y="5638800"/>
            <a:ext cx="116300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4000" dirty="0" err="1" smtClean="0"/>
              <a:t>নিমগাছের</a:t>
            </a:r>
            <a:r>
              <a:rPr lang="en-US" sz="4000" dirty="0" smtClean="0"/>
              <a:t> </a:t>
            </a:r>
            <a:r>
              <a:rPr lang="en-US" sz="4000" dirty="0" err="1" smtClean="0"/>
              <a:t>গুনাগুনের</a:t>
            </a:r>
            <a:r>
              <a:rPr lang="en-US" sz="4000" dirty="0" smtClean="0"/>
              <a:t> </a:t>
            </a:r>
            <a:r>
              <a:rPr lang="en-US" sz="4000" dirty="0" err="1" smtClean="0"/>
              <a:t>একটি</a:t>
            </a:r>
            <a:r>
              <a:rPr lang="en-US" sz="4000" dirty="0" smtClean="0"/>
              <a:t> </a:t>
            </a:r>
            <a:r>
              <a:rPr lang="en-US" sz="4000" dirty="0" err="1" smtClean="0"/>
              <a:t>তালিকা</a:t>
            </a:r>
            <a:r>
              <a:rPr lang="en-US" sz="4000" dirty="0" smtClean="0"/>
              <a:t> </a:t>
            </a:r>
            <a:r>
              <a:rPr lang="en-US" sz="4000" dirty="0" err="1" smtClean="0"/>
              <a:t>তৈরি</a:t>
            </a:r>
            <a:r>
              <a:rPr lang="en-US" sz="4000" dirty="0" smtClean="0"/>
              <a:t> </a:t>
            </a:r>
            <a:r>
              <a:rPr lang="en-US" sz="4000" dirty="0" err="1" smtClean="0"/>
              <a:t>কর</a:t>
            </a:r>
            <a:r>
              <a:rPr lang="en-US" sz="4000" dirty="0" smtClean="0"/>
              <a:t>।</a:t>
            </a:r>
            <a:endParaRPr lang="en-US" sz="40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2250" y="1381125"/>
            <a:ext cx="6305549" cy="4038599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9258998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 advTm="2450">
        <p14:glitter pattern="hexagon"/>
      </p:transition>
    </mc:Choice>
    <mc:Fallback xmlns="">
      <p:transition spd="slow" advTm="245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448175" y="523875"/>
            <a:ext cx="3133725" cy="92333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5400" dirty="0" err="1" smtClean="0"/>
              <a:t>মূল্যায়ন</a:t>
            </a:r>
            <a:r>
              <a:rPr lang="en-US" sz="5400" dirty="0" smtClean="0"/>
              <a:t>:-</a:t>
            </a:r>
            <a:endParaRPr lang="en-US" sz="5400" dirty="0"/>
          </a:p>
        </p:txBody>
      </p:sp>
      <p:sp>
        <p:nvSpPr>
          <p:cNvPr id="5" name="TextBox 4"/>
          <p:cNvSpPr txBox="1"/>
          <p:nvPr/>
        </p:nvSpPr>
        <p:spPr>
          <a:xfrm>
            <a:off x="742950" y="1600200"/>
            <a:ext cx="74104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১/ </a:t>
            </a:r>
            <a:r>
              <a:rPr lang="en-US" sz="3200" dirty="0" err="1" smtClean="0"/>
              <a:t>কোন</a:t>
            </a:r>
            <a:r>
              <a:rPr lang="en-US" sz="3200" dirty="0" smtClean="0"/>
              <a:t> </a:t>
            </a:r>
            <a:r>
              <a:rPr lang="en-US" sz="3200" dirty="0" err="1" smtClean="0"/>
              <a:t>পাতা</a:t>
            </a:r>
            <a:r>
              <a:rPr lang="en-US" sz="3200" dirty="0" smtClean="0"/>
              <a:t> </a:t>
            </a:r>
            <a:r>
              <a:rPr lang="en-US" sz="3200" dirty="0" err="1" smtClean="0"/>
              <a:t>চর্ম</a:t>
            </a:r>
            <a:r>
              <a:rPr lang="en-US" sz="3200" dirty="0" smtClean="0"/>
              <a:t> </a:t>
            </a:r>
            <a:r>
              <a:rPr lang="en-US" sz="3200" dirty="0" err="1" smtClean="0"/>
              <a:t>রোগের</a:t>
            </a:r>
            <a:r>
              <a:rPr lang="en-US" sz="3200" dirty="0" smtClean="0"/>
              <a:t> </a:t>
            </a:r>
            <a:r>
              <a:rPr lang="en-US" sz="3200" dirty="0" err="1" smtClean="0"/>
              <a:t>মহৌষধ</a:t>
            </a:r>
            <a:r>
              <a:rPr lang="en-US" sz="3200" dirty="0" smtClean="0"/>
              <a:t> ?</a:t>
            </a:r>
            <a:endParaRPr lang="en-US" sz="3200" dirty="0"/>
          </a:p>
        </p:txBody>
      </p:sp>
      <p:sp>
        <p:nvSpPr>
          <p:cNvPr id="6" name="TextBox 5"/>
          <p:cNvSpPr txBox="1"/>
          <p:nvPr/>
        </p:nvSpPr>
        <p:spPr>
          <a:xfrm>
            <a:off x="409575" y="2399526"/>
            <a:ext cx="114490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(ক) </a:t>
            </a:r>
            <a:r>
              <a:rPr lang="en-US" sz="2400" dirty="0" err="1" smtClean="0"/>
              <a:t>ভেসজ</a:t>
            </a:r>
            <a:r>
              <a:rPr lang="en-US" sz="2400" dirty="0" smtClean="0"/>
              <a:t> </a:t>
            </a:r>
            <a:r>
              <a:rPr lang="en-US" sz="2400" dirty="0" err="1" smtClean="0"/>
              <a:t>পাতা</a:t>
            </a:r>
            <a:r>
              <a:rPr lang="en-US" sz="2400" dirty="0" smtClean="0"/>
              <a:t>              (খ)   </a:t>
            </a:r>
            <a:r>
              <a:rPr lang="en-US" sz="2400" dirty="0" err="1" smtClean="0"/>
              <a:t>তেজ</a:t>
            </a:r>
            <a:r>
              <a:rPr lang="en-US" sz="2400" dirty="0" smtClean="0"/>
              <a:t> </a:t>
            </a:r>
            <a:r>
              <a:rPr lang="en-US" sz="2400" dirty="0" err="1" smtClean="0"/>
              <a:t>পাতা</a:t>
            </a:r>
            <a:r>
              <a:rPr lang="en-US" sz="2400" dirty="0" smtClean="0"/>
              <a:t>          (গ)   </a:t>
            </a:r>
            <a:r>
              <a:rPr lang="en-US" sz="2400" dirty="0" err="1" smtClean="0"/>
              <a:t>নিম</a:t>
            </a:r>
            <a:r>
              <a:rPr lang="en-US" sz="2400" dirty="0" smtClean="0"/>
              <a:t> </a:t>
            </a:r>
            <a:r>
              <a:rPr lang="en-US" sz="2400" dirty="0" err="1" smtClean="0"/>
              <a:t>পাতা</a:t>
            </a:r>
            <a:r>
              <a:rPr lang="en-US" sz="2400" dirty="0" smtClean="0"/>
              <a:t>        (ঘ)    </a:t>
            </a:r>
            <a:r>
              <a:rPr lang="en-US" sz="2400" dirty="0" err="1" smtClean="0"/>
              <a:t>থানকুনি</a:t>
            </a:r>
            <a:r>
              <a:rPr lang="en-US" sz="2400" dirty="0" smtClean="0"/>
              <a:t> </a:t>
            </a:r>
            <a:r>
              <a:rPr lang="en-US" sz="2400" dirty="0" err="1" smtClean="0"/>
              <a:t>পাতা</a:t>
            </a:r>
            <a:endParaRPr lang="en-US" sz="2400" dirty="0"/>
          </a:p>
        </p:txBody>
      </p:sp>
      <p:sp>
        <p:nvSpPr>
          <p:cNvPr id="7" name="Oval 6"/>
          <p:cNvSpPr/>
          <p:nvPr/>
        </p:nvSpPr>
        <p:spPr>
          <a:xfrm flipH="1">
            <a:off x="5995987" y="2566512"/>
            <a:ext cx="223838" cy="29468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742950" y="3295650"/>
            <a:ext cx="84677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২/ </a:t>
            </a:r>
            <a:r>
              <a:rPr lang="en-US" sz="3200" dirty="0" err="1" smtClean="0"/>
              <a:t>বাড়ীর</a:t>
            </a:r>
            <a:r>
              <a:rPr lang="en-US" sz="3200" dirty="0" smtClean="0"/>
              <a:t> </a:t>
            </a:r>
            <a:r>
              <a:rPr lang="en-US" sz="3200" dirty="0" err="1" smtClean="0"/>
              <a:t>পাসে</a:t>
            </a:r>
            <a:r>
              <a:rPr lang="en-US" sz="3200" dirty="0" smtClean="0"/>
              <a:t> </a:t>
            </a:r>
            <a:r>
              <a:rPr lang="en-US" sz="3200" dirty="0" err="1" smtClean="0"/>
              <a:t>গজালে</a:t>
            </a:r>
            <a:r>
              <a:rPr lang="en-US" sz="3200" dirty="0" smtClean="0"/>
              <a:t> </a:t>
            </a:r>
            <a:r>
              <a:rPr lang="en-US" sz="3200" dirty="0" err="1" smtClean="0"/>
              <a:t>বিজ্ঞরা</a:t>
            </a:r>
            <a:r>
              <a:rPr lang="en-US" sz="3200" dirty="0" smtClean="0"/>
              <a:t> </a:t>
            </a:r>
            <a:r>
              <a:rPr lang="en-US" sz="3200" dirty="0" err="1" smtClean="0"/>
              <a:t>খুশি</a:t>
            </a:r>
            <a:r>
              <a:rPr lang="en-US" sz="3200" dirty="0" smtClean="0"/>
              <a:t> </a:t>
            </a:r>
            <a:r>
              <a:rPr lang="en-US" sz="3200" dirty="0" err="1" smtClean="0"/>
              <a:t>হয়</a:t>
            </a:r>
            <a:r>
              <a:rPr lang="en-US" sz="3200" dirty="0" smtClean="0"/>
              <a:t> </a:t>
            </a:r>
            <a:r>
              <a:rPr lang="en-US" sz="3200" dirty="0" err="1" smtClean="0"/>
              <a:t>কেন</a:t>
            </a:r>
            <a:r>
              <a:rPr lang="en-US" sz="3200" dirty="0" smtClean="0"/>
              <a:t> ?</a:t>
            </a:r>
            <a:endParaRPr lang="en-US" sz="3200" dirty="0"/>
          </a:p>
        </p:txBody>
      </p:sp>
      <p:sp>
        <p:nvSpPr>
          <p:cNvPr id="9" name="TextBox 8"/>
          <p:cNvSpPr txBox="1"/>
          <p:nvPr/>
        </p:nvSpPr>
        <p:spPr>
          <a:xfrm>
            <a:off x="1057275" y="4084050"/>
            <a:ext cx="72485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(ক) </a:t>
            </a:r>
            <a:r>
              <a:rPr lang="en-US" sz="2400" dirty="0" err="1" smtClean="0"/>
              <a:t>এটা</a:t>
            </a:r>
            <a:r>
              <a:rPr lang="en-US" sz="2400" dirty="0" smtClean="0"/>
              <a:t> </a:t>
            </a:r>
            <a:r>
              <a:rPr lang="en-US" sz="2400" dirty="0" err="1" smtClean="0"/>
              <a:t>দেখতে</a:t>
            </a:r>
            <a:r>
              <a:rPr lang="en-US" sz="2400" dirty="0" smtClean="0"/>
              <a:t> </a:t>
            </a:r>
            <a:r>
              <a:rPr lang="en-US" sz="2400" dirty="0" err="1" smtClean="0"/>
              <a:t>খুব</a:t>
            </a:r>
            <a:r>
              <a:rPr lang="en-US" sz="2400" dirty="0" smtClean="0"/>
              <a:t> </a:t>
            </a:r>
            <a:r>
              <a:rPr lang="en-US" sz="2400" dirty="0" err="1" smtClean="0"/>
              <a:t>সুন্দর</a:t>
            </a:r>
            <a:r>
              <a:rPr lang="en-US" sz="2400" dirty="0" smtClean="0"/>
              <a:t>             (খ)  </a:t>
            </a:r>
            <a:r>
              <a:rPr lang="en-US" sz="2400" dirty="0" err="1" smtClean="0"/>
              <a:t>এটা</a:t>
            </a:r>
            <a:r>
              <a:rPr lang="en-US" sz="2400" dirty="0" smtClean="0"/>
              <a:t>  </a:t>
            </a:r>
            <a:r>
              <a:rPr lang="en-US" sz="2400" dirty="0" err="1" smtClean="0"/>
              <a:t>উপকারি</a:t>
            </a:r>
            <a:endParaRPr lang="en-US" sz="2400" dirty="0"/>
          </a:p>
        </p:txBody>
      </p:sp>
      <p:sp>
        <p:nvSpPr>
          <p:cNvPr id="10" name="TextBox 9"/>
          <p:cNvSpPr txBox="1"/>
          <p:nvPr/>
        </p:nvSpPr>
        <p:spPr>
          <a:xfrm>
            <a:off x="1143000" y="4800600"/>
            <a:ext cx="73437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(গ)  </a:t>
            </a:r>
            <a:r>
              <a:rPr lang="en-US" sz="2400" dirty="0" err="1" smtClean="0"/>
              <a:t>এটা</a:t>
            </a:r>
            <a:r>
              <a:rPr lang="en-US" sz="2400" dirty="0" smtClean="0"/>
              <a:t> </a:t>
            </a:r>
            <a:r>
              <a:rPr lang="en-US" sz="2400" dirty="0" err="1" smtClean="0"/>
              <a:t>পরিবেশ</a:t>
            </a:r>
            <a:r>
              <a:rPr lang="en-US" sz="2400" dirty="0" smtClean="0"/>
              <a:t> </a:t>
            </a:r>
            <a:r>
              <a:rPr lang="en-US" sz="2400" dirty="0" err="1" smtClean="0"/>
              <a:t>বান্দব</a:t>
            </a:r>
            <a:r>
              <a:rPr lang="en-US" sz="2400" dirty="0" smtClean="0"/>
              <a:t>              (ঘ)    </a:t>
            </a:r>
            <a:r>
              <a:rPr lang="en-US" sz="2400" dirty="0" err="1" smtClean="0"/>
              <a:t>এটা</a:t>
            </a:r>
            <a:r>
              <a:rPr lang="en-US" sz="2400" dirty="0" smtClean="0"/>
              <a:t> </a:t>
            </a:r>
            <a:r>
              <a:rPr lang="en-US" sz="2400" dirty="0" err="1" smtClean="0"/>
              <a:t>আকারে</a:t>
            </a:r>
            <a:r>
              <a:rPr lang="en-US" sz="2400" dirty="0" smtClean="0"/>
              <a:t> </a:t>
            </a:r>
            <a:r>
              <a:rPr lang="en-US" sz="2400" dirty="0" err="1" smtClean="0"/>
              <a:t>ছোট</a:t>
            </a:r>
            <a:endParaRPr lang="en-US" sz="2400" dirty="0"/>
          </a:p>
        </p:txBody>
      </p:sp>
      <p:sp>
        <p:nvSpPr>
          <p:cNvPr id="11" name="Oval 10"/>
          <p:cNvSpPr/>
          <p:nvPr/>
        </p:nvSpPr>
        <p:spPr>
          <a:xfrm flipH="1">
            <a:off x="5091112" y="4323634"/>
            <a:ext cx="223838" cy="29468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2851227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 advTm="5910">
        <p15:prstTrans prst="origami"/>
      </p:transition>
    </mc:Choice>
    <mc:Fallback xmlns="">
      <p:transition spd="slow" advTm="591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8" grpId="0"/>
      <p:bldP spid="9" grpId="0"/>
      <p:bldP spid="10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57225" y="809625"/>
            <a:ext cx="115347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 </a:t>
            </a:r>
            <a:r>
              <a:rPr lang="en-US" sz="2800" dirty="0" err="1" smtClean="0"/>
              <a:t>কচি</a:t>
            </a:r>
            <a:r>
              <a:rPr lang="en-US" sz="2800" dirty="0" smtClean="0"/>
              <a:t> </a:t>
            </a:r>
            <a:r>
              <a:rPr lang="en-US" sz="2800" dirty="0" err="1" smtClean="0"/>
              <a:t>ডালগুলো</a:t>
            </a:r>
            <a:r>
              <a:rPr lang="en-US" sz="2800" dirty="0" smtClean="0"/>
              <a:t> </a:t>
            </a:r>
            <a:r>
              <a:rPr lang="en-US" sz="2800" dirty="0" err="1" smtClean="0"/>
              <a:t>ভেঙে</a:t>
            </a:r>
            <a:r>
              <a:rPr lang="en-US" sz="2800" dirty="0" smtClean="0"/>
              <a:t> </a:t>
            </a:r>
            <a:r>
              <a:rPr lang="en-US" sz="2800" dirty="0" err="1" smtClean="0"/>
              <a:t>চিবোয়</a:t>
            </a:r>
            <a:r>
              <a:rPr lang="en-US" sz="2800" dirty="0" smtClean="0"/>
              <a:t> </a:t>
            </a:r>
            <a:r>
              <a:rPr lang="en-US" sz="2800" dirty="0" err="1" smtClean="0"/>
              <a:t>কত</a:t>
            </a:r>
            <a:r>
              <a:rPr lang="en-US" sz="2800" dirty="0" smtClean="0"/>
              <a:t> </a:t>
            </a:r>
            <a:r>
              <a:rPr lang="en-US" sz="2800" dirty="0" err="1" smtClean="0"/>
              <a:t>লোক</a:t>
            </a:r>
            <a:r>
              <a:rPr lang="en-US" sz="2800" dirty="0" smtClean="0"/>
              <a:t> ………..</a:t>
            </a:r>
            <a:r>
              <a:rPr lang="en-US" sz="2800" dirty="0" err="1" smtClean="0"/>
              <a:t>এতে</a:t>
            </a:r>
            <a:r>
              <a:rPr lang="en-US" sz="2800" dirty="0" smtClean="0"/>
              <a:t> </a:t>
            </a:r>
            <a:r>
              <a:rPr lang="en-US" sz="2800" dirty="0" err="1" smtClean="0"/>
              <a:t>কার</a:t>
            </a:r>
            <a:r>
              <a:rPr lang="en-US" sz="2800" dirty="0" smtClean="0"/>
              <a:t> </a:t>
            </a:r>
            <a:r>
              <a:rPr lang="en-US" sz="2800" dirty="0" err="1" smtClean="0"/>
              <a:t>উপকার</a:t>
            </a:r>
            <a:r>
              <a:rPr lang="en-US" sz="2800" dirty="0" smtClean="0"/>
              <a:t> </a:t>
            </a:r>
            <a:r>
              <a:rPr lang="en-US" sz="2800" dirty="0" err="1" smtClean="0"/>
              <a:t>হয়</a:t>
            </a:r>
            <a:r>
              <a:rPr lang="en-US" sz="2800" dirty="0" smtClean="0"/>
              <a:t> ?</a:t>
            </a:r>
            <a:endParaRPr lang="en-US" sz="2800" dirty="0"/>
          </a:p>
        </p:txBody>
      </p:sp>
      <p:sp>
        <p:nvSpPr>
          <p:cNvPr id="5" name="TextBox 4"/>
          <p:cNvSpPr txBox="1"/>
          <p:nvPr/>
        </p:nvSpPr>
        <p:spPr>
          <a:xfrm>
            <a:off x="1088232" y="1956231"/>
            <a:ext cx="27765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en-US" sz="2400" dirty="0" err="1" smtClean="0"/>
              <a:t>কবিরাজের</a:t>
            </a:r>
            <a:endParaRPr lang="en-US" sz="2400" dirty="0" smtClean="0"/>
          </a:p>
        </p:txBody>
      </p:sp>
      <p:cxnSp>
        <p:nvCxnSpPr>
          <p:cNvPr id="9" name="Straight Connector 8"/>
          <p:cNvCxnSpPr/>
          <p:nvPr/>
        </p:nvCxnSpPr>
        <p:spPr>
          <a:xfrm flipH="1">
            <a:off x="1360878" y="2626079"/>
            <a:ext cx="9525" cy="262920"/>
          </a:xfrm>
          <a:prstGeom prst="line">
            <a:avLst/>
          </a:prstGeom>
          <a:ln w="28575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1410882" y="2112546"/>
            <a:ext cx="9526" cy="246725"/>
          </a:xfrm>
          <a:prstGeom prst="line">
            <a:avLst/>
          </a:prstGeom>
          <a:ln w="28575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H="1">
            <a:off x="1323364" y="3100239"/>
            <a:ext cx="9525" cy="262920"/>
          </a:xfrm>
          <a:prstGeom prst="line">
            <a:avLst/>
          </a:prstGeom>
          <a:ln w="28575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H="1">
            <a:off x="2937265" y="4262974"/>
            <a:ext cx="9525" cy="262920"/>
          </a:xfrm>
          <a:prstGeom prst="line">
            <a:avLst/>
          </a:prstGeom>
          <a:ln w="28575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flipH="1">
            <a:off x="1360878" y="4311655"/>
            <a:ext cx="9526" cy="207660"/>
          </a:xfrm>
          <a:prstGeom prst="line">
            <a:avLst/>
          </a:prstGeom>
          <a:ln w="28575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flipH="1">
            <a:off x="1476961" y="3079125"/>
            <a:ext cx="19051" cy="263865"/>
          </a:xfrm>
          <a:prstGeom prst="line">
            <a:avLst/>
          </a:prstGeom>
          <a:ln w="28575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1400161" y="3094241"/>
            <a:ext cx="0" cy="245507"/>
          </a:xfrm>
          <a:prstGeom prst="line">
            <a:avLst/>
          </a:prstGeom>
          <a:ln w="28575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flipH="1">
            <a:off x="7653628" y="4311653"/>
            <a:ext cx="9526" cy="207660"/>
          </a:xfrm>
          <a:prstGeom prst="line">
            <a:avLst/>
          </a:prstGeom>
          <a:ln w="28575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1471610" y="2617081"/>
            <a:ext cx="1" cy="280917"/>
          </a:xfrm>
          <a:prstGeom prst="line">
            <a:avLst/>
          </a:prstGeom>
          <a:ln w="28575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 flipH="1">
            <a:off x="3671859" y="4303198"/>
            <a:ext cx="9526" cy="207660"/>
          </a:xfrm>
          <a:prstGeom prst="line">
            <a:avLst/>
          </a:prstGeom>
          <a:ln w="28575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 flipH="1">
            <a:off x="3545668" y="4311655"/>
            <a:ext cx="9526" cy="207660"/>
          </a:xfrm>
          <a:prstGeom prst="line">
            <a:avLst/>
          </a:prstGeom>
          <a:ln w="28575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3419476" y="4318470"/>
            <a:ext cx="0" cy="194027"/>
          </a:xfrm>
          <a:prstGeom prst="line">
            <a:avLst/>
          </a:prstGeom>
          <a:ln w="28575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>
            <a:off x="1905001" y="4344401"/>
            <a:ext cx="0" cy="194027"/>
          </a:xfrm>
          <a:prstGeom prst="line">
            <a:avLst/>
          </a:prstGeom>
          <a:ln w="28575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>
            <a:off x="1809751" y="4292541"/>
            <a:ext cx="0" cy="245887"/>
          </a:xfrm>
          <a:prstGeom prst="line">
            <a:avLst/>
          </a:prstGeom>
          <a:ln w="28575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/>
          <p:cNvSpPr txBox="1"/>
          <p:nvPr/>
        </p:nvSpPr>
        <p:spPr>
          <a:xfrm>
            <a:off x="1656153" y="2458144"/>
            <a:ext cx="25622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/>
              <a:t>দাঁতের</a:t>
            </a:r>
            <a:endParaRPr lang="en-US" sz="2400" dirty="0"/>
          </a:p>
        </p:txBody>
      </p:sp>
      <p:sp>
        <p:nvSpPr>
          <p:cNvPr id="35" name="TextBox 34"/>
          <p:cNvSpPr txBox="1"/>
          <p:nvPr/>
        </p:nvSpPr>
        <p:spPr>
          <a:xfrm>
            <a:off x="1666877" y="2980226"/>
            <a:ext cx="23241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/>
              <a:t>মাড়ির</a:t>
            </a:r>
            <a:endParaRPr lang="en-US" sz="2400" dirty="0"/>
          </a:p>
        </p:txBody>
      </p:sp>
      <p:sp>
        <p:nvSpPr>
          <p:cNvPr id="38" name="TextBox 37"/>
          <p:cNvSpPr txBox="1"/>
          <p:nvPr/>
        </p:nvSpPr>
        <p:spPr>
          <a:xfrm>
            <a:off x="900114" y="1433699"/>
            <a:ext cx="59293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৩/ </a:t>
            </a:r>
            <a:r>
              <a:rPr lang="en-US" sz="2400" dirty="0" err="1" smtClean="0"/>
              <a:t>উদ্দিপকে</a:t>
            </a:r>
            <a:r>
              <a:rPr lang="en-US" sz="2400" dirty="0" smtClean="0"/>
              <a:t> </a:t>
            </a:r>
            <a:r>
              <a:rPr lang="en-US" sz="2400" dirty="0" err="1" smtClean="0"/>
              <a:t>কার</a:t>
            </a:r>
            <a:r>
              <a:rPr lang="en-US" sz="2400" dirty="0" smtClean="0"/>
              <a:t> </a:t>
            </a:r>
            <a:r>
              <a:rPr lang="en-US" sz="2400" dirty="0" err="1" smtClean="0"/>
              <a:t>কথা</a:t>
            </a:r>
            <a:r>
              <a:rPr lang="en-US" sz="2400" dirty="0" smtClean="0"/>
              <a:t> </a:t>
            </a:r>
            <a:r>
              <a:rPr lang="en-US" sz="2400" dirty="0" err="1" smtClean="0"/>
              <a:t>বলা</a:t>
            </a:r>
            <a:r>
              <a:rPr lang="en-US" sz="2400" dirty="0" smtClean="0"/>
              <a:t> </a:t>
            </a:r>
            <a:r>
              <a:rPr lang="en-US" sz="2400" dirty="0" err="1" smtClean="0"/>
              <a:t>হয়েছে</a:t>
            </a:r>
            <a:r>
              <a:rPr lang="en-US" sz="2400" dirty="0" smtClean="0"/>
              <a:t>--</a:t>
            </a:r>
            <a:endParaRPr lang="en-US" sz="2400" dirty="0"/>
          </a:p>
        </p:txBody>
      </p:sp>
      <p:sp>
        <p:nvSpPr>
          <p:cNvPr id="39" name="TextBox 38"/>
          <p:cNvSpPr txBox="1"/>
          <p:nvPr/>
        </p:nvSpPr>
        <p:spPr>
          <a:xfrm>
            <a:off x="919166" y="3492148"/>
            <a:ext cx="35290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/>
              <a:t>নিচের</a:t>
            </a:r>
            <a:r>
              <a:rPr lang="en-US" sz="2400" dirty="0" smtClean="0"/>
              <a:t> </a:t>
            </a:r>
            <a:r>
              <a:rPr lang="en-US" sz="2400" dirty="0" err="1" smtClean="0"/>
              <a:t>কোনটি</a:t>
            </a:r>
            <a:r>
              <a:rPr lang="en-US" sz="2400" dirty="0" smtClean="0"/>
              <a:t> </a:t>
            </a:r>
            <a:r>
              <a:rPr lang="en-US" sz="2400" dirty="0" err="1" smtClean="0"/>
              <a:t>সঠিক</a:t>
            </a:r>
            <a:endParaRPr lang="en-US" sz="2400" dirty="0"/>
          </a:p>
        </p:txBody>
      </p:sp>
      <p:sp>
        <p:nvSpPr>
          <p:cNvPr id="40" name="TextBox 39"/>
          <p:cNvSpPr txBox="1"/>
          <p:nvPr/>
        </p:nvSpPr>
        <p:spPr>
          <a:xfrm>
            <a:off x="657225" y="4236613"/>
            <a:ext cx="92583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(ক)       ও           (খ)           ও                     (গ)</a:t>
            </a:r>
            <a:r>
              <a:rPr lang="en-US" dirty="0"/>
              <a:t> </a:t>
            </a:r>
            <a:r>
              <a:rPr lang="en-US" dirty="0" smtClean="0"/>
              <a:t>        ও                (ঘ)      ,        ও   </a:t>
            </a:r>
            <a:endParaRPr lang="en-US" dirty="0"/>
          </a:p>
        </p:txBody>
      </p:sp>
      <p:cxnSp>
        <p:nvCxnSpPr>
          <p:cNvPr id="41" name="Straight Connector 40"/>
          <p:cNvCxnSpPr/>
          <p:nvPr/>
        </p:nvCxnSpPr>
        <p:spPr>
          <a:xfrm flipH="1">
            <a:off x="6896662" y="4375925"/>
            <a:ext cx="9526" cy="207660"/>
          </a:xfrm>
          <a:prstGeom prst="line">
            <a:avLst/>
          </a:prstGeom>
          <a:ln w="28575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 flipH="1">
            <a:off x="5535195" y="4303198"/>
            <a:ext cx="9526" cy="207660"/>
          </a:xfrm>
          <a:prstGeom prst="line">
            <a:avLst/>
          </a:prstGeom>
          <a:ln w="28575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 flipH="1">
            <a:off x="4800600" y="4287024"/>
            <a:ext cx="9526" cy="207660"/>
          </a:xfrm>
          <a:prstGeom prst="line">
            <a:avLst/>
          </a:prstGeom>
          <a:ln w="28575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 flipH="1">
            <a:off x="4885147" y="4311652"/>
            <a:ext cx="9526" cy="207660"/>
          </a:xfrm>
          <a:prstGeom prst="line">
            <a:avLst/>
          </a:prstGeom>
          <a:ln w="28575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/>
        </p:nvCxnSpPr>
        <p:spPr>
          <a:xfrm flipH="1">
            <a:off x="5666205" y="4303198"/>
            <a:ext cx="9526" cy="207660"/>
          </a:xfrm>
          <a:prstGeom prst="line">
            <a:avLst/>
          </a:prstGeom>
          <a:ln w="28575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/>
          <p:cNvCxnSpPr/>
          <p:nvPr/>
        </p:nvCxnSpPr>
        <p:spPr>
          <a:xfrm flipH="1">
            <a:off x="5600700" y="4303198"/>
            <a:ext cx="9526" cy="207660"/>
          </a:xfrm>
          <a:prstGeom prst="line">
            <a:avLst/>
          </a:prstGeom>
          <a:ln w="28575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/>
          <p:nvPr/>
        </p:nvCxnSpPr>
        <p:spPr>
          <a:xfrm flipH="1">
            <a:off x="6821925" y="4370518"/>
            <a:ext cx="1" cy="184101"/>
          </a:xfrm>
          <a:prstGeom prst="line">
            <a:avLst/>
          </a:prstGeom>
          <a:ln w="28575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/>
          <p:cNvCxnSpPr/>
          <p:nvPr/>
        </p:nvCxnSpPr>
        <p:spPr>
          <a:xfrm flipH="1">
            <a:off x="6561804" y="4341793"/>
            <a:ext cx="1" cy="184101"/>
          </a:xfrm>
          <a:prstGeom prst="line">
            <a:avLst/>
          </a:prstGeom>
          <a:ln w="28575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/>
          <p:cNvCxnSpPr/>
          <p:nvPr/>
        </p:nvCxnSpPr>
        <p:spPr>
          <a:xfrm flipH="1">
            <a:off x="7514096" y="4318470"/>
            <a:ext cx="9526" cy="207660"/>
          </a:xfrm>
          <a:prstGeom prst="line">
            <a:avLst/>
          </a:prstGeom>
          <a:ln w="28575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/>
          <p:cNvCxnSpPr/>
          <p:nvPr/>
        </p:nvCxnSpPr>
        <p:spPr>
          <a:xfrm>
            <a:off x="7602994" y="4297315"/>
            <a:ext cx="0" cy="247929"/>
          </a:xfrm>
          <a:prstGeom prst="line">
            <a:avLst/>
          </a:prstGeom>
          <a:ln w="28575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Oval 60"/>
          <p:cNvSpPr/>
          <p:nvPr/>
        </p:nvSpPr>
        <p:spPr>
          <a:xfrm>
            <a:off x="4110023" y="4423404"/>
            <a:ext cx="261938" cy="23004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TextBox 61"/>
          <p:cNvSpPr txBox="1"/>
          <p:nvPr/>
        </p:nvSpPr>
        <p:spPr>
          <a:xfrm>
            <a:off x="733717" y="4936532"/>
            <a:ext cx="69199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৪/ </a:t>
            </a:r>
            <a:r>
              <a:rPr lang="en-US" sz="2400" dirty="0" err="1" smtClean="0"/>
              <a:t>অযত্নে</a:t>
            </a:r>
            <a:r>
              <a:rPr lang="en-US" sz="2400" dirty="0" smtClean="0"/>
              <a:t> </a:t>
            </a:r>
            <a:r>
              <a:rPr lang="en-US" sz="2400" dirty="0" err="1" smtClean="0"/>
              <a:t>গাছের</a:t>
            </a:r>
            <a:r>
              <a:rPr lang="en-US" sz="2400" dirty="0" smtClean="0"/>
              <a:t> </a:t>
            </a:r>
            <a:r>
              <a:rPr lang="en-US" sz="2400" dirty="0" err="1" smtClean="0"/>
              <a:t>চারিদিকে</a:t>
            </a:r>
            <a:r>
              <a:rPr lang="en-US" sz="2400" dirty="0" smtClean="0"/>
              <a:t> </a:t>
            </a:r>
            <a:r>
              <a:rPr lang="en-US" sz="2400" dirty="0" err="1" smtClean="0"/>
              <a:t>কি</a:t>
            </a:r>
            <a:r>
              <a:rPr lang="en-US" sz="2400" dirty="0" smtClean="0"/>
              <a:t> </a:t>
            </a:r>
            <a:r>
              <a:rPr lang="en-US" sz="2400" dirty="0" err="1" smtClean="0"/>
              <a:t>জমে</a:t>
            </a:r>
            <a:r>
              <a:rPr lang="en-US" sz="2400" dirty="0" smtClean="0"/>
              <a:t> ?</a:t>
            </a:r>
            <a:endParaRPr lang="en-US" sz="2400" dirty="0"/>
          </a:p>
        </p:txBody>
      </p:sp>
      <p:sp>
        <p:nvSpPr>
          <p:cNvPr id="63" name="TextBox 62"/>
          <p:cNvSpPr txBox="1"/>
          <p:nvPr/>
        </p:nvSpPr>
        <p:spPr>
          <a:xfrm>
            <a:off x="657225" y="5753100"/>
            <a:ext cx="80581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(ক) </a:t>
            </a:r>
            <a:r>
              <a:rPr lang="en-US" sz="2400" dirty="0" err="1" smtClean="0"/>
              <a:t>গাছের</a:t>
            </a:r>
            <a:r>
              <a:rPr lang="en-US" sz="2400" dirty="0" smtClean="0"/>
              <a:t> </a:t>
            </a:r>
            <a:r>
              <a:rPr lang="en-US" sz="2400" dirty="0" err="1" smtClean="0"/>
              <a:t>পাতা</a:t>
            </a:r>
            <a:r>
              <a:rPr lang="en-US" sz="2400" dirty="0" smtClean="0"/>
              <a:t>      (খ)   </a:t>
            </a:r>
            <a:r>
              <a:rPr lang="en-US" sz="2400" dirty="0" err="1" smtClean="0"/>
              <a:t>আবর্জনা</a:t>
            </a:r>
            <a:r>
              <a:rPr lang="en-US" sz="2400" dirty="0" smtClean="0"/>
              <a:t>       (ঘ)  </a:t>
            </a:r>
            <a:r>
              <a:rPr lang="en-US" sz="2400" dirty="0" err="1" smtClean="0"/>
              <a:t>ঘাস</a:t>
            </a:r>
            <a:r>
              <a:rPr lang="en-US" sz="2400" dirty="0" smtClean="0"/>
              <a:t>        (ঘ)    </a:t>
            </a:r>
            <a:r>
              <a:rPr lang="en-US" sz="2400" dirty="0" err="1" smtClean="0"/>
              <a:t>মাটি</a:t>
            </a:r>
            <a:endParaRPr lang="en-US" sz="2400" dirty="0"/>
          </a:p>
        </p:txBody>
      </p:sp>
      <p:sp>
        <p:nvSpPr>
          <p:cNvPr id="64" name="Oval 63"/>
          <p:cNvSpPr/>
          <p:nvPr/>
        </p:nvSpPr>
        <p:spPr>
          <a:xfrm>
            <a:off x="3023267" y="5984717"/>
            <a:ext cx="261938" cy="23004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9117597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8031">
        <p15:prstTrans prst="pageCurlDouble"/>
      </p:transition>
    </mc:Choice>
    <mc:Fallback xmlns="">
      <p:transition spd="slow" advTm="8031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34" grpId="0"/>
      <p:bldP spid="35" grpId="0"/>
      <p:bldP spid="38" grpId="0"/>
      <p:bldP spid="62" grpId="0"/>
      <p:bldP spid="63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152901" y="381000"/>
            <a:ext cx="3886200" cy="830997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800" dirty="0" err="1" smtClean="0"/>
              <a:t>বাড়ীর</a:t>
            </a:r>
            <a:r>
              <a:rPr lang="en-US" sz="4800" dirty="0" smtClean="0"/>
              <a:t> </a:t>
            </a:r>
            <a:r>
              <a:rPr lang="en-US" sz="4800" dirty="0" err="1" smtClean="0"/>
              <a:t>কাজ</a:t>
            </a:r>
            <a:r>
              <a:rPr lang="en-US" sz="4800" dirty="0" smtClean="0"/>
              <a:t>:-</a:t>
            </a:r>
            <a:endParaRPr lang="en-US" sz="4800" dirty="0"/>
          </a:p>
        </p:txBody>
      </p:sp>
      <p:sp>
        <p:nvSpPr>
          <p:cNvPr id="5" name="TextBox 4"/>
          <p:cNvSpPr txBox="1"/>
          <p:nvPr/>
        </p:nvSpPr>
        <p:spPr>
          <a:xfrm>
            <a:off x="323850" y="5267325"/>
            <a:ext cx="1175385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3600" dirty="0" err="1" smtClean="0"/>
              <a:t>তোমার</a:t>
            </a:r>
            <a:r>
              <a:rPr lang="en-US" sz="3600" dirty="0" smtClean="0"/>
              <a:t> </a:t>
            </a:r>
            <a:r>
              <a:rPr lang="en-US" sz="3600" dirty="0" err="1" smtClean="0"/>
              <a:t>এলাকায়</a:t>
            </a:r>
            <a:r>
              <a:rPr lang="en-US" sz="3600" dirty="0" smtClean="0"/>
              <a:t> </a:t>
            </a:r>
            <a:r>
              <a:rPr lang="en-US" sz="3600" dirty="0" err="1" smtClean="0"/>
              <a:t>নিমগাছ</a:t>
            </a:r>
            <a:r>
              <a:rPr lang="en-US" sz="3600" dirty="0" smtClean="0"/>
              <a:t> </a:t>
            </a:r>
            <a:r>
              <a:rPr lang="en-US" sz="3600" dirty="0" err="1" smtClean="0"/>
              <a:t>রোপনের</a:t>
            </a:r>
            <a:r>
              <a:rPr lang="en-US" sz="3600" dirty="0" smtClean="0"/>
              <a:t> </a:t>
            </a:r>
            <a:r>
              <a:rPr lang="en-US" sz="3600" dirty="0" err="1" smtClean="0"/>
              <a:t>কর্মসূচি</a:t>
            </a:r>
            <a:r>
              <a:rPr lang="en-US" sz="3600" dirty="0" smtClean="0"/>
              <a:t> </a:t>
            </a:r>
            <a:r>
              <a:rPr lang="en-US" sz="3600" dirty="0" err="1" smtClean="0"/>
              <a:t>নেওয়া</a:t>
            </a:r>
            <a:r>
              <a:rPr lang="en-US" sz="3600" dirty="0" smtClean="0"/>
              <a:t> </a:t>
            </a:r>
            <a:r>
              <a:rPr lang="en-US" sz="3600" dirty="0" err="1" smtClean="0"/>
              <a:t>দরকার</a:t>
            </a:r>
            <a:r>
              <a:rPr lang="en-US" sz="3600" dirty="0" smtClean="0"/>
              <a:t> । </a:t>
            </a:r>
            <a:r>
              <a:rPr lang="en-US" sz="3600" dirty="0" err="1" smtClean="0"/>
              <a:t>একাজ</a:t>
            </a:r>
            <a:r>
              <a:rPr lang="en-US" sz="3600" dirty="0" smtClean="0"/>
              <a:t> </a:t>
            </a:r>
            <a:r>
              <a:rPr lang="en-US" sz="3600" dirty="0" err="1" smtClean="0"/>
              <a:t>করার</a:t>
            </a:r>
            <a:r>
              <a:rPr lang="en-US" sz="3600" dirty="0" smtClean="0"/>
              <a:t> </a:t>
            </a:r>
            <a:r>
              <a:rPr lang="en-US" sz="3600" dirty="0" err="1" smtClean="0"/>
              <a:t>জন্য</a:t>
            </a:r>
            <a:r>
              <a:rPr lang="en-US" sz="3600" dirty="0" smtClean="0"/>
              <a:t> </a:t>
            </a:r>
            <a:r>
              <a:rPr lang="en-US" sz="3600" dirty="0" err="1" smtClean="0"/>
              <a:t>তেমরা</a:t>
            </a:r>
            <a:r>
              <a:rPr lang="en-US" sz="3600" dirty="0" smtClean="0"/>
              <a:t> </a:t>
            </a:r>
            <a:r>
              <a:rPr lang="en-US" sz="3600" dirty="0" err="1" smtClean="0"/>
              <a:t>কিকি</a:t>
            </a:r>
            <a:r>
              <a:rPr lang="en-US" sz="3600" dirty="0" smtClean="0"/>
              <a:t> </a:t>
            </a:r>
            <a:r>
              <a:rPr lang="en-US" sz="3600" dirty="0" err="1" smtClean="0"/>
              <a:t>করবে</a:t>
            </a:r>
            <a:r>
              <a:rPr lang="en-US" sz="3600" dirty="0" smtClean="0"/>
              <a:t> ?</a:t>
            </a:r>
            <a:endParaRPr lang="en-US" sz="36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8888" y="1382286"/>
            <a:ext cx="6848475" cy="3714749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478635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3981">
        <p14:prism isInverted="1"/>
      </p:transition>
    </mc:Choice>
    <mc:Fallback xmlns="">
      <p:transition spd="slow" advTm="3981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984926" y="319385"/>
            <a:ext cx="8717451" cy="1446550"/>
          </a:xfrm>
          <a:prstGeom prst="rect">
            <a:avLst/>
          </a:prstGeom>
          <a:scene3d>
            <a:camera prst="isometricOffAxis1Right"/>
            <a:lightRig rig="threePt" dir="t"/>
          </a:scene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8800" b="1" dirty="0" err="1" smtClean="0">
                <a:ln/>
                <a:solidFill>
                  <a:schemeClr val="accent2">
                    <a:lumMod val="75000"/>
                  </a:schemeClr>
                </a:solidFill>
              </a:rPr>
              <a:t>সবাইকে</a:t>
            </a:r>
            <a:r>
              <a:rPr lang="en-US" sz="8800" b="1" dirty="0" smtClean="0">
                <a:ln/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8800" b="1" dirty="0" err="1" smtClean="0">
                <a:ln/>
                <a:solidFill>
                  <a:schemeClr val="accent2">
                    <a:lumMod val="75000"/>
                  </a:schemeClr>
                </a:solidFill>
              </a:rPr>
              <a:t>ধন্যবাদ</a:t>
            </a:r>
            <a:endParaRPr lang="en-US" sz="8800" b="1" cap="none" spc="0" dirty="0">
              <a:ln/>
              <a:solidFill>
                <a:schemeClr val="accent2">
                  <a:lumMod val="75000"/>
                </a:schemeClr>
              </a:solidFill>
              <a:effectLst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1981200"/>
            <a:ext cx="11048999" cy="4733925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68143781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4084">
        <p15:prstTrans prst="peelOff"/>
      </p:transition>
    </mc:Choice>
    <mc:Fallback xmlns="">
      <p:transition spd="slow" advTm="4084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777383" y="897309"/>
            <a:ext cx="3358497" cy="1015663"/>
          </a:xfrm>
          <a:prstGeom prst="rect">
            <a:avLst/>
          </a:prstGeom>
          <a:scene3d>
            <a:camera prst="perspectiveContrastingRightFacing"/>
            <a:lightRig rig="threePt" dir="t"/>
          </a:scene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6000" dirty="0" err="1" smtClean="0">
                <a:solidFill>
                  <a:schemeClr val="accent6">
                    <a:lumMod val="75000"/>
                  </a:schemeClr>
                </a:solidFill>
              </a:rPr>
              <a:t>পরিচিতি</a:t>
            </a:r>
            <a:endParaRPr lang="en-US" sz="6000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107" y="2109424"/>
            <a:ext cx="2589377" cy="2650583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6" name="TextBox 5"/>
          <p:cNvSpPr txBox="1"/>
          <p:nvPr/>
        </p:nvSpPr>
        <p:spPr>
          <a:xfrm>
            <a:off x="2657742" y="2173617"/>
            <a:ext cx="5588949" cy="1815882"/>
          </a:xfrm>
          <a:prstGeom prst="rect">
            <a:avLst/>
          </a:prstGeom>
          <a:scene3d>
            <a:camera prst="perspectiveContrastingRightFacing"/>
            <a:lightRig rig="threePt" dir="t"/>
          </a:scene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 err="1" smtClean="0"/>
              <a:t>বীণা</a:t>
            </a:r>
            <a:r>
              <a:rPr lang="en-US" sz="2800" dirty="0" smtClean="0"/>
              <a:t> </a:t>
            </a:r>
            <a:r>
              <a:rPr lang="en-US" sz="2800" dirty="0" err="1" smtClean="0"/>
              <a:t>মিত্র</a:t>
            </a:r>
            <a:r>
              <a:rPr lang="en-US" sz="2800" dirty="0" smtClean="0"/>
              <a:t>                                         </a:t>
            </a:r>
            <a:r>
              <a:rPr lang="en-US" sz="2800" dirty="0" err="1" smtClean="0"/>
              <a:t>সিনিয়র</a:t>
            </a:r>
            <a:r>
              <a:rPr lang="en-US" sz="2800" dirty="0" smtClean="0"/>
              <a:t>  </a:t>
            </a:r>
            <a:r>
              <a:rPr lang="en-US" sz="2800" dirty="0" err="1" smtClean="0"/>
              <a:t>শিক্ষিকা</a:t>
            </a:r>
            <a:r>
              <a:rPr lang="en-US" sz="2800" dirty="0" smtClean="0"/>
              <a:t>                          </a:t>
            </a:r>
            <a:r>
              <a:rPr lang="en-US" sz="2800" dirty="0" err="1" smtClean="0"/>
              <a:t>নলিনীদাস</a:t>
            </a:r>
            <a:r>
              <a:rPr lang="en-US" sz="2800" dirty="0" smtClean="0"/>
              <a:t> </a:t>
            </a:r>
            <a:r>
              <a:rPr lang="en-US" sz="2800" dirty="0" err="1" smtClean="0"/>
              <a:t>মাধ্যমিক</a:t>
            </a:r>
            <a:r>
              <a:rPr lang="en-US" sz="2800" dirty="0" smtClean="0"/>
              <a:t> </a:t>
            </a:r>
            <a:r>
              <a:rPr lang="en-US" sz="2800" dirty="0" err="1" smtClean="0"/>
              <a:t>বালিকা</a:t>
            </a:r>
            <a:r>
              <a:rPr lang="en-US" sz="2800" dirty="0" smtClean="0"/>
              <a:t> </a:t>
            </a:r>
            <a:r>
              <a:rPr lang="en-US" sz="2800" dirty="0" err="1" smtClean="0"/>
              <a:t>বিদ্যালয়</a:t>
            </a:r>
            <a:r>
              <a:rPr lang="en-US" sz="2800" dirty="0" smtClean="0"/>
              <a:t>                                 </a:t>
            </a:r>
            <a:r>
              <a:rPr lang="en-US" sz="2800" dirty="0" err="1" smtClean="0"/>
              <a:t>ভোলা</a:t>
            </a:r>
            <a:r>
              <a:rPr lang="en-US" sz="2800" dirty="0" smtClean="0"/>
              <a:t> </a:t>
            </a:r>
            <a:r>
              <a:rPr lang="en-US" sz="2800" dirty="0" err="1" smtClean="0"/>
              <a:t>সদর</a:t>
            </a:r>
            <a:r>
              <a:rPr lang="en-US" sz="2800" dirty="0" smtClean="0"/>
              <a:t> </a:t>
            </a:r>
            <a:r>
              <a:rPr lang="en-US" sz="2800" dirty="0" err="1" smtClean="0"/>
              <a:t>ভোলা</a:t>
            </a:r>
            <a:r>
              <a:rPr lang="en-US" sz="2800" dirty="0" smtClean="0"/>
              <a:t> ।</a:t>
            </a:r>
            <a:endParaRPr lang="en-US" sz="2800" dirty="0"/>
          </a:p>
        </p:txBody>
      </p:sp>
      <p:sp>
        <p:nvSpPr>
          <p:cNvPr id="7" name="TextBox 6"/>
          <p:cNvSpPr txBox="1"/>
          <p:nvPr/>
        </p:nvSpPr>
        <p:spPr>
          <a:xfrm>
            <a:off x="7259652" y="1912972"/>
            <a:ext cx="4777099" cy="923330"/>
          </a:xfrm>
          <a:prstGeom prst="rect">
            <a:avLst/>
          </a:prstGeom>
          <a:scene3d>
            <a:camera prst="perspectiveContrastingRightFacing"/>
            <a:lightRig rig="threePt" dir="t"/>
          </a:scene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5400" dirty="0" err="1" smtClean="0">
                <a:solidFill>
                  <a:schemeClr val="accent1">
                    <a:lumMod val="75000"/>
                  </a:schemeClr>
                </a:solidFill>
              </a:rPr>
              <a:t>পাঠ</a:t>
            </a:r>
            <a:r>
              <a:rPr lang="en-US" sz="540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5400" dirty="0" err="1" smtClean="0">
                <a:solidFill>
                  <a:schemeClr val="accent1">
                    <a:lumMod val="75000"/>
                  </a:schemeClr>
                </a:solidFill>
              </a:rPr>
              <a:t>পরিচিতি</a:t>
            </a:r>
            <a:endParaRPr lang="en-US" sz="54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520300" y="3204669"/>
            <a:ext cx="4802736" cy="1569660"/>
          </a:xfrm>
          <a:prstGeom prst="rect">
            <a:avLst/>
          </a:prstGeom>
          <a:scene3d>
            <a:camera prst="perspectiveContrastingRightFacing"/>
            <a:lightRig rig="threePt" dir="t"/>
          </a:scene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 err="1" smtClean="0"/>
              <a:t>শ্রেণী</a:t>
            </a:r>
            <a:r>
              <a:rPr lang="en-US" sz="3200" dirty="0" smtClean="0"/>
              <a:t>:- </a:t>
            </a:r>
            <a:r>
              <a:rPr lang="en-US" sz="3200" dirty="0" err="1" smtClean="0"/>
              <a:t>নবম</a:t>
            </a:r>
            <a:r>
              <a:rPr lang="en-US" sz="3200" dirty="0" smtClean="0"/>
              <a:t>- </a:t>
            </a:r>
            <a:r>
              <a:rPr lang="en-US" sz="3200" dirty="0" err="1" smtClean="0"/>
              <a:t>দশম</a:t>
            </a:r>
            <a:r>
              <a:rPr lang="en-US" sz="3200" dirty="0" smtClean="0"/>
              <a:t>           </a:t>
            </a:r>
            <a:r>
              <a:rPr lang="en-US" sz="3200" dirty="0" err="1" smtClean="0"/>
              <a:t>বিষয়</a:t>
            </a:r>
            <a:r>
              <a:rPr lang="en-US" sz="3200" dirty="0" smtClean="0"/>
              <a:t> -</a:t>
            </a:r>
            <a:r>
              <a:rPr lang="en-US" sz="3200" dirty="0" err="1" smtClean="0"/>
              <a:t>বাংলা</a:t>
            </a:r>
            <a:r>
              <a:rPr lang="en-US" sz="3200" dirty="0" smtClean="0"/>
              <a:t> ১মপত্র   (</a:t>
            </a:r>
            <a:r>
              <a:rPr lang="en-US" sz="3200" dirty="0" err="1" smtClean="0"/>
              <a:t>গদ্যাংশ</a:t>
            </a:r>
            <a:r>
              <a:rPr lang="en-US" sz="3200" dirty="0" smtClean="0"/>
              <a:t>)  </a:t>
            </a:r>
            <a:r>
              <a:rPr lang="en-US" sz="3200" dirty="0" err="1"/>
              <a:t>স</a:t>
            </a:r>
            <a:r>
              <a:rPr lang="en-US" sz="3200" dirty="0" err="1" smtClean="0"/>
              <a:t>ময়</a:t>
            </a:r>
            <a:r>
              <a:rPr lang="en-US" sz="3200" dirty="0" smtClean="0"/>
              <a:t> ৫০ </a:t>
            </a:r>
            <a:r>
              <a:rPr lang="en-US" sz="3200" dirty="0" err="1" smtClean="0"/>
              <a:t>মিনিট</a:t>
            </a:r>
            <a:r>
              <a:rPr lang="en-US" sz="3200" dirty="0" smtClean="0"/>
              <a:t>  </a:t>
            </a:r>
            <a:endParaRPr lang="en-US" sz="3200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5775" y="3989499"/>
            <a:ext cx="1914525" cy="2390775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6959" y="357272"/>
            <a:ext cx="2290921" cy="1555700"/>
          </a:xfrm>
          <a:prstGeom prst="rect">
            <a:avLst/>
          </a:prstGeom>
          <a:effectLst/>
          <a:scene3d>
            <a:camera prst="perspectiveContrastingRightFacing"/>
            <a:lightRig rig="threePt" dir="t"/>
          </a:scene3d>
          <a:sp3d>
            <a:bevelT/>
          </a:sp3d>
        </p:spPr>
      </p:pic>
    </p:spTree>
    <p:extLst>
      <p:ext uri="{BB962C8B-B14F-4D97-AF65-F5344CB8AC3E}">
        <p14:creationId xmlns:p14="http://schemas.microsoft.com/office/powerpoint/2010/main" val="160619151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 advTm="927">
        <p15:prstTrans prst="curtains"/>
      </p:transition>
    </mc:Choice>
    <mc:Fallback xmlns="">
      <p:transition spd="slow" advTm="927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432223" y="490835"/>
            <a:ext cx="471795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5400" b="1" dirty="0" err="1" smtClean="0">
                <a:ln/>
                <a:solidFill>
                  <a:schemeClr val="accent5">
                    <a:lumMod val="75000"/>
                  </a:schemeClr>
                </a:solidFill>
              </a:rPr>
              <a:t>ছবিগুলো</a:t>
            </a:r>
            <a:r>
              <a:rPr lang="en-US" sz="5400" b="1" dirty="0" smtClean="0">
                <a:ln/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5400" b="1" dirty="0" err="1" smtClean="0">
                <a:ln/>
                <a:solidFill>
                  <a:schemeClr val="accent5">
                    <a:lumMod val="75000"/>
                  </a:schemeClr>
                </a:solidFill>
              </a:rPr>
              <a:t>দেখ</a:t>
            </a:r>
            <a:endParaRPr lang="en-US" sz="5400" b="1" cap="none" spc="0" dirty="0">
              <a:ln/>
              <a:solidFill>
                <a:schemeClr val="accent5">
                  <a:lumMod val="75000"/>
                </a:schemeClr>
              </a:solidFill>
              <a:effectLst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1629" y="1503333"/>
            <a:ext cx="5530796" cy="454875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625" y="1503332"/>
            <a:ext cx="5441196" cy="4548751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5625146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4861">
        <p14:prism isInverted="1"/>
      </p:transition>
    </mc:Choice>
    <mc:Fallback xmlns="">
      <p:transition spd="slow" advTm="4861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325363" y="557510"/>
            <a:ext cx="531267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5400" b="1" dirty="0" err="1" smtClean="0">
                <a:ln/>
                <a:solidFill>
                  <a:schemeClr val="accent5">
                    <a:lumMod val="75000"/>
                  </a:schemeClr>
                </a:solidFill>
              </a:rPr>
              <a:t>আজকের</a:t>
            </a:r>
            <a:r>
              <a:rPr lang="en-US" sz="5400" b="1" dirty="0" smtClean="0">
                <a:ln/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5400" b="1" dirty="0" err="1" smtClean="0">
                <a:ln/>
                <a:solidFill>
                  <a:schemeClr val="accent5">
                    <a:lumMod val="75000"/>
                  </a:schemeClr>
                </a:solidFill>
              </a:rPr>
              <a:t>পাঠ</a:t>
            </a:r>
            <a:r>
              <a:rPr lang="en-US" sz="5400" b="1" dirty="0" smtClean="0">
                <a:ln/>
                <a:solidFill>
                  <a:schemeClr val="accent5">
                    <a:lumMod val="75000"/>
                  </a:schemeClr>
                </a:solidFill>
              </a:rPr>
              <a:t> :-</a:t>
            </a:r>
            <a:endParaRPr lang="en-US" sz="5400" b="1" cap="none" spc="0" dirty="0">
              <a:ln/>
              <a:solidFill>
                <a:schemeClr val="accent5">
                  <a:lumMod val="75000"/>
                </a:schemeClr>
              </a:solidFill>
              <a:effectLst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988129" y="1480840"/>
            <a:ext cx="3987139" cy="147732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 smtClean="0">
                <a:ln/>
                <a:solidFill>
                  <a:schemeClr val="accent2">
                    <a:lumMod val="75000"/>
                  </a:schemeClr>
                </a:solidFill>
                <a:effectLst/>
              </a:rPr>
              <a:t>“</a:t>
            </a:r>
            <a:r>
              <a:rPr lang="en-US" sz="5400" b="1" cap="none" spc="0" dirty="0" err="1" smtClean="0">
                <a:ln/>
                <a:solidFill>
                  <a:schemeClr val="accent2">
                    <a:lumMod val="75000"/>
                  </a:schemeClr>
                </a:solidFill>
                <a:effectLst/>
              </a:rPr>
              <a:t>নিমগাছ</a:t>
            </a:r>
            <a:r>
              <a:rPr lang="en-US" sz="5400" b="1" cap="none" spc="0" dirty="0" smtClean="0">
                <a:ln/>
                <a:solidFill>
                  <a:schemeClr val="accent2">
                    <a:lumMod val="75000"/>
                  </a:schemeClr>
                </a:solidFill>
                <a:effectLst/>
              </a:rPr>
              <a:t>”                              </a:t>
            </a:r>
            <a:r>
              <a:rPr lang="en-US" sz="3600" b="1" cap="none" spc="0" dirty="0" err="1" smtClean="0">
                <a:ln/>
                <a:solidFill>
                  <a:schemeClr val="accent2">
                    <a:lumMod val="75000"/>
                  </a:schemeClr>
                </a:solidFill>
                <a:effectLst/>
              </a:rPr>
              <a:t>বনফুল</a:t>
            </a:r>
            <a:endParaRPr lang="en-US" sz="3600" b="1" cap="none" spc="0" dirty="0">
              <a:ln/>
              <a:solidFill>
                <a:schemeClr val="accent2">
                  <a:lumMod val="75000"/>
                </a:schemeClr>
              </a:solidFill>
              <a:effectLst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4475" y="2958167"/>
            <a:ext cx="8763000" cy="3776007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9663318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260">
        <p14:prism isInverted="1"/>
      </p:transition>
    </mc:Choice>
    <mc:Fallback xmlns="">
      <p:transition spd="slow" advTm="126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657601" y="704006"/>
            <a:ext cx="2929317" cy="707886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000" dirty="0" err="1" smtClean="0"/>
              <a:t>শিখন</a:t>
            </a:r>
            <a:r>
              <a:rPr lang="en-US" sz="4000" dirty="0" smtClean="0"/>
              <a:t> </a:t>
            </a:r>
            <a:r>
              <a:rPr lang="en-US" sz="4000" dirty="0" err="1" smtClean="0"/>
              <a:t>ফল</a:t>
            </a:r>
            <a:r>
              <a:rPr lang="en-US" sz="4000" dirty="0" smtClean="0"/>
              <a:t>:-</a:t>
            </a:r>
            <a:endParaRPr lang="en-US" sz="4000" dirty="0"/>
          </a:p>
        </p:txBody>
      </p:sp>
      <p:sp>
        <p:nvSpPr>
          <p:cNvPr id="5" name="TextBox 4"/>
          <p:cNvSpPr txBox="1"/>
          <p:nvPr/>
        </p:nvSpPr>
        <p:spPr>
          <a:xfrm>
            <a:off x="801112" y="2047285"/>
            <a:ext cx="8642293" cy="2062103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 smtClean="0"/>
              <a:t>১/ </a:t>
            </a:r>
            <a:r>
              <a:rPr lang="en-US" sz="3200" dirty="0" err="1" smtClean="0"/>
              <a:t>কবি</a:t>
            </a:r>
            <a:r>
              <a:rPr lang="en-US" sz="3200" dirty="0" smtClean="0"/>
              <a:t> </a:t>
            </a:r>
            <a:r>
              <a:rPr lang="en-US" sz="3200" dirty="0" err="1" smtClean="0"/>
              <a:t>পরিচিতি</a:t>
            </a:r>
            <a:r>
              <a:rPr lang="en-US" sz="3200" dirty="0" smtClean="0"/>
              <a:t> </a:t>
            </a:r>
            <a:r>
              <a:rPr lang="en-US" sz="3200" dirty="0" err="1" smtClean="0"/>
              <a:t>ব্যাখ্যা</a:t>
            </a:r>
            <a:r>
              <a:rPr lang="en-US" sz="3200" dirty="0" smtClean="0"/>
              <a:t> </a:t>
            </a:r>
            <a:r>
              <a:rPr lang="en-US" sz="3200" dirty="0" err="1" smtClean="0"/>
              <a:t>করতে</a:t>
            </a:r>
            <a:r>
              <a:rPr lang="en-US" sz="3200" dirty="0" smtClean="0"/>
              <a:t> </a:t>
            </a:r>
            <a:r>
              <a:rPr lang="en-US" sz="3200" dirty="0" err="1" smtClean="0"/>
              <a:t>পারবে</a:t>
            </a:r>
            <a:r>
              <a:rPr lang="en-US" sz="3200" dirty="0" smtClean="0"/>
              <a:t> ?                                                                               ২/ </a:t>
            </a:r>
            <a:r>
              <a:rPr lang="en-US" sz="3200" dirty="0" err="1" smtClean="0"/>
              <a:t>শব্দের</a:t>
            </a:r>
            <a:r>
              <a:rPr lang="en-US" sz="3200" dirty="0" smtClean="0"/>
              <a:t> </a:t>
            </a:r>
            <a:r>
              <a:rPr lang="en-US" sz="3200" dirty="0" err="1" smtClean="0"/>
              <a:t>অর্থ</a:t>
            </a:r>
            <a:r>
              <a:rPr lang="en-US" sz="3200" dirty="0" smtClean="0"/>
              <a:t> </a:t>
            </a:r>
            <a:r>
              <a:rPr lang="en-US" sz="3200" dirty="0" err="1" smtClean="0"/>
              <a:t>করে</a:t>
            </a:r>
            <a:r>
              <a:rPr lang="en-US" sz="3200" dirty="0" smtClean="0"/>
              <a:t> </a:t>
            </a:r>
            <a:r>
              <a:rPr lang="en-US" sz="3200" dirty="0" err="1" smtClean="0"/>
              <a:t>অনুচেছদ</a:t>
            </a:r>
            <a:r>
              <a:rPr lang="en-US" sz="3200" dirty="0" smtClean="0"/>
              <a:t> </a:t>
            </a:r>
            <a:r>
              <a:rPr lang="en-US" sz="3200" dirty="0" err="1" smtClean="0"/>
              <a:t>তৈরি</a:t>
            </a:r>
            <a:r>
              <a:rPr lang="en-US" sz="3200" dirty="0" smtClean="0"/>
              <a:t> </a:t>
            </a:r>
            <a:r>
              <a:rPr lang="en-US" sz="3200" dirty="0" err="1" smtClean="0"/>
              <a:t>করতে</a:t>
            </a:r>
            <a:r>
              <a:rPr lang="en-US" sz="3200" dirty="0" smtClean="0"/>
              <a:t> </a:t>
            </a:r>
            <a:r>
              <a:rPr lang="en-US" sz="3200" dirty="0" err="1" smtClean="0"/>
              <a:t>পাবে</a:t>
            </a:r>
            <a:r>
              <a:rPr lang="en-US" sz="3200" dirty="0" smtClean="0"/>
              <a:t>।                                                               ৩/ </a:t>
            </a:r>
            <a:r>
              <a:rPr lang="en-US" sz="3200" dirty="0" smtClean="0"/>
              <a:t>“</a:t>
            </a:r>
            <a:r>
              <a:rPr lang="en-US" sz="3200" dirty="0" err="1" smtClean="0"/>
              <a:t>নিমগাছের</a:t>
            </a:r>
            <a:r>
              <a:rPr lang="en-US" sz="3200" dirty="0" smtClean="0"/>
              <a:t>” </a:t>
            </a:r>
            <a:r>
              <a:rPr lang="en-US" sz="3200" dirty="0" err="1" smtClean="0"/>
              <a:t>গুনাবলি</a:t>
            </a:r>
            <a:r>
              <a:rPr lang="en-US" sz="3200" dirty="0" smtClean="0"/>
              <a:t> </a:t>
            </a:r>
            <a:r>
              <a:rPr lang="en-US" sz="3200" dirty="0" err="1" smtClean="0"/>
              <a:t>ব্যাখ্যা</a:t>
            </a:r>
            <a:r>
              <a:rPr lang="en-US" sz="3200" dirty="0" smtClean="0"/>
              <a:t> </a:t>
            </a:r>
            <a:r>
              <a:rPr lang="en-US" sz="3200" dirty="0" err="1" smtClean="0"/>
              <a:t>করতে</a:t>
            </a:r>
            <a:r>
              <a:rPr lang="en-US" sz="3200" dirty="0" smtClean="0"/>
              <a:t> </a:t>
            </a:r>
            <a:r>
              <a:rPr lang="en-US" sz="3200" dirty="0" err="1" smtClean="0"/>
              <a:t>পারবে</a:t>
            </a:r>
            <a:r>
              <a:rPr lang="en-US" sz="3200" dirty="0" smtClean="0"/>
              <a:t> । </a:t>
            </a:r>
            <a:r>
              <a:rPr lang="en-US" sz="3200" dirty="0" smtClean="0"/>
              <a:t>   ৪</a:t>
            </a:r>
            <a:r>
              <a:rPr lang="en-US" sz="3200" dirty="0" smtClean="0"/>
              <a:t>/ </a:t>
            </a:r>
            <a:r>
              <a:rPr lang="en-US" sz="3200" dirty="0" smtClean="0"/>
              <a:t>“</a:t>
            </a:r>
            <a:r>
              <a:rPr lang="en-US" sz="3200" dirty="0" err="1" smtClean="0"/>
              <a:t>নিমগাছের</a:t>
            </a:r>
            <a:r>
              <a:rPr lang="en-US" sz="3200" dirty="0" smtClean="0"/>
              <a:t>” </a:t>
            </a:r>
            <a:r>
              <a:rPr lang="en-US" sz="3200" dirty="0" err="1" smtClean="0"/>
              <a:t>মূলভাব</a:t>
            </a:r>
            <a:r>
              <a:rPr lang="en-US" sz="3200" dirty="0" smtClean="0"/>
              <a:t> </a:t>
            </a:r>
            <a:r>
              <a:rPr lang="en-US" sz="3200" dirty="0" err="1" smtClean="0"/>
              <a:t>বর্ণনা</a:t>
            </a:r>
            <a:r>
              <a:rPr lang="en-US" sz="3200" dirty="0" smtClean="0"/>
              <a:t> </a:t>
            </a:r>
            <a:r>
              <a:rPr lang="en-US" sz="3200" dirty="0" err="1" smtClean="0"/>
              <a:t>করতে</a:t>
            </a:r>
            <a:r>
              <a:rPr lang="en-US" sz="3200" dirty="0" smtClean="0"/>
              <a:t> </a:t>
            </a:r>
            <a:r>
              <a:rPr lang="en-US" sz="3200" dirty="0" err="1" smtClean="0"/>
              <a:t>পারে</a:t>
            </a:r>
            <a:r>
              <a:rPr lang="en-US" sz="3200" dirty="0" smtClean="0"/>
              <a:t>।</a:t>
            </a:r>
            <a:endParaRPr lang="en-US" sz="32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1390911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25"/>
    </mc:Choice>
    <mc:Fallback xmlns="">
      <p:transition spd="slow" advTm="502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90525" cy="693582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856521" y="-6248602"/>
            <a:ext cx="390525" cy="1272142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742351" y="309193"/>
            <a:ext cx="390525" cy="1270708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01475" y="0"/>
            <a:ext cx="390525" cy="7042826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479547" y="376535"/>
            <a:ext cx="445186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5400" b="1" dirty="0" err="1" smtClean="0">
                <a:ln/>
                <a:solidFill>
                  <a:schemeClr val="accent4">
                    <a:lumMod val="75000"/>
                  </a:schemeClr>
                </a:solidFill>
              </a:rPr>
              <a:t>কবি</a:t>
            </a:r>
            <a:r>
              <a:rPr lang="en-US" sz="5400" b="1" dirty="0" smtClean="0">
                <a:ln/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en-US" sz="5400" b="1" dirty="0" err="1" smtClean="0">
                <a:ln/>
                <a:solidFill>
                  <a:schemeClr val="accent4">
                    <a:lumMod val="75000"/>
                  </a:schemeClr>
                </a:solidFill>
              </a:rPr>
              <a:t>পরিচিতি</a:t>
            </a:r>
            <a:endParaRPr lang="en-US" sz="5400" b="1" cap="none" spc="0" dirty="0">
              <a:ln/>
              <a:solidFill>
                <a:schemeClr val="accent4">
                  <a:lumMod val="75000"/>
                </a:schemeClr>
              </a:solidFill>
              <a:effectLst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923925" y="1654513"/>
            <a:ext cx="3562350" cy="1866900"/>
          </a:xfrm>
          <a:prstGeom prst="roundRect">
            <a:avLst/>
          </a:prstGeom>
          <a:solidFill>
            <a:schemeClr val="accent2">
              <a:lumMod val="5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779834" y="4015787"/>
            <a:ext cx="4122907" cy="2223038"/>
          </a:xfrm>
          <a:prstGeom prst="roundRect">
            <a:avLst/>
          </a:prstGeom>
          <a:solidFill>
            <a:schemeClr val="accent2">
              <a:lumMod val="5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7143750" y="3634789"/>
            <a:ext cx="4038600" cy="2604035"/>
          </a:xfrm>
          <a:prstGeom prst="roundRect">
            <a:avLst/>
          </a:prstGeom>
          <a:solidFill>
            <a:schemeClr val="accent2">
              <a:lumMod val="5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7553325" y="1601010"/>
            <a:ext cx="3562350" cy="1866900"/>
          </a:xfrm>
          <a:prstGeom prst="roundRect">
            <a:avLst/>
          </a:prstGeom>
          <a:solidFill>
            <a:schemeClr val="accent2">
              <a:lumMod val="5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353050" y="4542531"/>
            <a:ext cx="24669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/>
              <a:t>বনফুল</a:t>
            </a:r>
            <a:endParaRPr lang="en-US" sz="3200" dirty="0"/>
          </a:p>
        </p:txBody>
      </p:sp>
      <p:sp>
        <p:nvSpPr>
          <p:cNvPr id="7" name="TextBox 6"/>
          <p:cNvSpPr txBox="1"/>
          <p:nvPr/>
        </p:nvSpPr>
        <p:spPr>
          <a:xfrm>
            <a:off x="1288793" y="1803878"/>
            <a:ext cx="326707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প্রকৃত</a:t>
            </a:r>
            <a:r>
              <a:rPr lang="en-US" sz="2400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নাম</a:t>
            </a:r>
            <a:r>
              <a:rPr lang="en-US" sz="2400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বলাইচাঁদ</a:t>
            </a:r>
            <a:r>
              <a:rPr lang="en-US" sz="2400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মুখপাধ্যায়</a:t>
            </a:r>
            <a:r>
              <a:rPr lang="en-US" sz="2400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 । ১৮৯৯ </a:t>
            </a:r>
            <a:r>
              <a:rPr lang="en-US" sz="2400" dirty="0" err="1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সালের</a:t>
            </a:r>
            <a:r>
              <a:rPr lang="en-US" sz="2400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 ১৯সে </a:t>
            </a:r>
            <a:r>
              <a:rPr lang="en-US" sz="2400" dirty="0" err="1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জুলাই</a:t>
            </a:r>
            <a:r>
              <a:rPr lang="en-US" sz="2400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জন্মগ্রহন</a:t>
            </a:r>
            <a:r>
              <a:rPr lang="en-US" sz="2400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করেন</a:t>
            </a:r>
            <a:r>
              <a:rPr lang="en-US" sz="2400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 ।</a:t>
            </a:r>
            <a:endParaRPr lang="en-US" sz="2400" dirty="0">
              <a:solidFill>
                <a:schemeClr val="accent1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56396" y="4194222"/>
            <a:ext cx="418709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১৯১৮সালে ম্যাট্রিক,১৯২০সালে </a:t>
            </a:r>
            <a:r>
              <a:rPr lang="en-US" sz="2400" dirty="0" err="1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আই,এস</a:t>
            </a:r>
            <a:r>
              <a:rPr lang="en-US" sz="2400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সি</a:t>
            </a:r>
            <a:r>
              <a:rPr lang="en-US" sz="2400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 ,১৯২৭সালে </a:t>
            </a:r>
            <a:r>
              <a:rPr lang="en-US" sz="2400" dirty="0" err="1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এম.বি.পাস</a:t>
            </a:r>
            <a:r>
              <a:rPr lang="en-US" sz="2400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করেন</a:t>
            </a:r>
            <a:r>
              <a:rPr lang="en-US" sz="2400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। </a:t>
            </a:r>
            <a:r>
              <a:rPr lang="en-US" sz="2400" dirty="0" err="1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মেডিকেল</a:t>
            </a:r>
            <a:r>
              <a:rPr lang="en-US" sz="2400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অফিসার</a:t>
            </a:r>
            <a:r>
              <a:rPr lang="en-US" sz="2400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পদে</a:t>
            </a:r>
            <a:r>
              <a:rPr lang="en-US" sz="2400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চাকরির</a:t>
            </a:r>
            <a:r>
              <a:rPr lang="en-US" sz="2400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মাধ্যমে</a:t>
            </a:r>
            <a:r>
              <a:rPr lang="en-US" sz="2400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বনফুলের</a:t>
            </a:r>
            <a:r>
              <a:rPr lang="en-US" sz="2400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কর্ম</a:t>
            </a:r>
            <a:r>
              <a:rPr lang="en-US" sz="2400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জীবন</a:t>
            </a:r>
            <a:r>
              <a:rPr lang="en-US" sz="2400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শুরু</a:t>
            </a:r>
            <a:r>
              <a:rPr lang="en-US" sz="2400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হয়</a:t>
            </a:r>
            <a:r>
              <a:rPr lang="en-US" sz="2000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।</a:t>
            </a:r>
            <a:endParaRPr lang="en-US" sz="2000" dirty="0">
              <a:solidFill>
                <a:schemeClr val="accent1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620000" y="1716176"/>
            <a:ext cx="349567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তাঁর</a:t>
            </a:r>
            <a:r>
              <a:rPr lang="en-US" sz="2400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গল্পগ্রন্থ</a:t>
            </a:r>
            <a:r>
              <a:rPr lang="en-US" sz="2400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- </a:t>
            </a:r>
            <a:r>
              <a:rPr lang="en-US" sz="2400" dirty="0" err="1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বনফুলের</a:t>
            </a:r>
            <a:r>
              <a:rPr lang="en-US" sz="2400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গল্প</a:t>
            </a:r>
            <a:r>
              <a:rPr lang="en-US" sz="2400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 ,</a:t>
            </a:r>
            <a:r>
              <a:rPr lang="en-US" sz="2400" dirty="0" err="1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বাহুল্য</a:t>
            </a:r>
            <a:r>
              <a:rPr lang="en-US" sz="2400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, </a:t>
            </a:r>
            <a:r>
              <a:rPr lang="en-US" sz="2400" dirty="0" err="1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বিন্দুবিসর্গ</a:t>
            </a:r>
            <a:r>
              <a:rPr lang="en-US" sz="2400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, </a:t>
            </a:r>
            <a:r>
              <a:rPr lang="en-US" sz="2400" dirty="0" err="1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অনুগামিনি</a:t>
            </a:r>
            <a:r>
              <a:rPr lang="en-US" sz="2400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, </a:t>
            </a:r>
            <a:r>
              <a:rPr lang="en-US" sz="2400" dirty="0" err="1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তন্বী</a:t>
            </a:r>
            <a:r>
              <a:rPr lang="en-US" sz="2400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, </a:t>
            </a:r>
            <a:r>
              <a:rPr lang="en-US" sz="2400" dirty="0" err="1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উর্মিমালা,দূরবীন,ইত্যাদি</a:t>
            </a:r>
            <a:r>
              <a:rPr lang="en-US" sz="2400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।</a:t>
            </a:r>
            <a:endParaRPr lang="en-US" sz="2400" dirty="0">
              <a:solidFill>
                <a:schemeClr val="accent1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356673" y="3865422"/>
            <a:ext cx="387525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উপন্যাস</a:t>
            </a:r>
            <a:r>
              <a:rPr lang="en-US" sz="2400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হলো</a:t>
            </a:r>
            <a:r>
              <a:rPr lang="en-US" sz="2400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- </a:t>
            </a:r>
            <a:r>
              <a:rPr lang="en-US" sz="2400" dirty="0" err="1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তৃণখন্ড</a:t>
            </a:r>
            <a:r>
              <a:rPr lang="en-US" sz="2400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, </a:t>
            </a:r>
            <a:r>
              <a:rPr lang="en-US" sz="2400" dirty="0" err="1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কিছুখন</a:t>
            </a:r>
            <a:r>
              <a:rPr lang="en-US" sz="2400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, </a:t>
            </a:r>
            <a:r>
              <a:rPr lang="en-US" sz="2400" dirty="0" err="1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দ্বৈরত</a:t>
            </a:r>
            <a:r>
              <a:rPr lang="en-US" sz="2400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, </a:t>
            </a:r>
            <a:r>
              <a:rPr lang="en-US" sz="2400" dirty="0" err="1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নির্মোক,সে</a:t>
            </a:r>
            <a:r>
              <a:rPr lang="en-US" sz="2400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 ও </a:t>
            </a:r>
            <a:r>
              <a:rPr lang="en-US" sz="2400" dirty="0" err="1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আমি,অগ্নি</a:t>
            </a:r>
            <a:r>
              <a:rPr lang="en-US" sz="2400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ইত্যাদি</a:t>
            </a:r>
            <a:r>
              <a:rPr lang="en-US" sz="2400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।  ১৯৭৯ </a:t>
            </a:r>
            <a:r>
              <a:rPr lang="en-US" sz="2400" dirty="0" err="1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সালে</a:t>
            </a:r>
            <a:r>
              <a:rPr lang="en-US" sz="2400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 ৯ই </a:t>
            </a:r>
            <a:r>
              <a:rPr lang="en-US" sz="2400" dirty="0" err="1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ফেব্রুয়ারি</a:t>
            </a:r>
            <a:r>
              <a:rPr lang="en-US" sz="2400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কলকাতায়</a:t>
            </a:r>
            <a:r>
              <a:rPr lang="en-US" sz="2400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মৃত্যুবরন</a:t>
            </a:r>
            <a:r>
              <a:rPr lang="en-US" sz="2400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করেন</a:t>
            </a:r>
            <a:r>
              <a:rPr lang="en-US" sz="2400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।</a:t>
            </a:r>
            <a:endParaRPr lang="en-US" sz="2400" dirty="0">
              <a:solidFill>
                <a:schemeClr val="accent1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7212" y="1962925"/>
            <a:ext cx="1895475" cy="241935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2570991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6747">
        <p14:prism isInverted="1"/>
      </p:transition>
    </mc:Choice>
    <mc:Fallback xmlns="">
      <p:transition spd="slow" advTm="6747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4" grpId="0"/>
      <p:bldP spid="1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12006" y="0"/>
            <a:ext cx="5924550" cy="685800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3574045" y="300335"/>
            <a:ext cx="378661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5400" b="1" dirty="0" err="1" smtClean="0">
                <a:ln/>
                <a:solidFill>
                  <a:schemeClr val="accent6">
                    <a:lumMod val="75000"/>
                  </a:schemeClr>
                </a:solidFill>
              </a:rPr>
              <a:t>অদর্শ</a:t>
            </a:r>
            <a:r>
              <a:rPr lang="en-US" sz="5400" b="1" dirty="0" smtClean="0">
                <a:ln/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5400" b="1" dirty="0" err="1" smtClean="0">
                <a:ln/>
                <a:solidFill>
                  <a:schemeClr val="accent6">
                    <a:lumMod val="75000"/>
                  </a:schemeClr>
                </a:solidFill>
              </a:rPr>
              <a:t>পাঠ</a:t>
            </a:r>
            <a:r>
              <a:rPr lang="en-US" sz="5400" b="1" dirty="0" smtClean="0">
                <a:ln/>
                <a:solidFill>
                  <a:schemeClr val="accent6">
                    <a:lumMod val="75000"/>
                  </a:schemeClr>
                </a:solidFill>
              </a:rPr>
              <a:t>:-</a:t>
            </a:r>
            <a:endParaRPr lang="en-US" sz="5400" b="1" cap="none" spc="0" dirty="0">
              <a:ln/>
              <a:solidFill>
                <a:schemeClr val="accent6">
                  <a:lumMod val="75000"/>
                </a:schemeClr>
              </a:solidFill>
              <a:effectLst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377" y="1384129"/>
            <a:ext cx="7095347" cy="4536224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8500729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4615">
        <p14:doors dir="vert"/>
      </p:transition>
    </mc:Choice>
    <mc:Fallback xmlns="">
      <p:transition spd="slow" advTm="4615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254118" y="443210"/>
            <a:ext cx="349326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5400" b="1" dirty="0" err="1" smtClean="0">
                <a:ln/>
                <a:solidFill>
                  <a:schemeClr val="accent6">
                    <a:lumMod val="75000"/>
                  </a:schemeClr>
                </a:solidFill>
              </a:rPr>
              <a:t>সরব</a:t>
            </a:r>
            <a:r>
              <a:rPr lang="en-US" sz="5400" b="1" dirty="0" smtClean="0">
                <a:ln/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5400" b="1" dirty="0" err="1" smtClean="0">
                <a:ln/>
                <a:solidFill>
                  <a:schemeClr val="accent6">
                    <a:lumMod val="75000"/>
                  </a:schemeClr>
                </a:solidFill>
              </a:rPr>
              <a:t>পাঠ</a:t>
            </a:r>
            <a:r>
              <a:rPr lang="en-US" sz="5400" b="1" dirty="0" smtClean="0">
                <a:ln/>
                <a:solidFill>
                  <a:schemeClr val="accent6">
                    <a:lumMod val="75000"/>
                  </a:schemeClr>
                </a:solidFill>
              </a:rPr>
              <a:t>:-</a:t>
            </a:r>
            <a:endParaRPr lang="en-US" sz="5400" b="1" cap="none" spc="0" dirty="0">
              <a:ln/>
              <a:solidFill>
                <a:schemeClr val="accent6">
                  <a:lumMod val="75000"/>
                </a:schemeClr>
              </a:solidFill>
              <a:effectLst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3057" y="1581715"/>
            <a:ext cx="6076950" cy="456247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93404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2598">
        <p14:prism isInverted="1"/>
      </p:transition>
    </mc:Choice>
    <mc:Fallback xmlns="">
      <p:transition spd="slow" advTm="2598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4|1.6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|1.1|0.8|0.9|0.8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1|1|0.9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6|1.4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2|1.5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4|1|1.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4|1.7|1.4|1.3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4|1.4|1.3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2|1.9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3|1.5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|1.8|1|0.9|0.7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6|2.8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3|1.1|1|1|1.1|1|1.2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5|1.6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6|1.5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4|2.2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|1.2|1.4|1.3|1.4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4|1.1|2.4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2|1.2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3|1.3|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1|1.5|2.7|1.5|1.4"/>
</p:tagLst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734</TotalTime>
  <Words>542</Words>
  <Application>Microsoft Office PowerPoint</Application>
  <PresentationFormat>Widescreen</PresentationFormat>
  <Paragraphs>68</Paragraphs>
  <Slides>24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9" baseType="lpstr">
      <vt:lpstr>Arial</vt:lpstr>
      <vt:lpstr>Calibri</vt:lpstr>
      <vt:lpstr>Calibri Light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dipakkumar1980@outlook.com</dc:creator>
  <cp:lastModifiedBy>dipakkumar1980@outlook.com</cp:lastModifiedBy>
  <cp:revision>84</cp:revision>
  <dcterms:created xsi:type="dcterms:W3CDTF">2020-03-27T01:36:45Z</dcterms:created>
  <dcterms:modified xsi:type="dcterms:W3CDTF">2020-04-15T12:12:07Z</dcterms:modified>
</cp:coreProperties>
</file>