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bin" ContentType="application/vnd.openxmlformats-officedocument.oleObject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4"/>
  </p:notesMasterIdLst>
  <p:sldIdLst>
    <p:sldId id="273" r:id="rId2"/>
    <p:sldId id="261" r:id="rId3"/>
    <p:sldId id="263" r:id="rId4"/>
    <p:sldId id="264" r:id="rId5"/>
    <p:sldId id="265" r:id="rId6"/>
    <p:sldId id="266" r:id="rId7"/>
    <p:sldId id="267" r:id="rId8"/>
    <p:sldId id="269" r:id="rId9"/>
    <p:sldId id="274" r:id="rId10"/>
    <p:sldId id="276" r:id="rId11"/>
    <p:sldId id="275" r:id="rId12"/>
    <p:sldId id="277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88530" autoAdjust="0"/>
  </p:normalViewPr>
  <p:slideViewPr>
    <p:cSldViewPr>
      <p:cViewPr varScale="1">
        <p:scale>
          <a:sx n="64" d="100"/>
          <a:sy n="64" d="100"/>
        </p:scale>
        <p:origin x="-156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421EE4C-6809-4A6C-BD1A-D62DD3C31828}" type="datetimeFigureOut">
              <a:rPr lang="en-US" smtClean="0"/>
              <a:pPr/>
              <a:t>4/15/2020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711AF3C-AFCD-478E-9C3C-7940B9CDCDCE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Rounded Rectangle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4/15/2020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Rounded Rectangle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4/15/2020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4/15/2020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4/15/2020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Rounded Rectangle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4/15/2020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8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স্বাগতম</a:t>
            </a:r>
            <a:endParaRPr lang="en-US" sz="88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 descr="maxresdefault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6400" y="1143000"/>
            <a:ext cx="5791200" cy="54864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ransition>
    <p:wedg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7200" dirty="0" err="1" smtClean="0">
                <a:solidFill>
                  <a:srgbClr val="92D050"/>
                </a:solidFill>
              </a:rPr>
              <a:t>দলীয়</a:t>
            </a:r>
            <a:r>
              <a:rPr lang="en-US" sz="7200" dirty="0" smtClean="0">
                <a:solidFill>
                  <a:srgbClr val="92D050"/>
                </a:solidFill>
              </a:rPr>
              <a:t> </a:t>
            </a:r>
            <a:r>
              <a:rPr lang="en-US" sz="7200" dirty="0" err="1" smtClean="0">
                <a:solidFill>
                  <a:srgbClr val="92D050"/>
                </a:solidFill>
              </a:rPr>
              <a:t>কাজ</a:t>
            </a:r>
            <a:endParaRPr lang="en-US" sz="7200" dirty="0">
              <a:solidFill>
                <a:srgbClr val="92D050"/>
              </a:solidFill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762000" y="1397000"/>
          <a:ext cx="8077200" cy="4546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92400"/>
                <a:gridCol w="2692400"/>
                <a:gridCol w="2692400"/>
              </a:tblGrid>
              <a:tr h="1136650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err="1" smtClean="0"/>
                        <a:t>কখন</a:t>
                      </a:r>
                      <a:r>
                        <a:rPr lang="en-US" sz="3200" baseline="0" dirty="0" smtClean="0"/>
                        <a:t> </a:t>
                      </a:r>
                      <a:r>
                        <a:rPr lang="en-US" sz="3200" baseline="0" dirty="0" err="1" smtClean="0"/>
                        <a:t>খেয়েছি</a:t>
                      </a:r>
                      <a:r>
                        <a:rPr lang="en-US" sz="3200" baseline="0" dirty="0" smtClean="0"/>
                        <a:t>?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err="1" smtClean="0"/>
                        <a:t>কী</a:t>
                      </a:r>
                      <a:r>
                        <a:rPr lang="en-US" sz="3200" dirty="0" smtClean="0"/>
                        <a:t> </a:t>
                      </a:r>
                      <a:r>
                        <a:rPr lang="en-US" sz="3200" dirty="0" err="1" smtClean="0"/>
                        <a:t>খেয়েছী</a:t>
                      </a:r>
                      <a:r>
                        <a:rPr lang="en-US" sz="3200" dirty="0" smtClean="0"/>
                        <a:t>?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err="1" smtClean="0"/>
                        <a:t>কতটুকু</a:t>
                      </a:r>
                      <a:r>
                        <a:rPr lang="en-US" sz="3200" dirty="0" smtClean="0"/>
                        <a:t> </a:t>
                      </a:r>
                      <a:r>
                        <a:rPr lang="en-US" sz="3200" dirty="0" err="1" smtClean="0"/>
                        <a:t>খেয়েছি</a:t>
                      </a:r>
                      <a:r>
                        <a:rPr lang="en-US" sz="3200" dirty="0" smtClean="0"/>
                        <a:t>?</a:t>
                      </a:r>
                      <a:endParaRPr lang="en-US" sz="3200" dirty="0"/>
                    </a:p>
                  </a:txBody>
                  <a:tcPr/>
                </a:tc>
              </a:tr>
              <a:tr h="1136650">
                <a:tc>
                  <a:txBody>
                    <a:bodyPr/>
                    <a:lstStyle/>
                    <a:p>
                      <a:r>
                        <a:rPr lang="en-US" sz="3200" dirty="0" err="1" smtClean="0"/>
                        <a:t>সকাল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 err="1" smtClean="0"/>
                        <a:t>পরটা</a:t>
                      </a:r>
                      <a:r>
                        <a:rPr lang="en-US" sz="3200" baseline="0" dirty="0" smtClean="0"/>
                        <a:t> ও </a:t>
                      </a:r>
                      <a:r>
                        <a:rPr lang="en-US" sz="3200" baseline="0" dirty="0" err="1" smtClean="0"/>
                        <a:t>কলা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২টি ও</a:t>
                      </a:r>
                      <a:r>
                        <a:rPr lang="en-US" sz="3200" baseline="0" dirty="0" smtClean="0"/>
                        <a:t> ১টি</a:t>
                      </a:r>
                      <a:endParaRPr lang="en-US" sz="3200" dirty="0"/>
                    </a:p>
                  </a:txBody>
                  <a:tcPr/>
                </a:tc>
              </a:tr>
              <a:tr h="1136650">
                <a:tc>
                  <a:txBody>
                    <a:bodyPr/>
                    <a:lstStyle/>
                    <a:p>
                      <a:endParaRPr lang="en-US" sz="3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3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3200"/>
                    </a:p>
                  </a:txBody>
                  <a:tcPr/>
                </a:tc>
              </a:tr>
              <a:tr h="1136650">
                <a:tc>
                  <a:txBody>
                    <a:bodyPr/>
                    <a:lstStyle/>
                    <a:p>
                      <a:endParaRPr lang="en-US" sz="3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3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3200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0"/>
            <a:ext cx="7772400" cy="1143000"/>
          </a:xfrm>
        </p:spPr>
        <p:txBody>
          <a:bodyPr>
            <a:noAutofit/>
          </a:bodyPr>
          <a:lstStyle/>
          <a:p>
            <a:pPr algn="ctr"/>
            <a:r>
              <a:rPr lang="en-US" sz="3200" dirty="0" err="1" smtClean="0">
                <a:solidFill>
                  <a:srgbClr val="00B050"/>
                </a:solidFill>
              </a:rPr>
              <a:t>সার</a:t>
            </a:r>
            <a:r>
              <a:rPr lang="en-US" sz="3200" dirty="0" smtClean="0">
                <a:solidFill>
                  <a:srgbClr val="00B050"/>
                </a:solidFill>
              </a:rPr>
              <a:t> </a:t>
            </a:r>
            <a:r>
              <a:rPr lang="en-US" sz="3200" dirty="0" err="1" smtClean="0">
                <a:solidFill>
                  <a:srgbClr val="00B050"/>
                </a:solidFill>
              </a:rPr>
              <a:t>সংক্ষেপ</a:t>
            </a:r>
            <a:r>
              <a:rPr lang="en-US" sz="3200" dirty="0" smtClean="0">
                <a:solidFill>
                  <a:srgbClr val="00B050"/>
                </a:solidFill>
              </a:rPr>
              <a:t/>
            </a:r>
            <a:br>
              <a:rPr lang="en-US" sz="3200" dirty="0" smtClean="0">
                <a:solidFill>
                  <a:srgbClr val="00B050"/>
                </a:solidFill>
              </a:rPr>
            </a:br>
            <a:r>
              <a:rPr lang="en-US" sz="3200" dirty="0" smtClean="0">
                <a:solidFill>
                  <a:srgbClr val="00B050"/>
                </a:solidFill>
              </a:rPr>
              <a:t>৬-১২ </a:t>
            </a:r>
            <a:r>
              <a:rPr lang="en-US" sz="3200" dirty="0" err="1" smtClean="0">
                <a:solidFill>
                  <a:srgbClr val="00B050"/>
                </a:solidFill>
              </a:rPr>
              <a:t>বছর</a:t>
            </a:r>
            <a:r>
              <a:rPr lang="en-US" sz="3200" dirty="0" smtClean="0">
                <a:solidFill>
                  <a:srgbClr val="00B050"/>
                </a:solidFill>
              </a:rPr>
              <a:t> </a:t>
            </a:r>
            <a:r>
              <a:rPr lang="en-US" sz="3200" dirty="0" err="1" smtClean="0">
                <a:solidFill>
                  <a:srgbClr val="00B050"/>
                </a:solidFill>
              </a:rPr>
              <a:t>বয়সীদের</a:t>
            </a:r>
            <a:r>
              <a:rPr lang="en-US" sz="3200" dirty="0" smtClean="0">
                <a:solidFill>
                  <a:srgbClr val="00B050"/>
                </a:solidFill>
              </a:rPr>
              <a:t> </a:t>
            </a:r>
            <a:r>
              <a:rPr lang="en-US" sz="3200" dirty="0" err="1" smtClean="0">
                <a:solidFill>
                  <a:srgbClr val="00B050"/>
                </a:solidFill>
              </a:rPr>
              <a:t>খাদ্য</a:t>
            </a:r>
            <a:r>
              <a:rPr lang="en-US" sz="3200" dirty="0" smtClean="0">
                <a:solidFill>
                  <a:srgbClr val="00B050"/>
                </a:solidFill>
              </a:rPr>
              <a:t> </a:t>
            </a:r>
            <a:r>
              <a:rPr lang="en-US" sz="3200" dirty="0" err="1" smtClean="0">
                <a:solidFill>
                  <a:srgbClr val="00B050"/>
                </a:solidFill>
              </a:rPr>
              <a:t>তালিকা</a:t>
            </a:r>
            <a:endParaRPr lang="en-US" sz="3200" dirty="0">
              <a:solidFill>
                <a:srgbClr val="00B050"/>
              </a:solidFill>
            </a:endParaRPr>
          </a:p>
        </p:txBody>
      </p:sp>
      <p:graphicFrame>
        <p:nvGraphicFramePr>
          <p:cNvPr id="1026" name="Object 2"/>
          <p:cNvGraphicFramePr>
            <a:graphicFrameLocks noChangeAspect="1"/>
          </p:cNvGraphicFramePr>
          <p:nvPr/>
        </p:nvGraphicFramePr>
        <p:xfrm>
          <a:off x="381000" y="1447800"/>
          <a:ext cx="2057400" cy="4953000"/>
        </p:xfrm>
        <a:graphic>
          <a:graphicData uri="http://schemas.openxmlformats.org/presentationml/2006/ole">
            <p:oleObj spid="_x0000_s1026" name="Packager Shell Object" showAsIcon="1" r:id="rId3" imgW="1651320" imgH="685800" progId="Package">
              <p:embed/>
            </p:oleObj>
          </a:graphicData>
        </a:graphic>
      </p:graphicFrame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2514600" y="1219200"/>
          <a:ext cx="6096000" cy="545592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1524000"/>
                <a:gridCol w="1524000"/>
                <a:gridCol w="1524000"/>
                <a:gridCol w="1524000"/>
              </a:tblGrid>
              <a:tr h="752635">
                <a:tc>
                  <a:txBody>
                    <a:bodyPr/>
                    <a:lstStyle/>
                    <a:p>
                      <a:r>
                        <a:rPr lang="en-US" sz="3200" dirty="0" err="1" smtClean="0"/>
                        <a:t>খাদ্যদল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err="1" smtClean="0"/>
                        <a:t>খা</a:t>
                      </a:r>
                      <a:r>
                        <a:rPr lang="en-US" sz="1800" dirty="0" smtClean="0"/>
                        <a:t> </a:t>
                      </a:r>
                      <a:r>
                        <a:rPr lang="en-US" sz="1800" dirty="0" err="1" smtClean="0"/>
                        <a:t>দ্যের</a:t>
                      </a:r>
                      <a:r>
                        <a:rPr lang="en-US" sz="1800" baseline="0" dirty="0" smtClean="0"/>
                        <a:t> </a:t>
                      </a:r>
                      <a:r>
                        <a:rPr lang="en-US" sz="2800" baseline="0" dirty="0" err="1" smtClean="0"/>
                        <a:t>নমুনা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err="1" smtClean="0"/>
                        <a:t>পরিমান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err="1" smtClean="0"/>
                        <a:t>ঙ্কতবার</a:t>
                      </a:r>
                      <a:endParaRPr lang="en-US" sz="1800" dirty="0"/>
                    </a:p>
                  </a:txBody>
                  <a:tcPr/>
                </a:tc>
              </a:tr>
              <a:tr h="607897">
                <a:tc>
                  <a:txBody>
                    <a:bodyPr/>
                    <a:lstStyle/>
                    <a:p>
                      <a:r>
                        <a:rPr lang="en-US" sz="1800" dirty="0" err="1" smtClean="0"/>
                        <a:t>খাদ্যশস্য</a:t>
                      </a:r>
                      <a:r>
                        <a:rPr lang="en-US" sz="1800" baseline="0" dirty="0" smtClean="0"/>
                        <a:t> ও </a:t>
                      </a:r>
                      <a:r>
                        <a:rPr lang="en-US" sz="1800" baseline="0" dirty="0" err="1" smtClean="0"/>
                        <a:t>আলু</a:t>
                      </a:r>
                      <a:endParaRPr lang="en-US" sz="1800" baseline="0" dirty="0" smtClean="0"/>
                    </a:p>
                    <a:p>
                      <a:r>
                        <a:rPr lang="en-US" sz="1800" baseline="0" dirty="0" err="1" smtClean="0"/>
                        <a:t>শর্করা</a:t>
                      </a:r>
                      <a:r>
                        <a:rPr lang="en-US" sz="1800" baseline="0" dirty="0" smtClean="0"/>
                        <a:t> 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err="1" smtClean="0"/>
                        <a:t>রুটি</a:t>
                      </a:r>
                      <a:r>
                        <a:rPr lang="en-US" sz="1800" baseline="0" dirty="0" smtClean="0"/>
                        <a:t> </a:t>
                      </a:r>
                      <a:r>
                        <a:rPr lang="en-US" sz="1800" baseline="0" dirty="0" err="1" smtClean="0"/>
                        <a:t>পরটা</a:t>
                      </a:r>
                      <a:r>
                        <a:rPr lang="en-US" sz="1800" baseline="0" dirty="0" smtClean="0"/>
                        <a:t> </a:t>
                      </a:r>
                      <a:r>
                        <a:rPr lang="en-US" sz="1800" baseline="0" dirty="0" err="1" smtClean="0"/>
                        <a:t>পাউরুটি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১-২টা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err="1" smtClean="0"/>
                        <a:t>প্রতিদিন</a:t>
                      </a:r>
                      <a:r>
                        <a:rPr lang="en-US" sz="1800" dirty="0" smtClean="0"/>
                        <a:t> ৩-৪বার</a:t>
                      </a:r>
                      <a:endParaRPr lang="en-US" sz="1800" dirty="0"/>
                    </a:p>
                  </a:txBody>
                  <a:tcPr/>
                </a:tc>
              </a:tr>
              <a:tr h="868425">
                <a:tc>
                  <a:txBody>
                    <a:bodyPr/>
                    <a:lstStyle/>
                    <a:p>
                      <a:r>
                        <a:rPr lang="en-US" sz="1800" dirty="0" err="1" smtClean="0"/>
                        <a:t>শাক</a:t>
                      </a:r>
                      <a:r>
                        <a:rPr lang="en-US" sz="1800" baseline="0" dirty="0" smtClean="0"/>
                        <a:t> </a:t>
                      </a:r>
                      <a:r>
                        <a:rPr lang="en-US" sz="1800" baseline="0" dirty="0" err="1" smtClean="0"/>
                        <a:t>সবজি</a:t>
                      </a:r>
                      <a:endParaRPr lang="en-US" sz="1800" baseline="0" dirty="0" smtClean="0"/>
                    </a:p>
                    <a:p>
                      <a:r>
                        <a:rPr lang="en-US" sz="1800" baseline="0" dirty="0" err="1" smtClean="0"/>
                        <a:t>ভিটামিন,খনিজ</a:t>
                      </a:r>
                      <a:r>
                        <a:rPr lang="en-US" sz="1800" baseline="0" dirty="0" smtClean="0"/>
                        <a:t> </a:t>
                      </a:r>
                      <a:r>
                        <a:rPr lang="en-US" sz="1800" baseline="0" dirty="0" err="1" smtClean="0"/>
                        <a:t>লবন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err="1" smtClean="0"/>
                        <a:t>রান্নাকরাসবজি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err="1" smtClean="0"/>
                        <a:t>আধাকাপ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৩-৪বার</a:t>
                      </a:r>
                      <a:endParaRPr lang="en-US" sz="1800" dirty="0"/>
                    </a:p>
                  </a:txBody>
                  <a:tcPr/>
                </a:tc>
              </a:tr>
              <a:tr h="868425">
                <a:tc>
                  <a:txBody>
                    <a:bodyPr/>
                    <a:lstStyle/>
                    <a:p>
                      <a:r>
                        <a:rPr lang="en-US" sz="1800" dirty="0" err="1" smtClean="0"/>
                        <a:t>ফলমুল-ভিটামিন,খনিজ</a:t>
                      </a:r>
                      <a:r>
                        <a:rPr lang="en-US" sz="1800" baseline="0" dirty="0" smtClean="0"/>
                        <a:t> </a:t>
                      </a:r>
                      <a:r>
                        <a:rPr lang="en-US" sz="1800" baseline="0" dirty="0" err="1" smtClean="0"/>
                        <a:t>লবন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err="1" smtClean="0"/>
                        <a:t>যেকোন</a:t>
                      </a:r>
                      <a:r>
                        <a:rPr lang="en-US" sz="1800" baseline="0" dirty="0" smtClean="0"/>
                        <a:t> </a:t>
                      </a:r>
                      <a:r>
                        <a:rPr lang="en-US" sz="1800" baseline="0" dirty="0" err="1" smtClean="0"/>
                        <a:t>ধরনেরফল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১টি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প্রতিদিন২-৩বার</a:t>
                      </a:r>
                      <a:endParaRPr lang="en-US" sz="1800" dirty="0"/>
                    </a:p>
                  </a:txBody>
                  <a:tcPr/>
                </a:tc>
              </a:tr>
              <a:tr h="607897">
                <a:tc>
                  <a:txBody>
                    <a:bodyPr/>
                    <a:lstStyle/>
                    <a:p>
                      <a:r>
                        <a:rPr lang="en-US" sz="1800" dirty="0" err="1" smtClean="0"/>
                        <a:t>মাছ</a:t>
                      </a:r>
                      <a:r>
                        <a:rPr lang="en-US" sz="1800" baseline="0" dirty="0" smtClean="0"/>
                        <a:t> ,</a:t>
                      </a:r>
                      <a:r>
                        <a:rPr lang="en-US" sz="1800" baseline="0" dirty="0" err="1" smtClean="0"/>
                        <a:t>মাংস</a:t>
                      </a:r>
                      <a:r>
                        <a:rPr lang="en-US" sz="1800" baseline="0" dirty="0" smtClean="0"/>
                        <a:t>, </a:t>
                      </a:r>
                      <a:r>
                        <a:rPr lang="en-US" sz="1800" baseline="0" dirty="0" err="1" smtClean="0"/>
                        <a:t>ডাল</a:t>
                      </a:r>
                      <a:r>
                        <a:rPr lang="en-US" sz="1800" baseline="0" dirty="0" smtClean="0"/>
                        <a:t> </a:t>
                      </a:r>
                      <a:r>
                        <a:rPr lang="en-US" sz="1800" baseline="0" dirty="0" err="1" smtClean="0"/>
                        <a:t>আমিষ</a:t>
                      </a:r>
                      <a:r>
                        <a:rPr lang="en-US" sz="1800" baseline="0" dirty="0" smtClean="0"/>
                        <a:t> 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err="1" smtClean="0"/>
                        <a:t>মাংস</a:t>
                      </a:r>
                      <a:r>
                        <a:rPr lang="en-US" sz="1800" dirty="0" smtClean="0"/>
                        <a:t>,</a:t>
                      </a:r>
                      <a:r>
                        <a:rPr lang="en-US" sz="1800" baseline="0" dirty="0" smtClean="0"/>
                        <a:t> </a:t>
                      </a:r>
                      <a:r>
                        <a:rPr lang="en-US" sz="1800" baseline="0" dirty="0" err="1" smtClean="0"/>
                        <a:t>ডিম</a:t>
                      </a:r>
                      <a:r>
                        <a:rPr lang="en-US" sz="1800" baseline="0" dirty="0" smtClean="0"/>
                        <a:t> 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১টি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১-২বার</a:t>
                      </a:r>
                      <a:endParaRPr lang="en-US" sz="1800" dirty="0"/>
                    </a:p>
                  </a:txBody>
                  <a:tcPr/>
                </a:tc>
              </a:tr>
              <a:tr h="868425">
                <a:tc>
                  <a:txBody>
                    <a:bodyPr/>
                    <a:lstStyle/>
                    <a:p>
                      <a:r>
                        <a:rPr lang="en-US" sz="1800" dirty="0" err="1" smtClean="0"/>
                        <a:t>দুগ্ধজাতীয়</a:t>
                      </a:r>
                      <a:r>
                        <a:rPr lang="en-US" sz="1800" baseline="0" dirty="0" smtClean="0"/>
                        <a:t> </a:t>
                      </a:r>
                      <a:r>
                        <a:rPr lang="en-US" sz="1800" baseline="0" dirty="0" err="1" smtClean="0"/>
                        <a:t>খাদ্য</a:t>
                      </a:r>
                      <a:r>
                        <a:rPr lang="en-US" sz="1800" baseline="0" dirty="0" smtClean="0"/>
                        <a:t> </a:t>
                      </a:r>
                      <a:r>
                        <a:rPr lang="en-US" sz="1800" baseline="0" dirty="0" err="1" smtClean="0"/>
                        <a:t>ক্যালসিয়াম,ভিটামিন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err="1" smtClean="0"/>
                        <a:t>দুধ</a:t>
                      </a:r>
                      <a:endParaRPr lang="en-US" sz="1800" dirty="0" smtClean="0"/>
                    </a:p>
                    <a:p>
                      <a:r>
                        <a:rPr lang="en-US" sz="1800" dirty="0" err="1" smtClean="0"/>
                        <a:t>দই</a:t>
                      </a:r>
                      <a:endParaRPr lang="en-US" sz="1800" dirty="0" smtClean="0"/>
                    </a:p>
                    <a:p>
                      <a:r>
                        <a:rPr lang="en-US" sz="1800" dirty="0" err="1" smtClean="0"/>
                        <a:t>পনির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দুধ-২৫০মিলি</a:t>
                      </a:r>
                    </a:p>
                    <a:p>
                      <a:r>
                        <a:rPr lang="en-US" sz="1800" dirty="0" smtClean="0"/>
                        <a:t>২০০গ্রাম</a:t>
                      </a:r>
                    </a:p>
                    <a:p>
                      <a:r>
                        <a:rPr lang="en-US" sz="1800" dirty="0" smtClean="0"/>
                        <a:t>৪০গ্রাম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প্রতিদিন১-২বার</a:t>
                      </a:r>
                      <a:endParaRPr lang="en-US" sz="1800" dirty="0"/>
                    </a:p>
                  </a:txBody>
                  <a:tcPr/>
                </a:tc>
              </a:tr>
              <a:tr h="607897">
                <a:tc>
                  <a:txBody>
                    <a:bodyPr/>
                    <a:lstStyle/>
                    <a:p>
                      <a:r>
                        <a:rPr lang="en-US" sz="1800" dirty="0" err="1" smtClean="0"/>
                        <a:t>তেল</a:t>
                      </a:r>
                      <a:r>
                        <a:rPr lang="en-US" sz="1800" dirty="0" smtClean="0"/>
                        <a:t> ও</a:t>
                      </a:r>
                      <a:r>
                        <a:rPr lang="en-US" sz="1800" baseline="0" dirty="0" smtClean="0"/>
                        <a:t> </a:t>
                      </a:r>
                      <a:r>
                        <a:rPr lang="en-US" sz="1800" baseline="0" dirty="0" err="1" smtClean="0"/>
                        <a:t>চর্বি</a:t>
                      </a:r>
                      <a:r>
                        <a:rPr lang="en-US" sz="1800" baseline="0" dirty="0" smtClean="0"/>
                        <a:t> 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err="1" smtClean="0"/>
                        <a:t>ঘি,মাখন</a:t>
                      </a:r>
                      <a:r>
                        <a:rPr lang="en-US" sz="1800" baseline="0" dirty="0" smtClean="0"/>
                        <a:t> </a:t>
                      </a:r>
                      <a:r>
                        <a:rPr lang="en-US" sz="1800" baseline="0" dirty="0" err="1" smtClean="0"/>
                        <a:t>সয়াবিন</a:t>
                      </a:r>
                      <a:r>
                        <a:rPr lang="en-US" sz="1800" baseline="0" dirty="0" smtClean="0"/>
                        <a:t> </a:t>
                      </a:r>
                      <a:r>
                        <a:rPr lang="en-US" sz="1800" baseline="0" dirty="0" err="1" smtClean="0"/>
                        <a:t>তেল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১টেবিলচামচ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১বার</a:t>
                      </a:r>
                      <a:endParaRPr lang="en-US" sz="1800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457200"/>
            <a:ext cx="8153400" cy="990600"/>
          </a:xfrm>
        </p:spPr>
        <p:txBody>
          <a:bodyPr>
            <a:noAutofit/>
          </a:bodyPr>
          <a:lstStyle/>
          <a:p>
            <a:pPr algn="ctr"/>
            <a:r>
              <a:rPr lang="en-US" sz="6600" dirty="0" err="1" smtClean="0">
                <a:solidFill>
                  <a:srgbClr val="002060"/>
                </a:solidFill>
              </a:rPr>
              <a:t>ধন্যবাদ</a:t>
            </a:r>
            <a:r>
              <a:rPr lang="en-US" sz="6600" dirty="0" smtClean="0">
                <a:solidFill>
                  <a:srgbClr val="002060"/>
                </a:solidFill>
              </a:rPr>
              <a:t> </a:t>
            </a:r>
            <a:r>
              <a:rPr lang="en-US" sz="6600" dirty="0" err="1" smtClean="0">
                <a:solidFill>
                  <a:srgbClr val="002060"/>
                </a:solidFill>
              </a:rPr>
              <a:t>সবাইকে</a:t>
            </a:r>
            <a:endParaRPr lang="en-US" sz="6600" dirty="0">
              <a:solidFill>
                <a:srgbClr val="002060"/>
              </a:solidFill>
            </a:endParaRPr>
          </a:p>
        </p:txBody>
      </p:sp>
      <p:pic>
        <p:nvPicPr>
          <p:cNvPr id="3" name="Picture 2" descr="download (13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400" y="1600200"/>
            <a:ext cx="8229599" cy="4800599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lowchart: Alternate Process 2"/>
          <p:cNvSpPr/>
          <p:nvPr/>
        </p:nvSpPr>
        <p:spPr>
          <a:xfrm>
            <a:off x="533400" y="304800"/>
            <a:ext cx="7467600" cy="5791200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b">
            <a:scene3d>
              <a:camera prst="isometricRightUp"/>
              <a:lightRig rig="threePt" dir="t"/>
            </a:scene3d>
          </a:bodyPr>
          <a:lstStyle/>
          <a:p>
            <a:pPr algn="ctr"/>
            <a:r>
              <a:rPr lang="en-US" sz="48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en-US" sz="4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480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accent3">
                  <a:lumMod val="20000"/>
                  <a:lumOff val="80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48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মোসাম্মা</a:t>
            </a:r>
            <a:r>
              <a:rPr lang="en-US" sz="4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ৎ </a:t>
            </a:r>
            <a:r>
              <a:rPr lang="en-US" sz="48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উম্মুল</a:t>
            </a:r>
            <a:r>
              <a:rPr lang="en-US" sz="4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ওয়ারা</a:t>
            </a:r>
            <a:endParaRPr lang="en-US" sz="480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accent3">
                  <a:lumMod val="20000"/>
                  <a:lumOff val="80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48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সহকারী</a:t>
            </a:r>
            <a:r>
              <a:rPr lang="en-US" sz="4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শিক্ষক</a:t>
            </a:r>
            <a:endParaRPr lang="en-US" sz="480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accent3">
                  <a:lumMod val="20000"/>
                  <a:lumOff val="80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48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মুরাদপুর</a:t>
            </a:r>
            <a:r>
              <a:rPr lang="en-US" sz="4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সরকারী</a:t>
            </a:r>
            <a:r>
              <a:rPr lang="en-US" sz="4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প্রাথমিক</a:t>
            </a:r>
            <a:r>
              <a:rPr lang="en-US" sz="4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বিদ্যালয়</a:t>
            </a:r>
            <a:r>
              <a:rPr lang="en-US" sz="4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</a:p>
          <a:p>
            <a:pPr algn="ctr"/>
            <a:endParaRPr lang="en-US" sz="48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accent3">
                  <a:lumMod val="20000"/>
                  <a:lumOff val="80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 descr="ndEE64P14N1RM4g0KPz4Hcdl2h1NkUncIbAs6eaF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6800" y="609600"/>
            <a:ext cx="1457325" cy="1590675"/>
          </a:xfrm>
          <a:prstGeom prst="rect">
            <a:avLst/>
          </a:prstGeom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52400"/>
            <a:ext cx="7772400" cy="6019800"/>
          </a:xfrm>
        </p:spPr>
        <p:txBody>
          <a:bodyPr anchor="t">
            <a:noAutofit/>
          </a:bodyPr>
          <a:lstStyle/>
          <a:p>
            <a:pPr algn="ctr"/>
            <a:r>
              <a:rPr lang="en-US" sz="80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8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80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পরিচিতি</a:t>
            </a:r>
            <a:r>
              <a:rPr lang="en-US" sz="8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-</a:t>
            </a:r>
            <a:br>
              <a:rPr lang="en-US" sz="8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</a:br>
            <a:r>
              <a:rPr lang="en-US" sz="80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শ্রেণি-৫ম</a:t>
            </a:r>
            <a:r>
              <a:rPr lang="en-US" sz="8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।অধ্যায়-৬</a:t>
            </a:r>
            <a:br>
              <a:rPr lang="en-US" sz="8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</a:br>
            <a:r>
              <a:rPr lang="en-US" sz="54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পাঠের</a:t>
            </a:r>
            <a:r>
              <a:rPr lang="en-US" sz="5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শিরোনাম</a:t>
            </a:r>
            <a:r>
              <a:rPr lang="en-US" sz="5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- </a:t>
            </a:r>
            <a:r>
              <a:rPr lang="en-US" sz="54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সুস্থ</a:t>
            </a:r>
            <a:r>
              <a:rPr lang="en-US" sz="5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জীবনের</a:t>
            </a:r>
            <a:r>
              <a:rPr lang="en-US" sz="5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জন্য</a:t>
            </a:r>
            <a:r>
              <a:rPr lang="en-US" sz="5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খাদ্য</a:t>
            </a:r>
            <a:r>
              <a:rPr lang="en-US" sz="5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।</a:t>
            </a:r>
            <a:br>
              <a:rPr lang="en-US" sz="5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</a:br>
            <a:r>
              <a:rPr lang="en-US" sz="54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আজকের</a:t>
            </a:r>
            <a:r>
              <a:rPr lang="en-US" sz="5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5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- </a:t>
            </a:r>
            <a:r>
              <a:rPr lang="en-US" sz="54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সুষম</a:t>
            </a:r>
            <a:r>
              <a:rPr lang="en-US" sz="5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খাদ্য</a:t>
            </a:r>
            <a:r>
              <a:rPr lang="en-US" sz="5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।</a:t>
            </a:r>
            <a:br>
              <a:rPr lang="en-US" sz="5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</a:br>
            <a:r>
              <a:rPr lang="en-US" sz="5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তারিখ-১৫/০৪/২০২০ইং।</a:t>
            </a:r>
            <a:r>
              <a:rPr lang="en-US" sz="8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/>
            </a:r>
            <a:br>
              <a:rPr lang="en-US" sz="8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</a:br>
            <a:endParaRPr lang="en-US" sz="80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0"/>
            <a:ext cx="7772400" cy="990600"/>
          </a:xfrm>
        </p:spPr>
        <p:txBody>
          <a:bodyPr anchor="t">
            <a:normAutofit fontScale="90000"/>
          </a:bodyPr>
          <a:lstStyle/>
          <a:p>
            <a:pPr algn="ctr"/>
            <a:r>
              <a:rPr lang="en-US" sz="66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এসো</a:t>
            </a:r>
            <a:r>
              <a:rPr lang="en-US" sz="66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কিছু</a:t>
            </a:r>
            <a:r>
              <a:rPr lang="en-US" sz="66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ছবি</a:t>
            </a:r>
            <a:r>
              <a:rPr lang="en-US" sz="66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দেখি</a:t>
            </a:r>
            <a:r>
              <a:rPr lang="en-US" sz="66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6600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 descr="download (6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799" y="1143001"/>
            <a:ext cx="4267201" cy="2666999"/>
          </a:xfrm>
          <a:prstGeom prst="rect">
            <a:avLst/>
          </a:prstGeom>
        </p:spPr>
      </p:pic>
      <p:pic>
        <p:nvPicPr>
          <p:cNvPr id="4" name="Picture 3" descr="download (9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53000" y="1143000"/>
            <a:ext cx="3962400" cy="2667000"/>
          </a:xfrm>
          <a:prstGeom prst="rect">
            <a:avLst/>
          </a:prstGeom>
        </p:spPr>
      </p:pic>
      <p:pic>
        <p:nvPicPr>
          <p:cNvPr id="5" name="Picture 4" descr="download (11)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" y="4114800"/>
            <a:ext cx="4191000" cy="2362200"/>
          </a:xfrm>
          <a:prstGeom prst="rect">
            <a:avLst/>
          </a:prstGeom>
        </p:spPr>
      </p:pic>
      <p:pic>
        <p:nvPicPr>
          <p:cNvPr id="6" name="Picture 5" descr="download (12)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95800" y="3962400"/>
            <a:ext cx="4419600" cy="2895600"/>
          </a:xfrm>
          <a:prstGeom prst="rect">
            <a:avLst/>
          </a:prstGeom>
        </p:spPr>
      </p:pic>
    </p:spTree>
  </p:cSld>
  <p:clrMapOvr>
    <a:masterClrMapping/>
  </p:clrMapOvr>
  <p:transition advTm="9000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304800"/>
            <a:ext cx="8382000" cy="1295400"/>
          </a:xfrm>
        </p:spPr>
        <p:txBody>
          <a:bodyPr anchor="t">
            <a:normAutofit fontScale="90000"/>
          </a:bodyPr>
          <a:lstStyle/>
          <a:p>
            <a:r>
              <a:rPr lang="en-US" sz="2800" dirty="0" err="1" smtClean="0">
                <a:solidFill>
                  <a:srgbClr val="00B050"/>
                </a:solidFill>
              </a:rPr>
              <a:t>যে</a:t>
            </a:r>
            <a:r>
              <a:rPr lang="en-US" sz="2800" dirty="0" smtClean="0">
                <a:solidFill>
                  <a:srgbClr val="00B050"/>
                </a:solidFill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</a:rPr>
              <a:t>সকল</a:t>
            </a:r>
            <a:r>
              <a:rPr lang="en-US" sz="2800" dirty="0" smtClean="0">
                <a:solidFill>
                  <a:srgbClr val="00B050"/>
                </a:solidFill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</a:rPr>
              <a:t>খাদ্যে</a:t>
            </a:r>
            <a:r>
              <a:rPr lang="en-US" sz="2800" dirty="0" smtClean="0">
                <a:solidFill>
                  <a:srgbClr val="00B050"/>
                </a:solidFill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</a:rPr>
              <a:t>ছয়টি</a:t>
            </a:r>
            <a:r>
              <a:rPr lang="en-US" sz="2800" dirty="0" smtClean="0">
                <a:solidFill>
                  <a:srgbClr val="00B050"/>
                </a:solidFill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</a:rPr>
              <a:t>পুষ্টি</a:t>
            </a:r>
            <a:r>
              <a:rPr lang="en-US" sz="2800" dirty="0" smtClean="0">
                <a:solidFill>
                  <a:srgbClr val="00B050"/>
                </a:solidFill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</a:rPr>
              <a:t>উপাদান</a:t>
            </a:r>
            <a:r>
              <a:rPr lang="en-US" sz="2800" dirty="0" smtClean="0">
                <a:solidFill>
                  <a:srgbClr val="00B050"/>
                </a:solidFill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</a:rPr>
              <a:t>যেমন</a:t>
            </a:r>
            <a:r>
              <a:rPr lang="en-US" sz="2800" dirty="0" smtClean="0">
                <a:solidFill>
                  <a:srgbClr val="00B050"/>
                </a:solidFill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</a:rPr>
              <a:t>শর্করা,আমিষ,স্নেহ,ভিটামিন,খনিজলবন</a:t>
            </a:r>
            <a:r>
              <a:rPr lang="en-US" sz="2800" dirty="0" smtClean="0">
                <a:solidFill>
                  <a:srgbClr val="00B050"/>
                </a:solidFill>
              </a:rPr>
              <a:t> ও </a:t>
            </a:r>
            <a:r>
              <a:rPr lang="en-US" sz="2800" dirty="0" err="1" smtClean="0">
                <a:solidFill>
                  <a:srgbClr val="00B050"/>
                </a:solidFill>
              </a:rPr>
              <a:t>পানি</a:t>
            </a:r>
            <a:r>
              <a:rPr lang="en-US" sz="2800" dirty="0" smtClean="0">
                <a:solidFill>
                  <a:srgbClr val="00B050"/>
                </a:solidFill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</a:rPr>
              <a:t>থাকে</a:t>
            </a:r>
            <a:r>
              <a:rPr lang="en-US" sz="2800" dirty="0" smtClean="0">
                <a:solidFill>
                  <a:srgbClr val="00B050"/>
                </a:solidFill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</a:rPr>
              <a:t>তাকে</a:t>
            </a:r>
            <a:r>
              <a:rPr lang="en-US" sz="2800" dirty="0" smtClean="0">
                <a:solidFill>
                  <a:srgbClr val="00B050"/>
                </a:solidFill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</a:rPr>
              <a:t>সুষম</a:t>
            </a:r>
            <a:r>
              <a:rPr lang="en-US" sz="2800" dirty="0" smtClean="0">
                <a:solidFill>
                  <a:srgbClr val="00B050"/>
                </a:solidFill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</a:rPr>
              <a:t>খাদ্য</a:t>
            </a:r>
            <a:r>
              <a:rPr lang="en-US" sz="2800" dirty="0" smtClean="0">
                <a:solidFill>
                  <a:srgbClr val="00B050"/>
                </a:solidFill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</a:rPr>
              <a:t>বলে</a:t>
            </a:r>
            <a:r>
              <a:rPr lang="en-US" sz="2800" dirty="0" smtClean="0">
                <a:solidFill>
                  <a:srgbClr val="00B050"/>
                </a:solidFill>
              </a:rPr>
              <a:t>।</a:t>
            </a:r>
            <a:endParaRPr lang="en-US" sz="2800" dirty="0">
              <a:solidFill>
                <a:srgbClr val="00B050"/>
              </a:solidFill>
            </a:endParaRPr>
          </a:p>
        </p:txBody>
      </p:sp>
      <p:pic>
        <p:nvPicPr>
          <p:cNvPr id="3" name="Picture 2" descr="download (7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24400" y="1676400"/>
            <a:ext cx="4191000" cy="4724400"/>
          </a:xfrm>
          <a:prstGeom prst="rect">
            <a:avLst/>
          </a:prstGeom>
        </p:spPr>
      </p:pic>
      <p:pic>
        <p:nvPicPr>
          <p:cNvPr id="4" name="Picture 3" descr="healthy-food.jpe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0" y="1524000"/>
            <a:ext cx="4419600" cy="5181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52400"/>
            <a:ext cx="7772400" cy="914400"/>
          </a:xfrm>
        </p:spPr>
        <p:txBody>
          <a:bodyPr>
            <a:noAutofit/>
          </a:bodyPr>
          <a:lstStyle/>
          <a:p>
            <a:r>
              <a:rPr lang="en-US" sz="6000" dirty="0" err="1" smtClean="0"/>
              <a:t>সুষম</a:t>
            </a:r>
            <a:r>
              <a:rPr lang="en-US" sz="6000" dirty="0" smtClean="0"/>
              <a:t> </a:t>
            </a:r>
            <a:r>
              <a:rPr lang="en-US" sz="6000" dirty="0" err="1" smtClean="0"/>
              <a:t>খাদ্যের</a:t>
            </a:r>
            <a:r>
              <a:rPr lang="en-US" sz="6000" dirty="0" smtClean="0"/>
              <a:t> </a:t>
            </a:r>
            <a:r>
              <a:rPr lang="en-US" sz="6000" dirty="0" err="1" smtClean="0"/>
              <a:t>প্রয়োজনীয়তা</a:t>
            </a:r>
            <a:endParaRPr lang="en-US" sz="6000" dirty="0"/>
          </a:p>
        </p:txBody>
      </p:sp>
      <p:pic>
        <p:nvPicPr>
          <p:cNvPr id="3" name="Picture 2" descr="download (8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1295400"/>
            <a:ext cx="2819400" cy="487680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4" name="Picture 3" descr="images (4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76601" y="1143001"/>
            <a:ext cx="2895600" cy="51816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5" name="Picture 4" descr="images (5)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24600" y="1143000"/>
            <a:ext cx="2590800" cy="51816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685800"/>
          </a:xfrm>
        </p:spPr>
        <p:txBody>
          <a:bodyPr>
            <a:noAutofit/>
          </a:bodyPr>
          <a:lstStyle/>
          <a:p>
            <a:r>
              <a:rPr lang="en-US" dirty="0" err="1" smtClean="0">
                <a:solidFill>
                  <a:srgbClr val="FF0000"/>
                </a:solidFill>
              </a:rPr>
              <a:t>সুস্থ</a:t>
            </a:r>
            <a:r>
              <a:rPr lang="en-US" dirty="0" smtClean="0">
                <a:solidFill>
                  <a:srgbClr val="FF0000"/>
                </a:solidFill>
              </a:rPr>
              <a:t> ও </a:t>
            </a:r>
            <a:r>
              <a:rPr lang="en-US" dirty="0" err="1" smtClean="0">
                <a:solidFill>
                  <a:srgbClr val="FF0000"/>
                </a:solidFill>
              </a:rPr>
              <a:t>সবল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থাকার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জন্য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শিশুদের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সুষম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খাদ্য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3" name="Picture 2" descr="download (18).jp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228600" y="1295400"/>
            <a:ext cx="4343400" cy="47244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4" name="Picture 3" descr="download (17).jpg"/>
          <p:cNvPicPr>
            <a:picLocks noChangeAspect="1"/>
          </p:cNvPicPr>
          <p:nvPr/>
        </p:nvPicPr>
        <p:blipFill>
          <a:blip r:embed="rId3">
            <a:lum bright="-40000"/>
          </a:blip>
          <a:stretch>
            <a:fillRect/>
          </a:stretch>
        </p:blipFill>
        <p:spPr>
          <a:xfrm>
            <a:off x="4876800" y="1219200"/>
            <a:ext cx="4114800" cy="48006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4900550"/>
            <a:ext cx="8686800" cy="1347850"/>
          </a:xfrm>
        </p:spPr>
        <p:txBody>
          <a:bodyPr/>
          <a:lstStyle/>
          <a:p>
            <a:pPr algn="ctr"/>
            <a:r>
              <a:rPr lang="en-US" sz="4800" dirty="0" err="1" smtClean="0">
                <a:solidFill>
                  <a:srgbClr val="0070C0"/>
                </a:solidFill>
              </a:rPr>
              <a:t>অতিরিক্ত</a:t>
            </a:r>
            <a:r>
              <a:rPr lang="en-US" sz="4800" dirty="0" smtClean="0">
                <a:solidFill>
                  <a:srgbClr val="0070C0"/>
                </a:solidFill>
              </a:rPr>
              <a:t> </a:t>
            </a:r>
            <a:r>
              <a:rPr lang="en-US" sz="4800" dirty="0" err="1" smtClean="0">
                <a:solidFill>
                  <a:srgbClr val="0070C0"/>
                </a:solidFill>
              </a:rPr>
              <a:t>খাদ্যগ্রহণ</a:t>
            </a:r>
            <a:r>
              <a:rPr lang="en-US" sz="4800" dirty="0" smtClean="0">
                <a:solidFill>
                  <a:srgbClr val="0070C0"/>
                </a:solidFill>
              </a:rPr>
              <a:t> </a:t>
            </a:r>
            <a:r>
              <a:rPr lang="en-US" sz="4800" dirty="0" err="1" smtClean="0">
                <a:solidFill>
                  <a:srgbClr val="0070C0"/>
                </a:solidFill>
              </a:rPr>
              <a:t>ওজনজনিত</a:t>
            </a:r>
            <a:r>
              <a:rPr lang="en-US" sz="4800" dirty="0" smtClean="0">
                <a:solidFill>
                  <a:srgbClr val="0070C0"/>
                </a:solidFill>
              </a:rPr>
              <a:t> </a:t>
            </a:r>
            <a:r>
              <a:rPr lang="en-US" sz="4800" dirty="0" err="1" smtClean="0">
                <a:solidFill>
                  <a:srgbClr val="0070C0"/>
                </a:solidFill>
              </a:rPr>
              <a:t>সমস্যা</a:t>
            </a:r>
            <a:r>
              <a:rPr lang="en-US" sz="4800" dirty="0" smtClean="0">
                <a:solidFill>
                  <a:srgbClr val="0070C0"/>
                </a:solidFill>
              </a:rPr>
              <a:t> </a:t>
            </a:r>
            <a:r>
              <a:rPr lang="en-US" sz="4800" dirty="0" err="1" smtClean="0">
                <a:solidFill>
                  <a:srgbClr val="0070C0"/>
                </a:solidFill>
              </a:rPr>
              <a:t>সৃষ্টি</a:t>
            </a:r>
            <a:r>
              <a:rPr lang="en-US" sz="4800" dirty="0" smtClean="0">
                <a:solidFill>
                  <a:srgbClr val="0070C0"/>
                </a:solidFill>
              </a:rPr>
              <a:t> </a:t>
            </a:r>
            <a:r>
              <a:rPr lang="en-US" sz="4800" dirty="0" err="1" smtClean="0">
                <a:solidFill>
                  <a:srgbClr val="0070C0"/>
                </a:solidFill>
              </a:rPr>
              <a:t>করে</a:t>
            </a:r>
            <a:r>
              <a:rPr lang="en-US" sz="4800" dirty="0" smtClean="0">
                <a:solidFill>
                  <a:srgbClr val="0070C0"/>
                </a:solidFill>
              </a:rPr>
              <a:t> ।</a:t>
            </a:r>
            <a:endParaRPr lang="en-US" sz="4800" dirty="0">
              <a:solidFill>
                <a:srgbClr val="0070C0"/>
              </a:solidFill>
            </a:endParaRPr>
          </a:p>
        </p:txBody>
      </p:sp>
      <p:pic>
        <p:nvPicPr>
          <p:cNvPr id="5" name="Picture Placeholder 4" descr="images (9).jpg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t="11756" b="11756"/>
          <a:stretch>
            <a:fillRect/>
          </a:stretch>
        </p:blipFill>
        <p:spPr>
          <a:xfrm>
            <a:off x="6172201" y="381000"/>
            <a:ext cx="2819400" cy="38862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8" name="Picture 7" descr="download (23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62287" y="381000"/>
            <a:ext cx="3019425" cy="3805237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9" name="Picture 8" descr="download (24)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8600" y="381000"/>
            <a:ext cx="2619375" cy="38100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-304800"/>
            <a:ext cx="7772400" cy="1524000"/>
          </a:xfrm>
        </p:spPr>
        <p:txBody>
          <a:bodyPr>
            <a:noAutofit/>
          </a:bodyPr>
          <a:lstStyle/>
          <a:p>
            <a:pPr algn="ctr"/>
            <a:r>
              <a:rPr lang="en-US" sz="6000" dirty="0" err="1" smtClean="0">
                <a:solidFill>
                  <a:srgbClr val="C00000"/>
                </a:solidFill>
              </a:rPr>
              <a:t>প্রয়োজনীয়</a:t>
            </a:r>
            <a:r>
              <a:rPr lang="en-US" sz="6000" dirty="0" smtClean="0">
                <a:solidFill>
                  <a:srgbClr val="C00000"/>
                </a:solidFill>
              </a:rPr>
              <a:t>  </a:t>
            </a:r>
            <a:r>
              <a:rPr lang="en-US" sz="6000" dirty="0" err="1" smtClean="0">
                <a:solidFill>
                  <a:srgbClr val="C00000"/>
                </a:solidFill>
              </a:rPr>
              <a:t>খাদ্যের</a:t>
            </a:r>
            <a:r>
              <a:rPr lang="en-US" sz="6000" dirty="0" smtClean="0">
                <a:solidFill>
                  <a:srgbClr val="C00000"/>
                </a:solidFill>
              </a:rPr>
              <a:t> </a:t>
            </a:r>
            <a:r>
              <a:rPr lang="en-US" sz="6000" dirty="0" err="1" smtClean="0">
                <a:solidFill>
                  <a:srgbClr val="C00000"/>
                </a:solidFill>
              </a:rPr>
              <a:t>পরিমান</a:t>
            </a:r>
            <a:endParaRPr lang="en-US" sz="6000" dirty="0">
              <a:solidFill>
                <a:srgbClr val="C00000"/>
              </a:solidFill>
            </a:endParaRPr>
          </a:p>
        </p:txBody>
      </p:sp>
      <p:pic>
        <p:nvPicPr>
          <p:cNvPr id="3" name="Picture 2" descr="3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1524000"/>
            <a:ext cx="5305425" cy="50292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Picture 3" descr="download (10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38800" y="1524000"/>
            <a:ext cx="3200400" cy="50292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quity">
  <a:themeElements>
    <a:clrScheme name="Equity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Equity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Equity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1028</TotalTime>
  <Words>135</Words>
  <Application>Microsoft Office PowerPoint</Application>
  <PresentationFormat>On-screen Show (4:3)</PresentationFormat>
  <Paragraphs>55</Paragraphs>
  <Slides>12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4" baseType="lpstr">
      <vt:lpstr>Equity</vt:lpstr>
      <vt:lpstr>Packager Shell Object</vt:lpstr>
      <vt:lpstr>স্বাগতম</vt:lpstr>
      <vt:lpstr>Slide 2</vt:lpstr>
      <vt:lpstr>পাঠ পরিচিতি-  শ্রেণি-৫ম।অধ্যায়-৬ পাঠের শিরোনাম- সুস্থ জীবনের জন্য খাদ্য। আজকের পাঠ- সুষম খাদ্য। তারিখ-১৫/০৪/২০২০ইং। </vt:lpstr>
      <vt:lpstr>এসো কিছু ছবি দেখি </vt:lpstr>
      <vt:lpstr>যে সকল খাদ্যে ছয়টি পুষ্টি উপাদান যেমন শর্করা,আমিষ,স্নেহ,ভিটামিন,খনিজলবন ও পানি থাকে তাকে সুষম খাদ্য বলে।</vt:lpstr>
      <vt:lpstr>সুষম খাদ্যের প্রয়োজনীয়তা</vt:lpstr>
      <vt:lpstr>সুস্থ ও সবল থাকার জন্য শিশুদের সুষম খাদ্য</vt:lpstr>
      <vt:lpstr>অতিরিক্ত খাদ্যগ্রহণ ওজনজনিত সমস্যা সৃষ্টি করে ।</vt:lpstr>
      <vt:lpstr>প্রয়োজনীয়  খাদ্যের পরিমান</vt:lpstr>
      <vt:lpstr>দলীয় কাজ</vt:lpstr>
      <vt:lpstr>সার সংক্ষেপ ৬-১২ বছর বয়সীদের খাদ্য তালিকা</vt:lpstr>
      <vt:lpstr>ধন্যবাদ সবাইকে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USER</cp:lastModifiedBy>
  <cp:revision>142</cp:revision>
  <dcterms:created xsi:type="dcterms:W3CDTF">2006-08-16T00:00:00Z</dcterms:created>
  <dcterms:modified xsi:type="dcterms:W3CDTF">2020-04-15T16:06:20Z</dcterms:modified>
</cp:coreProperties>
</file>