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7" r:id="rId2"/>
    <p:sldId id="288" r:id="rId3"/>
    <p:sldId id="291" r:id="rId4"/>
    <p:sldId id="289" r:id="rId5"/>
    <p:sldId id="290" r:id="rId6"/>
    <p:sldId id="299" r:id="rId7"/>
    <p:sldId id="292" r:id="rId8"/>
    <p:sldId id="293" r:id="rId9"/>
    <p:sldId id="294" r:id="rId10"/>
    <p:sldId id="295" r:id="rId11"/>
    <p:sldId id="274" r:id="rId12"/>
    <p:sldId id="275" r:id="rId13"/>
    <p:sldId id="297" r:id="rId14"/>
    <p:sldId id="283" r:id="rId15"/>
    <p:sldId id="296" r:id="rId16"/>
    <p:sldId id="29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E305-C0ED-4982-B81F-1DD64E77C71F}" type="datetimeFigureOut">
              <a:rPr lang="en-US" smtClean="0"/>
              <a:pPr/>
              <a:t>4/16/2020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759A6-2361-4298-97A3-6F584AC3C36B}" type="slidenum">
              <a:rPr lang="en-US" smtClean="0"/>
              <a:pPr/>
              <a:t>‹#›</a:t>
            </a:fld>
            <a:endParaRPr lang="en-US" dirty="0"/>
          </a:p>
        </p:txBody>
      </p:sp>
    </p:spTree>
    <p:extLst>
      <p:ext uri="{BB962C8B-B14F-4D97-AF65-F5344CB8AC3E}">
        <p14:creationId xmlns:p14="http://schemas.microsoft.com/office/powerpoint/2010/main" val="13262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9809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602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5449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499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60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7498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878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69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0825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889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715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4/16/2020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7070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991599" cy="6629400"/>
          </a:xfrm>
          <a:prstGeom prst="rect">
            <a:avLst/>
          </a:prstGeom>
        </p:spPr>
      </p:pic>
      <p:sp>
        <p:nvSpPr>
          <p:cNvPr id="3" name="Title 1"/>
          <p:cNvSpPr txBox="1">
            <a:spLocks/>
          </p:cNvSpPr>
          <p:nvPr/>
        </p:nvSpPr>
        <p:spPr>
          <a:xfrm>
            <a:off x="266699" y="652249"/>
            <a:ext cx="8610600" cy="11430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ar-SA" sz="6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السلام عليكم ورحمة الله وبركاته</a:t>
            </a:r>
            <a:endParaRPr lang="en-US" sz="6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w7s7co10.gif"/>
          <p:cNvPicPr>
            <a:picLocks noChangeAspect="1"/>
          </p:cNvPicPr>
          <p:nvPr/>
        </p:nvPicPr>
        <p:blipFill>
          <a:blip r:embed="rId3"/>
          <a:stretch>
            <a:fillRect/>
          </a:stretch>
        </p:blipFill>
        <p:spPr>
          <a:xfrm>
            <a:off x="4471348" y="3048000"/>
            <a:ext cx="4610099" cy="1524000"/>
          </a:xfrm>
          <a:prstGeom prst="rect">
            <a:avLst/>
          </a:prstGeom>
        </p:spPr>
      </p:pic>
    </p:spTree>
    <p:extLst>
      <p:ext uri="{BB962C8B-B14F-4D97-AF65-F5344CB8AC3E}">
        <p14:creationId xmlns:p14="http://schemas.microsoft.com/office/powerpoint/2010/main" val="38432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5943600" cy="1446550"/>
          </a:xfrm>
          <a:prstGeom prst="rect">
            <a:avLst/>
          </a:prstGeom>
          <a:noFill/>
          <a:ln>
            <a:solidFill>
              <a:srgbClr val="C00000"/>
            </a:solidFill>
            <a:prstDash val="lgDashDotDot"/>
          </a:ln>
          <a:scene3d>
            <a:camera prst="isometricOffAxis1Right"/>
            <a:lightRig rig="threePt" dir="t"/>
          </a:scene3d>
        </p:spPr>
        <p:txBody>
          <a:bodyPr wrap="square" rtlCol="0">
            <a:spAutoFit/>
            <a:scene3d>
              <a:camera prst="isometricOffAxis1Right"/>
              <a:lightRig rig="contrasting" dir="t">
                <a:rot lat="0" lon="0" rev="4500000"/>
              </a:lightRig>
            </a:scene3d>
            <a:sp3d extrusionH="57150" contourW="6350" prstMaterial="metal">
              <a:bevelT w="127000" h="31750" prst="angle"/>
              <a:contourClr>
                <a:schemeClr val="accent1">
                  <a:shade val="75000"/>
                </a:schemeClr>
              </a:contourClr>
            </a:sp3d>
          </a:bodyPr>
          <a:lstStyle/>
          <a:p>
            <a:pPr algn="r"/>
            <a:r>
              <a:rPr lang="en-US" sz="8800" b="1" dirty="0" smtClean="0">
                <a:solidFill>
                  <a:schemeClr val="accent2">
                    <a:lumMod val="50000"/>
                  </a:schemeClr>
                </a:solidFill>
                <a:latin typeface="NikoshBAN" pitchFamily="2" charset="0"/>
                <a:cs typeface="NikoshBAN" pitchFamily="2" charset="0"/>
              </a:rPr>
              <a:t>বাংলা অনুবাদ</a:t>
            </a:r>
            <a:r>
              <a:rPr lang="ar-SA" sz="8800" b="1" dirty="0" smtClean="0">
                <a:solidFill>
                  <a:schemeClr val="accent2">
                    <a:lumMod val="50000"/>
                  </a:schemeClr>
                </a:solidFill>
              </a:rPr>
              <a:t>:</a:t>
            </a:r>
          </a:p>
        </p:txBody>
      </p:sp>
      <p:sp>
        <p:nvSpPr>
          <p:cNvPr id="3" name="TextBox 2"/>
          <p:cNvSpPr txBox="1"/>
          <p:nvPr/>
        </p:nvSpPr>
        <p:spPr>
          <a:xfrm>
            <a:off x="838200" y="2514600"/>
            <a:ext cx="7086600" cy="1015663"/>
          </a:xfrm>
          <a:prstGeom prst="rect">
            <a:avLst/>
          </a:prstGeom>
          <a:noFill/>
        </p:spPr>
        <p:txBody>
          <a:bodyPr wrap="square" rtlCol="0">
            <a:spAutoFit/>
          </a:bodyPr>
          <a:lstStyle/>
          <a:p>
            <a:pPr algn="ctr"/>
            <a:r>
              <a:rPr lang="ar-SA" sz="6000" b="1" dirty="0" smtClean="0">
                <a:solidFill>
                  <a:srgbClr val="7030A0"/>
                </a:solidFill>
              </a:rPr>
              <a:t>إنك لاتجنى من الشوك العنب</a:t>
            </a:r>
            <a:endParaRPr lang="en-US" sz="6000" b="1" dirty="0">
              <a:solidFill>
                <a:srgbClr val="7030A0"/>
              </a:solidFill>
            </a:endParaRPr>
          </a:p>
        </p:txBody>
      </p:sp>
      <p:sp>
        <p:nvSpPr>
          <p:cNvPr id="4" name="Rectangle 3"/>
          <p:cNvSpPr/>
          <p:nvPr/>
        </p:nvSpPr>
        <p:spPr>
          <a:xfrm>
            <a:off x="304800" y="4190172"/>
            <a:ext cx="8382000" cy="1828800"/>
          </a:xfrm>
          <a:prstGeom prst="rect">
            <a:avLst/>
          </a:prstGeom>
          <a:solidFill>
            <a:schemeClr val="bg1"/>
          </a:solidFill>
          <a:ln>
            <a:solidFill>
              <a:schemeClr val="accent2">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dirty="0" smtClean="0">
                <a:solidFill>
                  <a:srgbClr val="FF0000"/>
                </a:solidFill>
                <a:latin typeface="NikoshBAN" pitchFamily="2" charset="0"/>
                <a:cs typeface="NikoshBAN" pitchFamily="2" charset="0"/>
              </a:rPr>
              <a:t>নিশ্চয় তুমি কাঁটাযুক্ত গাছ হতে আঙুর ফল সংগ্রহ করতে পারবে না।</a:t>
            </a:r>
            <a:endParaRPr lang="en-US" sz="6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0910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334904"/>
            <a:ext cx="8382000" cy="3785652"/>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rtl="1"/>
            <a:r>
              <a:rPr lang="ar-SA" sz="4000" b="1" dirty="0" smtClean="0">
                <a:solidFill>
                  <a:schemeClr val="tx1"/>
                </a:solidFill>
              </a:rPr>
              <a:t>وكذالك يرتد الشيئ إلى أصله وينزع إليه فلا ينتظر من العدو غير الشر ومهما أخفى حقده، وستر حسده ودارى عداواته فسوف تغلبه العداوة ويدفعه الأذى والظالم لا يرجى أن يثمر له ظلمه محبة فى القلوب بل لا يثمر ظلمه إلا الحقد عليه وهو النهاية التى ينتهى إليها ظلم كل ظالم.</a:t>
            </a:r>
            <a:endParaRPr lang="en-US" sz="4000" b="1" dirty="0" smtClean="0">
              <a:solidFill>
                <a:schemeClr val="tx1"/>
              </a:solidFill>
            </a:endParaRPr>
          </a:p>
        </p:txBody>
      </p:sp>
      <p:sp>
        <p:nvSpPr>
          <p:cNvPr id="3" name="TextBox 2"/>
          <p:cNvSpPr txBox="1"/>
          <p:nvPr/>
        </p:nvSpPr>
        <p:spPr>
          <a:xfrm>
            <a:off x="1543719" y="193642"/>
            <a:ext cx="4114800" cy="923330"/>
          </a:xfrm>
          <a:prstGeom prst="rect">
            <a:avLst/>
          </a:prstGeom>
          <a:noFill/>
        </p:spPr>
        <p:txBody>
          <a:bodyPr wrap="square" rtlCol="0">
            <a:spAutoFit/>
          </a:bodyPr>
          <a:lstStyle/>
          <a:p>
            <a:pPr algn="ctr"/>
            <a:r>
              <a:rPr lang="ar-SA" sz="5400" b="1" u="sng" dirty="0" smtClean="0">
                <a:solidFill>
                  <a:srgbClr val="00B050"/>
                </a:solidFill>
              </a:rPr>
              <a:t>العمل الانفرادى</a:t>
            </a:r>
            <a:endParaRPr lang="en-US" sz="5400" b="1" u="sng" dirty="0">
              <a:solidFill>
                <a:srgbClr val="00B050"/>
              </a:solidFill>
            </a:endParaRPr>
          </a:p>
        </p:txBody>
      </p:sp>
      <p:sp>
        <p:nvSpPr>
          <p:cNvPr id="4" name="TextBox 3"/>
          <p:cNvSpPr txBox="1"/>
          <p:nvPr/>
        </p:nvSpPr>
        <p:spPr>
          <a:xfrm>
            <a:off x="4603276" y="1371995"/>
            <a:ext cx="3048000" cy="707886"/>
          </a:xfrm>
          <a:prstGeom prst="rect">
            <a:avLst/>
          </a:prstGeom>
          <a:noFill/>
        </p:spPr>
        <p:txBody>
          <a:bodyPr wrap="square" rtlCol="0">
            <a:spAutoFit/>
          </a:bodyPr>
          <a:lstStyle/>
          <a:p>
            <a:pPr marL="1143000" indent="-1143000" algn="r" rtl="1"/>
            <a:r>
              <a:rPr lang="ar-SA" sz="4000" b="1" dirty="0" smtClean="0">
                <a:solidFill>
                  <a:srgbClr val="7030A0"/>
                </a:solidFill>
                <a:latin typeface="Arial" pitchFamily="34" charset="0"/>
                <a:cs typeface="Arial" pitchFamily="34" charset="0"/>
              </a:rPr>
              <a:t> </a:t>
            </a:r>
            <a:r>
              <a:rPr lang="ar-SA" sz="4000" b="1" dirty="0" smtClean="0">
                <a:solidFill>
                  <a:srgbClr val="7030A0"/>
                </a:solidFill>
                <a:latin typeface="Arial" pitchFamily="34" charset="0"/>
                <a:cs typeface="Arial" pitchFamily="34" charset="0"/>
              </a:rPr>
              <a:t>ترجمة العبارات-</a:t>
            </a:r>
            <a:endParaRPr lang="ar-SA" sz="6000" b="1"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276" y="2514600"/>
            <a:ext cx="8382000" cy="37856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rtl="1"/>
            <a:r>
              <a:rPr lang="ar-SA" sz="4000" b="1" dirty="0" smtClean="0">
                <a:solidFill>
                  <a:schemeClr val="accent2">
                    <a:lumMod val="50000"/>
                  </a:schemeClr>
                </a:solidFill>
              </a:rPr>
              <a:t>أما من يصنع المعروف ويحسن إلى الناس فيجد ثمرة معروفة محبة له وعطفا عليه وعرفانا لجميله. وكذالك من يحسن تربية أولاده يجد ثمرة عمله نجاحا فى الحياة. ومن يهملهم ويلق حبالهم على غواربهم يجد عاقبة هذا الإهمال فسادا وشرا ويرجو الخير مما لا خير فيه</a:t>
            </a:r>
            <a:endParaRPr lang="en-US" sz="4000" b="1" dirty="0" smtClean="0">
              <a:solidFill>
                <a:schemeClr val="accent2">
                  <a:lumMod val="50000"/>
                </a:schemeClr>
              </a:solidFill>
            </a:endParaRPr>
          </a:p>
        </p:txBody>
      </p:sp>
      <p:sp>
        <p:nvSpPr>
          <p:cNvPr id="3" name="TextBox 2"/>
          <p:cNvSpPr txBox="1"/>
          <p:nvPr/>
        </p:nvSpPr>
        <p:spPr>
          <a:xfrm>
            <a:off x="1543719" y="193642"/>
            <a:ext cx="4114800" cy="923330"/>
          </a:xfrm>
          <a:prstGeom prst="rect">
            <a:avLst/>
          </a:prstGeom>
          <a:noFill/>
        </p:spPr>
        <p:txBody>
          <a:bodyPr wrap="square" rtlCol="0">
            <a:spAutoFit/>
          </a:bodyPr>
          <a:lstStyle/>
          <a:p>
            <a:pPr algn="ctr"/>
            <a:r>
              <a:rPr lang="ar-SA" sz="5400" b="1" u="sng" dirty="0" smtClean="0">
                <a:solidFill>
                  <a:srgbClr val="00B050"/>
                </a:solidFill>
              </a:rPr>
              <a:t>العمل الانفرادى</a:t>
            </a:r>
            <a:endParaRPr lang="en-US" sz="5400" b="1" u="sng" dirty="0">
              <a:solidFill>
                <a:srgbClr val="00B050"/>
              </a:solidFill>
            </a:endParaRPr>
          </a:p>
        </p:txBody>
      </p:sp>
      <p:sp>
        <p:nvSpPr>
          <p:cNvPr id="4" name="TextBox 3"/>
          <p:cNvSpPr txBox="1"/>
          <p:nvPr/>
        </p:nvSpPr>
        <p:spPr>
          <a:xfrm>
            <a:off x="4603276" y="1371995"/>
            <a:ext cx="3048000" cy="707886"/>
          </a:xfrm>
          <a:prstGeom prst="rect">
            <a:avLst/>
          </a:prstGeom>
          <a:noFill/>
        </p:spPr>
        <p:txBody>
          <a:bodyPr wrap="square" rtlCol="0">
            <a:spAutoFit/>
          </a:bodyPr>
          <a:lstStyle/>
          <a:p>
            <a:pPr marL="1143000" indent="-1143000" algn="r" rtl="1"/>
            <a:r>
              <a:rPr lang="ar-SA" sz="4000" b="1" dirty="0" smtClean="0">
                <a:solidFill>
                  <a:srgbClr val="7030A0"/>
                </a:solidFill>
                <a:latin typeface="Arial" pitchFamily="34" charset="0"/>
                <a:cs typeface="Arial" pitchFamily="34" charset="0"/>
              </a:rPr>
              <a:t> </a:t>
            </a:r>
            <a:r>
              <a:rPr lang="ar-SA" sz="4000" b="1" dirty="0" smtClean="0">
                <a:solidFill>
                  <a:srgbClr val="7030A0"/>
                </a:solidFill>
                <a:latin typeface="Arial" pitchFamily="34" charset="0"/>
                <a:cs typeface="Arial" pitchFamily="34" charset="0"/>
              </a:rPr>
              <a:t>ترجمة العبارات-</a:t>
            </a:r>
            <a:endParaRPr lang="ar-SA" sz="6000" b="1"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519878"/>
            <a:ext cx="3810000" cy="71596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ar-SA" sz="5400" b="1" i="1" u="sng" dirty="0" smtClean="0">
                <a:solidFill>
                  <a:srgbClr val="002060"/>
                </a:solidFill>
              </a:rPr>
              <a:t>العمل الجماعى</a:t>
            </a:r>
            <a:endParaRPr lang="en-US" sz="5400" b="1" i="1" u="sng" dirty="0">
              <a:solidFill>
                <a:srgbClr val="002060"/>
              </a:solidFill>
            </a:endParaRPr>
          </a:p>
        </p:txBody>
      </p:sp>
      <p:sp>
        <p:nvSpPr>
          <p:cNvPr id="3" name="TextBox 2"/>
          <p:cNvSpPr txBox="1"/>
          <p:nvPr/>
        </p:nvSpPr>
        <p:spPr>
          <a:xfrm>
            <a:off x="4038600" y="1409090"/>
            <a:ext cx="4267200" cy="830997"/>
          </a:xfrm>
          <a:prstGeom prst="rect">
            <a:avLst/>
          </a:prstGeom>
          <a:noFill/>
        </p:spPr>
        <p:txBody>
          <a:bodyPr wrap="square" rtlCol="0">
            <a:spAutoFit/>
          </a:bodyPr>
          <a:lstStyle/>
          <a:p>
            <a:pPr marL="285750" indent="-285750" algn="ctr" rtl="1"/>
            <a:r>
              <a:rPr lang="ar-SA" sz="4800" b="1" i="1" u="sng" dirty="0" smtClean="0">
                <a:solidFill>
                  <a:srgbClr val="7030A0"/>
                </a:solidFill>
              </a:rPr>
              <a:t>الحزب “الف”</a:t>
            </a:r>
          </a:p>
        </p:txBody>
      </p:sp>
      <p:sp>
        <p:nvSpPr>
          <p:cNvPr id="4" name="Rectangle 3"/>
          <p:cNvSpPr/>
          <p:nvPr/>
        </p:nvSpPr>
        <p:spPr>
          <a:xfrm>
            <a:off x="1039504" y="2729321"/>
            <a:ext cx="7239000" cy="1261884"/>
          </a:xfrm>
          <a:prstGeom prst="rect">
            <a:avLst/>
          </a:prstGeom>
        </p:spPr>
        <p:txBody>
          <a:bodyPr wrap="square">
            <a:spAutoFit/>
          </a:bodyPr>
          <a:lstStyle/>
          <a:p>
            <a:pPr marL="514350" indent="-514350" algn="ctr" rtl="1">
              <a:buAutoNum type="arabicPeriod"/>
            </a:pPr>
            <a:r>
              <a:rPr lang="ar-SA" sz="4000" b="1" i="1" dirty="0" smtClean="0">
                <a:solidFill>
                  <a:srgbClr val="002060"/>
                </a:solidFill>
              </a:rPr>
              <a:t>هات مرادف الكلمات الآتية –</a:t>
            </a:r>
          </a:p>
          <a:p>
            <a:pPr marL="514350" indent="-514350" algn="ctr" rtl="1"/>
            <a:r>
              <a:rPr lang="ar-SA" sz="3200" b="1" i="1" dirty="0" smtClean="0">
                <a:solidFill>
                  <a:srgbClr val="002060"/>
                </a:solidFill>
              </a:rPr>
              <a:t>(</a:t>
            </a:r>
            <a:r>
              <a:rPr lang="ar-SA" sz="3600" b="1" i="1" dirty="0" smtClean="0">
                <a:solidFill>
                  <a:srgbClr val="002060"/>
                </a:solidFill>
              </a:rPr>
              <a:t>زرع، مثل، عبارة، بليغة، صحيحة</a:t>
            </a:r>
            <a:r>
              <a:rPr lang="ar-SA" sz="3200" b="1" i="1" dirty="0" smtClean="0">
                <a:solidFill>
                  <a:srgbClr val="002060"/>
                </a:solidFill>
              </a:rPr>
              <a:t>) </a:t>
            </a:r>
          </a:p>
        </p:txBody>
      </p:sp>
      <p:sp>
        <p:nvSpPr>
          <p:cNvPr id="5" name="Rectangle 4"/>
          <p:cNvSpPr/>
          <p:nvPr/>
        </p:nvSpPr>
        <p:spPr>
          <a:xfrm>
            <a:off x="304800" y="4532854"/>
            <a:ext cx="8458200" cy="1138773"/>
          </a:xfrm>
          <a:prstGeom prst="rect">
            <a:avLst/>
          </a:prstGeom>
        </p:spPr>
        <p:txBody>
          <a:bodyPr wrap="square">
            <a:spAutoFit/>
          </a:bodyPr>
          <a:lstStyle/>
          <a:p>
            <a:pPr marL="514350" indent="-514350" algn="ctr" rtl="1"/>
            <a:r>
              <a:rPr lang="ar-SA" sz="3200" b="1" i="1" dirty="0" smtClean="0">
                <a:solidFill>
                  <a:schemeClr val="accent6">
                    <a:lumMod val="75000"/>
                  </a:schemeClr>
                </a:solidFill>
              </a:rPr>
              <a:t>2. اذكر مفردا من الجمع ثم اجعله فى جملة مفيدة من عندك-</a:t>
            </a:r>
          </a:p>
          <a:p>
            <a:pPr marL="514350" indent="-514350" algn="ctr" rtl="1"/>
            <a:r>
              <a:rPr lang="ar-SA" sz="3600" b="1" i="1" dirty="0" smtClean="0">
                <a:solidFill>
                  <a:schemeClr val="accent6">
                    <a:lumMod val="75000"/>
                  </a:schemeClr>
                </a:solidFill>
              </a:rPr>
              <a:t>(الأمثال، كلام، نتائج، القلوب، أولاد، حبال،)</a:t>
            </a:r>
            <a:endParaRPr lang="en-US" sz="3600" b="1" i="1" dirty="0">
              <a:solidFill>
                <a:schemeClr val="accent6">
                  <a:lumMod val="75000"/>
                </a:schemeClr>
              </a:solidFill>
            </a:endParaRPr>
          </a:p>
        </p:txBody>
      </p:sp>
    </p:spTree>
    <p:extLst>
      <p:ext uri="{BB962C8B-B14F-4D97-AF65-F5344CB8AC3E}">
        <p14:creationId xmlns:p14="http://schemas.microsoft.com/office/powerpoint/2010/main" val="40665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029200" cy="715962"/>
          </a:xfrm>
        </p:spPr>
        <p:txBody>
          <a:bodyPr>
            <a:noAutofit/>
          </a:bodyPr>
          <a:lstStyle/>
          <a:p>
            <a:r>
              <a:rPr lang="ar-SA" sz="4000" b="1" i="1" u="sng" dirty="0" smtClean="0">
                <a:solidFill>
                  <a:srgbClr val="002060"/>
                </a:solidFill>
              </a:rPr>
              <a:t>العمل الجماعى</a:t>
            </a:r>
            <a:endParaRPr lang="en-US" sz="4000" b="1" i="1" u="sng" dirty="0">
              <a:solidFill>
                <a:srgbClr val="002060"/>
              </a:solidFill>
            </a:endParaRPr>
          </a:p>
        </p:txBody>
      </p:sp>
      <p:sp>
        <p:nvSpPr>
          <p:cNvPr id="5" name="TextBox 4"/>
          <p:cNvSpPr txBox="1"/>
          <p:nvPr/>
        </p:nvSpPr>
        <p:spPr>
          <a:xfrm>
            <a:off x="609600" y="1295400"/>
            <a:ext cx="7924800" cy="1107996"/>
          </a:xfrm>
          <a:prstGeom prst="rect">
            <a:avLst/>
          </a:prstGeom>
          <a:noFill/>
        </p:spPr>
        <p:txBody>
          <a:bodyPr wrap="square" rtlCol="0">
            <a:spAutoFit/>
          </a:bodyPr>
          <a:lstStyle/>
          <a:p>
            <a:pPr marL="285750" indent="-285750" algn="ctr" rtl="1"/>
            <a:r>
              <a:rPr lang="ar-SA" sz="6600" b="1" i="1" u="sng" dirty="0" smtClean="0">
                <a:solidFill>
                  <a:srgbClr val="7030A0"/>
                </a:solidFill>
              </a:rPr>
              <a:t>الحزب “ب”</a:t>
            </a:r>
          </a:p>
        </p:txBody>
      </p:sp>
      <p:sp>
        <p:nvSpPr>
          <p:cNvPr id="7" name="Rectangle 6"/>
          <p:cNvSpPr/>
          <p:nvPr/>
        </p:nvSpPr>
        <p:spPr>
          <a:xfrm>
            <a:off x="762000" y="2828836"/>
            <a:ext cx="7391400" cy="1077218"/>
          </a:xfrm>
          <a:prstGeom prst="rect">
            <a:avLst/>
          </a:prstGeom>
        </p:spPr>
        <p:txBody>
          <a:bodyPr wrap="square">
            <a:spAutoFit/>
          </a:bodyPr>
          <a:lstStyle/>
          <a:p>
            <a:pPr marL="514350" indent="-514350" algn="ctr" rtl="1">
              <a:buAutoNum type="arabicPeriod"/>
            </a:pPr>
            <a:r>
              <a:rPr lang="ar-SA" sz="3200" b="1" i="1" dirty="0" smtClean="0">
                <a:solidFill>
                  <a:srgbClr val="002060"/>
                </a:solidFill>
              </a:rPr>
              <a:t>هات متضاد الكلمات الآتية-</a:t>
            </a:r>
          </a:p>
          <a:p>
            <a:pPr marL="514350" indent="-514350" algn="ctr" rtl="1"/>
            <a:r>
              <a:rPr lang="ar-SA" sz="3200" b="1" i="1" dirty="0" smtClean="0">
                <a:solidFill>
                  <a:srgbClr val="002060"/>
                </a:solidFill>
              </a:rPr>
              <a:t>(الاصلية، مؤجزة، الشر، النهاية، المعروف،)</a:t>
            </a:r>
          </a:p>
        </p:txBody>
      </p:sp>
      <p:sp>
        <p:nvSpPr>
          <p:cNvPr id="8" name="Rectangle 7"/>
          <p:cNvSpPr/>
          <p:nvPr/>
        </p:nvSpPr>
        <p:spPr>
          <a:xfrm>
            <a:off x="152400" y="4191000"/>
            <a:ext cx="8763000" cy="584775"/>
          </a:xfrm>
          <a:prstGeom prst="rect">
            <a:avLst/>
          </a:prstGeom>
        </p:spPr>
        <p:txBody>
          <a:bodyPr wrap="square">
            <a:spAutoFit/>
          </a:bodyPr>
          <a:lstStyle/>
          <a:p>
            <a:pPr marL="514350" indent="-514350" algn="ctr" rtl="1"/>
            <a:r>
              <a:rPr lang="ar-SA" sz="3200" b="1" i="1" dirty="0" smtClean="0">
                <a:solidFill>
                  <a:schemeClr val="accent6">
                    <a:lumMod val="75000"/>
                  </a:schemeClr>
                </a:solidFill>
              </a:rPr>
              <a:t>2. استخرج صيغ المضارع من العبارات ثم حولها إلى المضارع-</a:t>
            </a:r>
            <a:endParaRPr lang="en-US" sz="2400" b="1" i="1" dirty="0">
              <a:solidFill>
                <a:schemeClr val="accent6">
                  <a:lumMod val="75000"/>
                </a:schemeClr>
              </a:solidFill>
            </a:endParaRPr>
          </a:p>
        </p:txBody>
      </p:sp>
    </p:spTree>
    <p:extLst>
      <p:ext uri="{BB962C8B-B14F-4D97-AF65-F5344CB8AC3E}">
        <p14:creationId xmlns:p14="http://schemas.microsoft.com/office/powerpoint/2010/main" val="225965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533400"/>
            <a:ext cx="4267200" cy="923330"/>
          </a:xfrm>
          <a:prstGeom prst="rect">
            <a:avLst/>
          </a:prstGeom>
          <a:noFill/>
          <a:ln>
            <a:solidFill>
              <a:srgbClr val="C00000"/>
            </a:solidFill>
            <a:prstDash val="lgDashDotDot"/>
          </a:ln>
          <a:effectLst>
            <a:glow rad="101600">
              <a:schemeClr val="accent1">
                <a:satMod val="175000"/>
                <a:alpha val="40000"/>
              </a:schemeClr>
            </a:glow>
          </a:effectLst>
          <a:scene3d>
            <a:camera prst="isometricOffAxis1Right"/>
            <a:lightRig rig="threePt" dir="t"/>
          </a:scene3d>
        </p:spPr>
        <p:txBody>
          <a:bodyPr wrap="square" rtlCol="0">
            <a:spAutoFit/>
            <a:scene3d>
              <a:camera prst="isometricOffAxis1Right"/>
              <a:lightRig rig="contrasting" dir="t">
                <a:rot lat="0" lon="0" rev="4500000"/>
              </a:lightRig>
            </a:scene3d>
            <a:sp3d extrusionH="57150" contourW="6350" prstMaterial="metal">
              <a:bevelT w="127000" h="31750" prst="angle"/>
              <a:contourClr>
                <a:schemeClr val="accent1">
                  <a:shade val="75000"/>
                </a:schemeClr>
              </a:contourClr>
            </a:sp3d>
          </a:bodyPr>
          <a:lstStyle/>
          <a:p>
            <a:pPr algn="ctr">
              <a:defRPr/>
            </a:pPr>
            <a:r>
              <a:rPr lang="ar-SA" sz="5400" b="1" u="sng" dirty="0" smtClean="0">
                <a:solidFill>
                  <a:srgbClr val="002060"/>
                </a:solidFill>
                <a:latin typeface="DholeshwariMJ" pitchFamily="2" charset="0"/>
                <a:cs typeface="Arial" pitchFamily="34" charset="0"/>
              </a:rPr>
              <a:t>التقييم الصفى</a:t>
            </a:r>
            <a:endParaRPr lang="en-US" sz="5400" b="1" u="sng" dirty="0">
              <a:solidFill>
                <a:srgbClr val="002060"/>
              </a:solidFill>
              <a:latin typeface="DholeshwariMJ" pitchFamily="2" charset="0"/>
              <a:cs typeface="DholeshwariMJ" pitchFamily="2" charset="0"/>
            </a:endParaRPr>
          </a:p>
        </p:txBody>
      </p:sp>
      <p:sp>
        <p:nvSpPr>
          <p:cNvPr id="3" name="Rectangle 1"/>
          <p:cNvSpPr>
            <a:spLocks noChangeArrowheads="1"/>
          </p:cNvSpPr>
          <p:nvPr/>
        </p:nvSpPr>
        <p:spPr bwMode="auto">
          <a:xfrm>
            <a:off x="381000" y="1905000"/>
            <a:ext cx="8382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q"/>
              <a:tabLst/>
            </a:pPr>
            <a:r>
              <a:rPr kumimoji="0" lang="ar-SA" sz="6000" b="1" i="0" u="none" strike="noStrike" cap="none" normalizeH="0" baseline="0" dirty="0" smtClean="0">
                <a:ln>
                  <a:noFill/>
                </a:ln>
                <a:solidFill>
                  <a:srgbClr val="C00000"/>
                </a:solidFill>
                <a:effectLst/>
                <a:latin typeface="Traditional Arabic" pitchFamily="18" charset="-78"/>
                <a:ea typeface="Times New Roman" pitchFamily="18" charset="0"/>
                <a:cs typeface="Traditional Arabic" pitchFamily="18" charset="-78"/>
              </a:rPr>
              <a:t>أجب عن الأسئلة الأتية شفهيا:</a:t>
            </a:r>
            <a:endParaRPr kumimoji="0" lang="en-US" sz="2000" b="0" i="0" u="none" strike="noStrike" cap="none" normalizeH="0" baseline="0" dirty="0" smtClean="0">
              <a:ln>
                <a:noFill/>
              </a:ln>
              <a:solidFill>
                <a:srgbClr val="C00000"/>
              </a:solidFill>
              <a:effectLst/>
              <a:latin typeface="Arial" pitchFamily="34" charset="0"/>
              <a:cs typeface="Arial" pitchFamily="34" charset="0"/>
            </a:endParaRPr>
          </a:p>
          <a:p>
            <a:pPr lvl="2" algn="r" rtl="1" eaLnBrk="0" fontAlgn="base" hangingPunct="0">
              <a:spcBef>
                <a:spcPct val="0"/>
              </a:spcBef>
              <a:spcAft>
                <a:spcPct val="0"/>
              </a:spcAft>
              <a:buFont typeface="Wingdings" pitchFamily="2" charset="2"/>
              <a:buChar char="v"/>
            </a:pPr>
            <a:r>
              <a:rPr kumimoji="0" lang="ar-SA" sz="4400" b="1" i="0" u="none" strike="noStrike" cap="none" normalizeH="0" baseline="0" dirty="0" smtClean="0">
                <a:ln>
                  <a:noFill/>
                </a:ln>
                <a:solidFill>
                  <a:schemeClr val="accent6">
                    <a:lumMod val="50000"/>
                  </a:schemeClr>
                </a:solidFill>
                <a:effectLst/>
                <a:latin typeface="Traditional Arabic" pitchFamily="18" charset="-78"/>
                <a:ea typeface="Times New Roman" pitchFamily="18" charset="0"/>
                <a:cs typeface="Traditional Arabic" pitchFamily="18" charset="-78"/>
              </a:rPr>
              <a:t>ما هو المثل؟</a:t>
            </a:r>
            <a:endParaRPr kumimoji="0" lang="en-US" sz="14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lvl="2" algn="r" rtl="1" eaLnBrk="0" fontAlgn="base" hangingPunct="0">
              <a:spcBef>
                <a:spcPct val="0"/>
              </a:spcBef>
              <a:spcAft>
                <a:spcPct val="0"/>
              </a:spcAft>
              <a:buFont typeface="Wingdings" pitchFamily="2" charset="2"/>
              <a:buChar char="v"/>
            </a:pPr>
            <a:r>
              <a:rPr lang="ar-SA" sz="4000" b="1" dirty="0" smtClean="0">
                <a:solidFill>
                  <a:srgbClr val="FF0000"/>
                </a:solidFill>
                <a:latin typeface="Traditional Arabic" pitchFamily="18" charset="-78"/>
                <a:ea typeface="Times New Roman" pitchFamily="18" charset="0"/>
                <a:cs typeface="Traditional Arabic" pitchFamily="18" charset="-78"/>
              </a:rPr>
              <a:t>ما هو المثل العربى</a:t>
            </a:r>
            <a:r>
              <a:rPr kumimoji="0" lang="ar-SA" sz="4000" b="1" i="0" u="none" strike="noStrike" cap="none" normalizeH="0" baseline="0" dirty="0" smtClean="0">
                <a:ln>
                  <a:noFill/>
                </a:ln>
                <a:solidFill>
                  <a:srgbClr val="FF0000"/>
                </a:solidFill>
                <a:effectLst/>
                <a:latin typeface="Traditional Arabic" pitchFamily="18" charset="-78"/>
                <a:ea typeface="Times New Roman" pitchFamily="18" charset="0"/>
                <a:cs typeface="Traditional Arabic" pitchFamily="18" charset="-78"/>
              </a:rPr>
              <a:t>؟</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a:p>
            <a:pPr lvl="2" algn="r" rtl="1" eaLnBrk="0" fontAlgn="base" hangingPunct="0">
              <a:spcBef>
                <a:spcPct val="0"/>
              </a:spcBef>
              <a:spcAft>
                <a:spcPct val="0"/>
              </a:spcAft>
              <a:buFont typeface="Wingdings" pitchFamily="2" charset="2"/>
              <a:buChar char="v"/>
            </a:pPr>
            <a:r>
              <a:rPr kumimoji="0" lang="ar-SA" sz="4000" b="1" i="0" u="none" strike="noStrike" cap="none" normalizeH="0" baseline="0" dirty="0" smtClean="0">
                <a:ln>
                  <a:noFill/>
                </a:ln>
                <a:solidFill>
                  <a:srgbClr val="7030A0"/>
                </a:solidFill>
                <a:effectLst/>
                <a:latin typeface="Traditional Arabic" pitchFamily="18" charset="-78"/>
                <a:ea typeface="Times New Roman" pitchFamily="18" charset="0"/>
                <a:cs typeface="Traditional Arabic" pitchFamily="18" charset="-78"/>
              </a:rPr>
              <a:t>ما</a:t>
            </a:r>
            <a:r>
              <a:rPr kumimoji="0" lang="ar-SA" sz="4000" b="1" i="0" u="none" strike="noStrike" cap="none" normalizeH="0" dirty="0" smtClean="0">
                <a:ln>
                  <a:noFill/>
                </a:ln>
                <a:solidFill>
                  <a:srgbClr val="7030A0"/>
                </a:solidFill>
                <a:effectLst/>
                <a:latin typeface="Traditional Arabic" pitchFamily="18" charset="-78"/>
                <a:ea typeface="Times New Roman" pitchFamily="18" charset="0"/>
                <a:cs typeface="Traditional Arabic" pitchFamily="18" charset="-78"/>
              </a:rPr>
              <a:t> يجد فى المثل</a:t>
            </a:r>
            <a:r>
              <a:rPr kumimoji="0" lang="ar-SA" sz="4000" b="1" i="0" u="none" strike="noStrike" cap="none" normalizeH="0" baseline="0" dirty="0" smtClean="0">
                <a:ln>
                  <a:noFill/>
                </a:ln>
                <a:solidFill>
                  <a:srgbClr val="7030A0"/>
                </a:solidFill>
                <a:effectLst/>
                <a:latin typeface="Traditional Arabic" pitchFamily="18" charset="-78"/>
                <a:ea typeface="Times New Roman" pitchFamily="18" charset="0"/>
                <a:cs typeface="Traditional Arabic" pitchFamily="18" charset="-78"/>
              </a:rPr>
              <a:t>؟</a:t>
            </a:r>
            <a:endParaRPr kumimoji="0" lang="en-US" sz="1200" b="0" i="0" u="none" strike="noStrike" cap="none" normalizeH="0" baseline="0" dirty="0" smtClean="0">
              <a:ln>
                <a:noFill/>
              </a:ln>
              <a:solidFill>
                <a:srgbClr val="7030A0"/>
              </a:solidFill>
              <a:effectLst/>
              <a:latin typeface="Arial" pitchFamily="34" charset="0"/>
              <a:cs typeface="Arial" pitchFamily="34" charset="0"/>
            </a:endParaRPr>
          </a:p>
          <a:p>
            <a:pPr marL="1657350" lvl="2" indent="-742950" algn="r" rtl="1" eaLnBrk="0" fontAlgn="base" hangingPunct="0">
              <a:spcBef>
                <a:spcPct val="0"/>
              </a:spcBef>
              <a:spcAft>
                <a:spcPct val="0"/>
              </a:spcAft>
              <a:buFont typeface="Wingdings" pitchFamily="2" charset="2"/>
              <a:buChar char="v"/>
            </a:pPr>
            <a:r>
              <a:rPr kumimoji="0" lang="ar-SA" sz="4000" b="1" i="0" u="none" strike="noStrike" cap="none" normalizeH="0" baseline="0" dirty="0" smtClean="0">
                <a:ln>
                  <a:noFill/>
                </a:ln>
                <a:solidFill>
                  <a:srgbClr val="0070C0"/>
                </a:solidFill>
                <a:effectLst/>
                <a:latin typeface="Traditional Arabic" pitchFamily="18" charset="-78"/>
                <a:ea typeface="Times New Roman" pitchFamily="18" charset="0"/>
                <a:cs typeface="Traditional Arabic" pitchFamily="18" charset="-78"/>
              </a:rPr>
              <a:t>ما معنى </a:t>
            </a:r>
            <a:r>
              <a:rPr lang="ar-SA" sz="4000" b="1" dirty="0" smtClean="0">
                <a:solidFill>
                  <a:srgbClr val="0070C0"/>
                </a:solidFill>
                <a:latin typeface="Traditional Arabic" pitchFamily="18" charset="-78"/>
                <a:cs typeface="Traditional Arabic" pitchFamily="18" charset="-78"/>
              </a:rPr>
              <a:t>إنك لاتجنى من الشوك العنب</a:t>
            </a:r>
            <a:r>
              <a:rPr lang="en-US" sz="4000" b="1" dirty="0" smtClean="0">
                <a:solidFill>
                  <a:srgbClr val="0070C0"/>
                </a:solidFill>
                <a:latin typeface="Traditional Arabic" pitchFamily="18" charset="-78"/>
                <a:cs typeface="Traditional Arabic" pitchFamily="18" charset="-78"/>
              </a:rPr>
              <a:t> </a:t>
            </a:r>
            <a:r>
              <a:rPr lang="ar-SA" sz="4000" b="1" dirty="0" smtClean="0">
                <a:solidFill>
                  <a:srgbClr val="0070C0"/>
                </a:solidFill>
                <a:latin typeface="Traditional Arabic" pitchFamily="18" charset="-78"/>
                <a:cs typeface="Traditional Arabic" pitchFamily="18" charset="-78"/>
              </a:rPr>
              <a:t>لغة</a:t>
            </a:r>
            <a:r>
              <a:rPr kumimoji="0" lang="ar-SA" sz="4000" b="1" i="0" u="none" strike="noStrike" cap="none" normalizeH="0" baseline="0" dirty="0" smtClean="0">
                <a:ln>
                  <a:noFill/>
                </a:ln>
                <a:solidFill>
                  <a:srgbClr val="0070C0"/>
                </a:solidFill>
                <a:effectLst/>
                <a:latin typeface="Traditional Arabic" pitchFamily="18" charset="-78"/>
                <a:ea typeface="Times New Roman" pitchFamily="18" charset="0"/>
                <a:cs typeface="Traditional Arabic" pitchFamily="18" charset="-78"/>
              </a:rPr>
              <a:t>؟</a:t>
            </a:r>
            <a:endParaRPr kumimoji="0" lang="en-US" sz="1200" b="0" i="0" u="none" strike="noStrike" cap="none" normalizeH="0" baseline="0" dirty="0" smtClean="0">
              <a:ln>
                <a:noFill/>
              </a:ln>
              <a:solidFill>
                <a:srgbClr val="0070C0"/>
              </a:solidFill>
              <a:effectLst/>
              <a:latin typeface="Arial" pitchFamily="34" charset="0"/>
              <a:cs typeface="Arial" pitchFamily="34" charset="0"/>
            </a:endParaRPr>
          </a:p>
          <a:p>
            <a:pPr lvl="2" algn="r" rtl="1" eaLnBrk="0" fontAlgn="base" hangingPunct="0">
              <a:spcBef>
                <a:spcPct val="0"/>
              </a:spcBef>
              <a:spcAft>
                <a:spcPct val="0"/>
              </a:spcAft>
              <a:buFont typeface="Wingdings" pitchFamily="2" charset="2"/>
              <a:buChar char="v"/>
            </a:pPr>
            <a:r>
              <a:rPr lang="ar-SA" sz="4000" b="1" dirty="0" smtClean="0">
                <a:solidFill>
                  <a:schemeClr val="accent6">
                    <a:lumMod val="50000"/>
                  </a:schemeClr>
                </a:solidFill>
                <a:latin typeface="Traditional Arabic" pitchFamily="18" charset="-78"/>
                <a:ea typeface="Times New Roman" pitchFamily="18" charset="0"/>
                <a:cs typeface="Traditional Arabic" pitchFamily="18" charset="-78"/>
              </a:rPr>
              <a:t>متى يقال </a:t>
            </a:r>
            <a:r>
              <a:rPr lang="ar-SA" sz="4000" b="1" dirty="0" smtClean="0">
                <a:solidFill>
                  <a:schemeClr val="accent6">
                    <a:lumMod val="50000"/>
                  </a:schemeClr>
                </a:solidFill>
                <a:latin typeface="Traditional Arabic" pitchFamily="18" charset="-78"/>
                <a:cs typeface="Traditional Arabic" pitchFamily="18" charset="-78"/>
              </a:rPr>
              <a:t>إنك لاتجنى من الشوك العنب</a:t>
            </a:r>
            <a:r>
              <a:rPr lang="en-US" sz="4000" b="1" dirty="0" smtClean="0">
                <a:solidFill>
                  <a:schemeClr val="accent6">
                    <a:lumMod val="50000"/>
                  </a:schemeClr>
                </a:solidFill>
                <a:latin typeface="Traditional Arabic" pitchFamily="18" charset="-78"/>
                <a:cs typeface="Traditional Arabic" pitchFamily="18" charset="-78"/>
              </a:rPr>
              <a:t> </a:t>
            </a:r>
            <a:r>
              <a:rPr lang="ar-SA" sz="4000" b="1" dirty="0" smtClean="0">
                <a:solidFill>
                  <a:schemeClr val="accent6">
                    <a:lumMod val="50000"/>
                  </a:schemeClr>
                </a:solidFill>
                <a:latin typeface="Traditional Arabic" pitchFamily="18" charset="-78"/>
                <a:cs typeface="Traditional Arabic" pitchFamily="18" charset="-78"/>
              </a:rPr>
              <a:t>لغة</a:t>
            </a:r>
            <a:r>
              <a:rPr kumimoji="0" lang="ar-SA" sz="4000" b="1" i="0" u="none" strike="noStrike" cap="none" normalizeH="0" baseline="0" dirty="0" smtClean="0">
                <a:ln>
                  <a:noFill/>
                </a:ln>
                <a:solidFill>
                  <a:schemeClr val="accent6">
                    <a:lumMod val="50000"/>
                  </a:schemeClr>
                </a:solidFill>
                <a:effectLst/>
                <a:latin typeface="Traditional Arabic" pitchFamily="18" charset="-78"/>
                <a:ea typeface="Times New Roman" pitchFamily="18" charset="0"/>
                <a:cs typeface="Traditional Arabic" pitchFamily="18" charset="-78"/>
              </a:rPr>
              <a:t>؟</a:t>
            </a:r>
            <a:endParaRPr kumimoji="0" lang="en-US" sz="12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0058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14570" y="4267200"/>
            <a:ext cx="8314859" cy="2215991"/>
          </a:xfrm>
          <a:prstGeom prst="rect">
            <a:avLst/>
          </a:prstGeom>
        </p:spPr>
        <p:txBody>
          <a:bodyPr wrap="square">
            <a:spAutoFit/>
          </a:bodyPr>
          <a:lstStyle/>
          <a:p>
            <a:pPr algn="ctr"/>
            <a:r>
              <a:rPr lang="ar-SA" sz="800" b="1" dirty="0" smtClean="0">
                <a:effectLst>
                  <a:outerShdw blurRad="38100" dist="38100" dir="2700000" algn="tl">
                    <a:srgbClr val="000000">
                      <a:alpha val="43137"/>
                    </a:srgbClr>
                  </a:outerShdw>
                </a:effectLst>
              </a:rPr>
              <a:t> </a:t>
            </a:r>
            <a:r>
              <a:rPr lang="ar-SA" sz="13800" b="1" i="1" dirty="0" smtClean="0">
                <a:solidFill>
                  <a:srgbClr val="FF0000"/>
                </a:solidFill>
                <a:effectLst>
                  <a:outerShdw blurRad="38100" dist="38100" dir="2700000" algn="tl">
                    <a:srgbClr val="000000">
                      <a:alpha val="43137"/>
                    </a:srgbClr>
                  </a:outerShdw>
                </a:effectLst>
              </a:rPr>
              <a:t>شكرا  كثيرا</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35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667000"/>
            <a:ext cx="8001000" cy="3046988"/>
          </a:xfrm>
          <a:prstGeom prst="rect">
            <a:avLst/>
          </a:prstGeom>
          <a:noFill/>
          <a:ln w="57150">
            <a:solidFill>
              <a:srgbClr val="0070C0"/>
            </a:solidFill>
          </a:ln>
          <a:effectLst/>
        </p:spPr>
        <p:txBody>
          <a:bodyPr wrap="square" rtlCol="0">
            <a:spAutoFit/>
          </a:bodyPr>
          <a:lstStyle/>
          <a:p>
            <a:pPr algn="ctr"/>
            <a:r>
              <a:rPr lang="ar-SA" sz="4800" dirty="0" smtClean="0"/>
              <a:t>محمد منظورالاسلام </a:t>
            </a:r>
          </a:p>
          <a:p>
            <a:pPr algn="ctr"/>
            <a:r>
              <a:rPr lang="ar-SA" sz="4800" dirty="0" smtClean="0"/>
              <a:t>المحاضر (العربى)</a:t>
            </a:r>
          </a:p>
          <a:p>
            <a:pPr algn="ctr"/>
            <a:r>
              <a:rPr lang="ar-SA" sz="4800" dirty="0" smtClean="0"/>
              <a:t>بختيار فارا صار فير اوليا عالم مدرسة</a:t>
            </a:r>
          </a:p>
          <a:p>
            <a:pPr algn="ctr"/>
            <a:r>
              <a:rPr lang="ar-SA" sz="4800" dirty="0" smtClean="0"/>
              <a:t>انواره- سيتاغونغ</a:t>
            </a:r>
            <a:endParaRPr lang="en-GB" sz="4800" dirty="0"/>
          </a:p>
        </p:txBody>
      </p:sp>
      <p:sp>
        <p:nvSpPr>
          <p:cNvPr id="5" name="Rounded Rectangle 4"/>
          <p:cNvSpPr/>
          <p:nvPr/>
        </p:nvSpPr>
        <p:spPr>
          <a:xfrm>
            <a:off x="2590800" y="685800"/>
            <a:ext cx="4724400" cy="1066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dirty="0" smtClean="0">
                <a:solidFill>
                  <a:srgbClr val="FF0000"/>
                </a:solidFill>
                <a:effectLst>
                  <a:outerShdw blurRad="38100" dist="38100" dir="2700000" algn="tl">
                    <a:srgbClr val="000000">
                      <a:alpha val="43137"/>
                    </a:srgbClr>
                  </a:outerShdw>
                </a:effectLst>
              </a:rPr>
              <a:t>تعريف المعلّم </a:t>
            </a:r>
            <a:endParaRPr lang="en-GB"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1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81200"/>
            <a:ext cx="6248400" cy="2769989"/>
          </a:xfrm>
          <a:prstGeom prst="rect">
            <a:avLst/>
          </a:prstGeom>
          <a:noFill/>
        </p:spPr>
        <p:txBody>
          <a:bodyPr wrap="square" rtlCol="0">
            <a:spAutoFit/>
          </a:bodyPr>
          <a:lstStyle/>
          <a:p>
            <a:pPr algn="ctr"/>
            <a:r>
              <a:rPr lang="ar-SA" sz="6600" b="1" dirty="0" smtClean="0">
                <a:solidFill>
                  <a:srgbClr val="7030A0"/>
                </a:solidFill>
                <a:effectLst>
                  <a:outerShdw blurRad="38100" dist="38100" dir="2700000" algn="tl">
                    <a:srgbClr val="000000">
                      <a:alpha val="43137"/>
                    </a:srgbClr>
                  </a:outerShdw>
                </a:effectLst>
              </a:rPr>
              <a:t>اللغة العربية الاتصالية</a:t>
            </a:r>
            <a:endParaRPr lang="ar-SA" sz="6600" b="1" dirty="0">
              <a:solidFill>
                <a:srgbClr val="7030A0"/>
              </a:solidFill>
              <a:effectLst>
                <a:outerShdw blurRad="38100" dist="38100" dir="2700000" algn="tl">
                  <a:srgbClr val="000000">
                    <a:alpha val="43137"/>
                  </a:srgbClr>
                </a:outerShdw>
              </a:effectLst>
            </a:endParaRPr>
          </a:p>
          <a:p>
            <a:pPr algn="ctr"/>
            <a:r>
              <a:rPr lang="ar-SA" sz="5400" b="1" dirty="0" smtClean="0">
                <a:effectLst>
                  <a:outerShdw blurRad="38100" dist="38100" dir="2700000" algn="tl">
                    <a:srgbClr val="000000">
                      <a:alpha val="43137"/>
                    </a:srgbClr>
                  </a:outerShdw>
                </a:effectLst>
              </a:rPr>
              <a:t>السنة الاولى من العالم</a:t>
            </a:r>
          </a:p>
          <a:p>
            <a:pPr algn="ctr"/>
            <a:r>
              <a:rPr lang="ar-SA" sz="5400" b="1" dirty="0" smtClean="0">
                <a:solidFill>
                  <a:srgbClr val="FF0000"/>
                </a:solidFill>
                <a:effectLst>
                  <a:outerShdw blurRad="38100" dist="38100" dir="2700000" algn="tl">
                    <a:srgbClr val="000000">
                      <a:alpha val="43137"/>
                    </a:srgbClr>
                  </a:outerShdw>
                </a:effectLst>
              </a:rPr>
              <a:t>الوقت: 50 دقيقة</a:t>
            </a:r>
          </a:p>
        </p:txBody>
      </p:sp>
    </p:spTree>
    <p:extLst>
      <p:ext uri="{BB962C8B-B14F-4D97-AF65-F5344CB8AC3E}">
        <p14:creationId xmlns:p14="http://schemas.microsoft.com/office/powerpoint/2010/main" val="190361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5981700"/>
            <a:ext cx="3735009" cy="533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ওস্তাদের মার শেষ রাতে</a:t>
            </a:r>
            <a:endParaRPr lang="en-US" sz="36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ounded Rectangle 3"/>
          <p:cNvSpPr/>
          <p:nvPr/>
        </p:nvSpPr>
        <p:spPr>
          <a:xfrm>
            <a:off x="2590800" y="2332061"/>
            <a:ext cx="3810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 মেরে জুতো দান</a:t>
            </a:r>
            <a:endParaRPr lang="en-US" sz="36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Rounded Rectangle 4"/>
          <p:cNvSpPr/>
          <p:nvPr/>
        </p:nvSpPr>
        <p:spPr>
          <a:xfrm>
            <a:off x="152400" y="6248400"/>
            <a:ext cx="4558994" cy="381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আদার বেপারি জাহাজের খবর লয়।</a:t>
            </a:r>
            <a:endPar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00" y="173849"/>
            <a:ext cx="3450213" cy="1938581"/>
          </a:xfrm>
          <a:prstGeom prst="rect">
            <a:avLst/>
          </a:prstGeom>
          <a:ln w="57150">
            <a:solidFill>
              <a:srgbClr val="FFC000"/>
            </a:solidFill>
          </a:ln>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9212"/>
          <a:stretch/>
        </p:blipFill>
        <p:spPr>
          <a:xfrm>
            <a:off x="5205412" y="179537"/>
            <a:ext cx="3450212" cy="1931885"/>
          </a:xfrm>
          <a:prstGeom prst="rect">
            <a:avLst/>
          </a:prstGeom>
          <a:ln w="57150">
            <a:solidFill>
              <a:srgbClr val="FFC000"/>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9663" b="13064"/>
          <a:stretch/>
        </p:blipFill>
        <p:spPr>
          <a:xfrm>
            <a:off x="484451" y="4478456"/>
            <a:ext cx="3476710" cy="1595935"/>
          </a:xfrm>
          <a:prstGeom prst="rect">
            <a:avLst/>
          </a:prstGeom>
          <a:ln w="38100">
            <a:solidFill>
              <a:srgbClr val="FFC000"/>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0513" r="12821"/>
          <a:stretch/>
        </p:blipFill>
        <p:spPr>
          <a:xfrm>
            <a:off x="466654" y="2943451"/>
            <a:ext cx="3517159" cy="1415019"/>
          </a:xfrm>
          <a:prstGeom prst="rect">
            <a:avLst/>
          </a:prstGeom>
          <a:ln w="38100">
            <a:solidFill>
              <a:srgbClr val="FFC000"/>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427094"/>
            <a:ext cx="3735009" cy="2377534"/>
          </a:xfrm>
          <a:prstGeom prst="rect">
            <a:avLst/>
          </a:prstGeom>
          <a:ln w="38100">
            <a:solidFill>
              <a:srgbClr val="FFC000"/>
            </a:solidFill>
          </a:ln>
        </p:spPr>
      </p:pic>
    </p:spTree>
    <p:extLst>
      <p:ext uri="{BB962C8B-B14F-4D97-AF65-F5344CB8AC3E}">
        <p14:creationId xmlns:p14="http://schemas.microsoft.com/office/powerpoint/2010/main" val="3283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752600"/>
            <a:ext cx="6248400" cy="3046988"/>
          </a:xfrm>
          <a:prstGeom prst="rect">
            <a:avLst/>
          </a:prstGeom>
          <a:noFill/>
        </p:spPr>
        <p:txBody>
          <a:bodyPr wrap="square" rtlCol="0">
            <a:spAutoFit/>
          </a:bodyPr>
          <a:lstStyle/>
          <a:p>
            <a:pPr algn="ctr"/>
            <a:r>
              <a:rPr lang="ar-SA" sz="4800" b="1" dirty="0" smtClean="0">
                <a:effectLst>
                  <a:outerShdw blurRad="38100" dist="38100" dir="2700000" algn="tl">
                    <a:srgbClr val="000000">
                      <a:alpha val="43137"/>
                    </a:srgbClr>
                  </a:outerShdw>
                </a:effectLst>
              </a:rPr>
              <a:t>الدرس المقرر:</a:t>
            </a:r>
          </a:p>
          <a:p>
            <a:pPr algn="ctr"/>
            <a:r>
              <a:rPr lang="ar-SA" sz="4800" b="1" dirty="0" smtClean="0">
                <a:solidFill>
                  <a:srgbClr val="FF0000"/>
                </a:solidFill>
                <a:effectLst>
                  <a:outerShdw blurRad="38100" dist="38100" dir="2700000" algn="tl">
                    <a:srgbClr val="000000">
                      <a:alpha val="43137"/>
                    </a:srgbClr>
                  </a:outerShdw>
                </a:effectLst>
              </a:rPr>
              <a:t>الوحدة الثانية</a:t>
            </a:r>
          </a:p>
          <a:p>
            <a:pPr algn="ctr"/>
            <a:r>
              <a:rPr lang="ar-SA" sz="4800" b="1" dirty="0" smtClean="0">
                <a:effectLst>
                  <a:outerShdw blurRad="38100" dist="38100" dir="2700000" algn="tl">
                    <a:srgbClr val="000000">
                      <a:alpha val="43137"/>
                    </a:srgbClr>
                  </a:outerShdw>
                </a:effectLst>
              </a:rPr>
              <a:t>الدرس الاول </a:t>
            </a:r>
          </a:p>
          <a:p>
            <a:pPr algn="ctr"/>
            <a:r>
              <a:rPr lang="ar-SA" sz="4800" b="1" i="1" u="sng" dirty="0" smtClean="0">
                <a:solidFill>
                  <a:srgbClr val="7030A0"/>
                </a:solidFill>
                <a:effectLst>
                  <a:outerShdw blurRad="38100" dist="38100" dir="2700000" algn="tl">
                    <a:srgbClr val="000000">
                      <a:alpha val="43137"/>
                    </a:srgbClr>
                  </a:outerShdw>
                </a:effectLst>
              </a:rPr>
              <a:t>الامثال والحكم العربية</a:t>
            </a:r>
            <a:r>
              <a:rPr lang="ar-SA" sz="4800" b="1" dirty="0" smtClean="0">
                <a:effectLst>
                  <a:outerShdw blurRad="38100" dist="38100" dir="2700000" algn="tl">
                    <a:srgbClr val="000000">
                      <a:alpha val="43137"/>
                    </a:srgbClr>
                  </a:outerShdw>
                </a:effectLst>
              </a:rPr>
              <a:t> </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410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5105400" cy="1446550"/>
          </a:xfrm>
          <a:prstGeom prst="rect">
            <a:avLst/>
          </a:prstGeom>
          <a:noFill/>
          <a:ln w="76200">
            <a:solidFill>
              <a:srgbClr val="FF0000"/>
            </a:solidFill>
            <a:prstDash val="solid"/>
          </a:ln>
        </p:spPr>
        <p:txBody>
          <a:bodyPr wrap="square" rtlCol="0">
            <a:spAutoFit/>
            <a:scene3d>
              <a:camera prst="isometricOffAxis1Right"/>
              <a:lightRig rig="contrasting" dir="t">
                <a:rot lat="0" lon="0" rev="4500000"/>
              </a:lightRig>
            </a:scene3d>
            <a:sp3d extrusionH="57150" contourW="6350" prstMaterial="metal">
              <a:bevelT w="127000" h="31750" prst="angle"/>
              <a:contourClr>
                <a:schemeClr val="accent1">
                  <a:shade val="75000"/>
                </a:schemeClr>
              </a:contourClr>
            </a:sp3d>
          </a:bodyPr>
          <a:lstStyle/>
          <a:p>
            <a:pPr algn="ctr"/>
            <a:r>
              <a:rPr lang="ar-SA" sz="8800" b="1" dirty="0" smtClean="0">
                <a:solidFill>
                  <a:schemeClr val="accent2">
                    <a:lumMod val="50000"/>
                  </a:schemeClr>
                </a:solidFill>
                <a:latin typeface="NikoshBAN" pitchFamily="2" charset="0"/>
              </a:rPr>
              <a:t>نتيجة التعليم</a:t>
            </a:r>
            <a:endParaRPr lang="ar-SA" sz="8800" b="1" dirty="0" smtClean="0">
              <a:solidFill>
                <a:schemeClr val="accent2">
                  <a:lumMod val="50000"/>
                </a:schemeClr>
              </a:solidFill>
            </a:endParaRPr>
          </a:p>
        </p:txBody>
      </p:sp>
      <p:sp>
        <p:nvSpPr>
          <p:cNvPr id="3" name="TextBox 2"/>
          <p:cNvSpPr txBox="1"/>
          <p:nvPr/>
        </p:nvSpPr>
        <p:spPr>
          <a:xfrm>
            <a:off x="609600" y="2819400"/>
            <a:ext cx="8229600" cy="2800767"/>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pPr marL="1143000" indent="-1143000">
              <a:buAutoNum type="arabicPeriod"/>
            </a:pPr>
            <a:r>
              <a:rPr lang="en-US" sz="4400" b="1" dirty="0" err="1" smtClean="0">
                <a:solidFill>
                  <a:srgbClr val="7030A0"/>
                </a:solidFill>
                <a:latin typeface="NikoshBAN" pitchFamily="2" charset="0"/>
                <a:cs typeface="NikoshBAN" pitchFamily="2" charset="0"/>
              </a:rPr>
              <a:t>প্রবাদ</a:t>
            </a:r>
            <a:r>
              <a:rPr lang="ar-SA" sz="4400" b="1" dirty="0" smtClean="0">
                <a:solidFill>
                  <a:srgbClr val="7030A0"/>
                </a:solidFill>
                <a:latin typeface="NikoshBAN" pitchFamily="2" charset="0"/>
                <a:cs typeface="NikoshBAN" pitchFamily="2" charset="0"/>
              </a:rPr>
              <a:t> </a:t>
            </a:r>
            <a:r>
              <a:rPr lang="en-GB" sz="4400" b="1" dirty="0" smtClean="0">
                <a:solidFill>
                  <a:srgbClr val="7030A0"/>
                </a:solidFill>
                <a:latin typeface="NikoshBAN" pitchFamily="2" charset="0"/>
                <a:cs typeface="NikoshBAN" pitchFamily="2" charset="0"/>
              </a:rPr>
              <a:t> </a:t>
            </a:r>
            <a:r>
              <a:rPr lang="en-GB" sz="4400" b="1" dirty="0" err="1" smtClean="0">
                <a:solidFill>
                  <a:srgbClr val="7030A0"/>
                </a:solidFill>
                <a:latin typeface="NikoshBAN" pitchFamily="2" charset="0"/>
                <a:cs typeface="NikoshBAN" pitchFamily="2" charset="0"/>
              </a:rPr>
              <a:t>কী</a:t>
            </a:r>
            <a:r>
              <a:rPr lang="en-GB" sz="4400" b="1" dirty="0" smtClean="0">
                <a:solidFill>
                  <a:srgbClr val="7030A0"/>
                </a:solidFill>
                <a:latin typeface="NikoshBAN" pitchFamily="2" charset="0"/>
                <a:cs typeface="NikoshBAN" pitchFamily="2" charset="0"/>
              </a:rPr>
              <a:t> </a:t>
            </a:r>
            <a:r>
              <a:rPr lang="en-GB" sz="4400" b="1" dirty="0" err="1" smtClean="0">
                <a:solidFill>
                  <a:srgbClr val="7030A0"/>
                </a:solidFill>
                <a:latin typeface="NikoshBAN" pitchFamily="2" charset="0"/>
                <a:cs typeface="NikoshBAN" pitchFamily="2" charset="0"/>
              </a:rPr>
              <a:t>তা</a:t>
            </a:r>
            <a:r>
              <a:rPr lang="en-GB" sz="4400" b="1" dirty="0" smtClean="0">
                <a:solidFill>
                  <a:srgbClr val="7030A0"/>
                </a:solidFill>
                <a:latin typeface="NikoshBAN" pitchFamily="2" charset="0"/>
                <a:cs typeface="NikoshBAN" pitchFamily="2" charset="0"/>
              </a:rPr>
              <a:t> </a:t>
            </a:r>
            <a:r>
              <a:rPr lang="en-GB" sz="4400" b="1" dirty="0" err="1" smtClean="0">
                <a:solidFill>
                  <a:srgbClr val="7030A0"/>
                </a:solidFill>
                <a:latin typeface="NikoshBAN" pitchFamily="2" charset="0"/>
                <a:cs typeface="NikoshBAN" pitchFamily="2" charset="0"/>
              </a:rPr>
              <a:t>বলতে</a:t>
            </a:r>
            <a:r>
              <a:rPr lang="en-GB" sz="4400" b="1" dirty="0" smtClean="0">
                <a:solidFill>
                  <a:srgbClr val="7030A0"/>
                </a:solidFill>
                <a:latin typeface="NikoshBAN" pitchFamily="2" charset="0"/>
                <a:cs typeface="NikoshBAN" pitchFamily="2" charset="0"/>
              </a:rPr>
              <a:t> </a:t>
            </a:r>
            <a:r>
              <a:rPr lang="en-GB" sz="4400" b="1" dirty="0" err="1" smtClean="0">
                <a:solidFill>
                  <a:srgbClr val="7030A0"/>
                </a:solidFill>
                <a:latin typeface="NikoshBAN" pitchFamily="2" charset="0"/>
                <a:cs typeface="NikoshBAN" pitchFamily="2" charset="0"/>
              </a:rPr>
              <a:t>পারবে</a:t>
            </a:r>
            <a:r>
              <a:rPr lang="en-GB" sz="4400" b="1" dirty="0" smtClean="0">
                <a:solidFill>
                  <a:srgbClr val="7030A0"/>
                </a:solidFill>
                <a:latin typeface="NikoshBAN" pitchFamily="2" charset="0"/>
                <a:cs typeface="NikoshBAN" pitchFamily="2" charset="0"/>
              </a:rPr>
              <a:t> </a:t>
            </a:r>
            <a:r>
              <a:rPr lang="en-US" sz="4400" b="1" dirty="0" smtClean="0">
                <a:solidFill>
                  <a:srgbClr val="7030A0"/>
                </a:solidFill>
                <a:latin typeface="NikoshBAN" pitchFamily="2" charset="0"/>
                <a:cs typeface="NikoshBAN" pitchFamily="2" charset="0"/>
              </a:rPr>
              <a:t>।</a:t>
            </a:r>
            <a:endParaRPr lang="en-US" sz="4400" b="1" dirty="0" smtClean="0">
              <a:solidFill>
                <a:srgbClr val="7030A0"/>
              </a:solidFill>
              <a:latin typeface="NikoshBAN" pitchFamily="2" charset="0"/>
              <a:cs typeface="NikoshBAN" pitchFamily="2" charset="0"/>
            </a:endParaRPr>
          </a:p>
          <a:p>
            <a:pPr marL="1143000" indent="-1143000">
              <a:buAutoNum type="arabicPeriod"/>
            </a:pPr>
            <a:r>
              <a:rPr lang="en-US" sz="4400" b="1" dirty="0" smtClean="0">
                <a:solidFill>
                  <a:srgbClr val="7030A0"/>
                </a:solidFill>
                <a:latin typeface="NikoshBAN" pitchFamily="2" charset="0"/>
                <a:cs typeface="NikoshBAN" pitchFamily="2" charset="0"/>
              </a:rPr>
              <a:t>আরবি </a:t>
            </a:r>
            <a:r>
              <a:rPr lang="en-US" sz="4400" b="1" dirty="0" err="1" smtClean="0">
                <a:solidFill>
                  <a:srgbClr val="7030A0"/>
                </a:solidFill>
                <a:latin typeface="NikoshBAN" pitchFamily="2" charset="0"/>
                <a:cs typeface="NikoshBAN" pitchFamily="2" charset="0"/>
              </a:rPr>
              <a:t>প্রবাদের</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পরিচয়</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দিতে</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পারবে</a:t>
            </a:r>
            <a:r>
              <a:rPr lang="en-US" sz="4400" b="1" dirty="0" smtClean="0">
                <a:solidFill>
                  <a:srgbClr val="7030A0"/>
                </a:solidFill>
                <a:latin typeface="NikoshBAN" pitchFamily="2" charset="0"/>
                <a:cs typeface="NikoshBAN" pitchFamily="2" charset="0"/>
              </a:rPr>
              <a:t> ।</a:t>
            </a:r>
            <a:endParaRPr lang="en-US" sz="4400" b="1" dirty="0" smtClean="0">
              <a:solidFill>
                <a:srgbClr val="7030A0"/>
              </a:solidFill>
              <a:latin typeface="NikoshBAN" pitchFamily="2" charset="0"/>
              <a:cs typeface="NikoshBAN" pitchFamily="2" charset="0"/>
            </a:endParaRPr>
          </a:p>
          <a:p>
            <a:pPr marL="1143000" indent="-1143000">
              <a:buAutoNum type="arabicPeriod"/>
            </a:pPr>
            <a:r>
              <a:rPr lang="en-US" sz="4400" b="1" dirty="0" smtClean="0">
                <a:solidFill>
                  <a:srgbClr val="7030A0"/>
                </a:solidFill>
                <a:latin typeface="NikoshBAN" pitchFamily="2" charset="0"/>
                <a:cs typeface="NikoshBAN" pitchFamily="2" charset="0"/>
              </a:rPr>
              <a:t>পাঠ্য বইয়ে </a:t>
            </a:r>
            <a:r>
              <a:rPr lang="en-US" sz="4400" b="1" dirty="0" err="1" smtClean="0">
                <a:solidFill>
                  <a:srgbClr val="7030A0"/>
                </a:solidFill>
                <a:latin typeface="NikoshBAN" pitchFamily="2" charset="0"/>
                <a:cs typeface="NikoshBAN" pitchFamily="2" charset="0"/>
              </a:rPr>
              <a:t>উল্লেখিত</a:t>
            </a:r>
            <a:r>
              <a:rPr lang="en-US" sz="4400" b="1" smtClean="0">
                <a:solidFill>
                  <a:srgbClr val="7030A0"/>
                </a:solidFill>
                <a:latin typeface="NikoshBAN" pitchFamily="2" charset="0"/>
                <a:cs typeface="NikoshBAN" pitchFamily="2" charset="0"/>
              </a:rPr>
              <a:t> </a:t>
            </a:r>
            <a:r>
              <a:rPr lang="en-US" sz="4400" b="1" smtClean="0">
                <a:solidFill>
                  <a:srgbClr val="7030A0"/>
                </a:solidFill>
                <a:latin typeface="NikoshBAN" pitchFamily="2" charset="0"/>
                <a:cs typeface="NikoshBAN" pitchFamily="2" charset="0"/>
              </a:rPr>
              <a:t>১টি প্রবাদের</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ব্যাখ্যা</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দিতে</a:t>
            </a:r>
            <a:r>
              <a:rPr lang="en-US" sz="4400" b="1" dirty="0" smtClean="0">
                <a:solidFill>
                  <a:srgbClr val="7030A0"/>
                </a:solidFill>
                <a:latin typeface="NikoshBAN" pitchFamily="2" charset="0"/>
                <a:cs typeface="NikoshBAN" pitchFamily="2" charset="0"/>
              </a:rPr>
              <a:t> </a:t>
            </a:r>
            <a:r>
              <a:rPr lang="en-US" sz="4400" b="1" dirty="0" err="1" smtClean="0">
                <a:solidFill>
                  <a:srgbClr val="7030A0"/>
                </a:solidFill>
                <a:latin typeface="NikoshBAN" pitchFamily="2" charset="0"/>
                <a:cs typeface="NikoshBAN" pitchFamily="2" charset="0"/>
              </a:rPr>
              <a:t>পারবে</a:t>
            </a:r>
            <a:r>
              <a:rPr lang="en-US" sz="4400" b="1" dirty="0" smtClean="0">
                <a:solidFill>
                  <a:srgbClr val="7030A0"/>
                </a:solidFill>
                <a:latin typeface="NikoshBAN" pitchFamily="2" charset="0"/>
                <a:cs typeface="NikoshBAN" pitchFamily="2" charset="0"/>
              </a:rPr>
              <a:t>।</a:t>
            </a:r>
            <a:endParaRPr lang="en-US" sz="44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569659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3581400" cy="923330"/>
          </a:xfrm>
          <a:prstGeom prst="rect">
            <a:avLst/>
          </a:prstGeom>
          <a:noFill/>
        </p:spPr>
        <p:txBody>
          <a:bodyPr wrap="square" rtlCol="0">
            <a:spAutoFit/>
          </a:bodyPr>
          <a:lstStyle/>
          <a:p>
            <a:r>
              <a:rPr lang="ar-SA" sz="5400" b="1" i="1" u="sng" dirty="0" smtClean="0">
                <a:solidFill>
                  <a:schemeClr val="accent2">
                    <a:lumMod val="50000"/>
                  </a:schemeClr>
                </a:solidFill>
                <a:effectLst>
                  <a:outerShdw blurRad="38100" dist="38100" dir="2700000" algn="tl">
                    <a:srgbClr val="000000">
                      <a:alpha val="43137"/>
                    </a:srgbClr>
                  </a:outerShdw>
                </a:effectLst>
              </a:rPr>
              <a:t>تعريف المثل:</a:t>
            </a:r>
            <a:endParaRPr lang="en-US" sz="5400" b="1" i="1" u="sng" dirty="0" smtClean="0">
              <a:solidFill>
                <a:schemeClr val="accent6">
                  <a:lumMod val="50000"/>
                </a:schemeClr>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838200" y="3039724"/>
            <a:ext cx="7543800" cy="3477875"/>
          </a:xfrm>
          <a:prstGeom prst="rect">
            <a:avLst/>
          </a:prstGeom>
          <a:no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pPr>
            <a:r>
              <a:rPr kumimoji="0" lang="ar-SA" sz="3600" b="0" i="0"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sz="4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من أمثال العرب</a:t>
            </a:r>
            <a:r>
              <a:rPr kumimoji="0" lang="ar-SA"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الأمثال جمع مثل، وهو كلام يقال فى حادثة أو فى مناسبة خاصة </a:t>
            </a:r>
            <a:r>
              <a:rPr kumimoji="0" lang="ar-SA"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ويردد </a:t>
            </a:r>
            <a:r>
              <a:rPr kumimoji="0" lang="ar-SA"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فيما بعد إذا سنحت مناسبة تشبه الحالات الأصلية التى ورد فيها الكلام أولا</a:t>
            </a:r>
            <a:r>
              <a:rPr kumimoji="0" lang="en-US" sz="4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203" y="177831"/>
            <a:ext cx="3657600" cy="2631597"/>
          </a:xfrm>
          <a:prstGeom prst="rect">
            <a:avLst/>
          </a:prstGeom>
        </p:spPr>
      </p:pic>
    </p:spTree>
    <p:extLst>
      <p:ext uri="{BB962C8B-B14F-4D97-AF65-F5344CB8AC3E}">
        <p14:creationId xmlns:p14="http://schemas.microsoft.com/office/powerpoint/2010/main" val="5430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5709" y="2260195"/>
            <a:ext cx="4300182" cy="923330"/>
          </a:xfrm>
          <a:prstGeom prst="rect">
            <a:avLst/>
          </a:prstGeom>
          <a:noFill/>
          <a:ln w="57150">
            <a:solidFill>
              <a:schemeClr val="tx1"/>
            </a:solidFill>
          </a:ln>
        </p:spPr>
        <p:txBody>
          <a:bodyPr wrap="square" rtlCol="0">
            <a:spAutoFit/>
          </a:bodyPr>
          <a:lstStyle/>
          <a:p>
            <a:pPr algn="ctr"/>
            <a:r>
              <a:rPr lang="ar-SA" sz="5400" b="1" dirty="0" smtClean="0">
                <a:solidFill>
                  <a:srgbClr val="FF0000"/>
                </a:solidFill>
                <a:effectLst>
                  <a:outerShdw blurRad="38100" dist="38100" dir="2700000" algn="tl">
                    <a:srgbClr val="000000">
                      <a:alpha val="43137"/>
                    </a:srgbClr>
                  </a:outerShdw>
                </a:effectLst>
              </a:rPr>
              <a:t> المثل العربى:</a:t>
            </a:r>
            <a:endParaRPr lang="en-US" sz="5400" b="1" dirty="0" smtClean="0">
              <a:solidFill>
                <a:srgbClr val="FF0000"/>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342900" y="3276600"/>
            <a:ext cx="8305800" cy="3416320"/>
          </a:xfrm>
          <a:prstGeom prst="rect">
            <a:avLst/>
          </a:prstGeom>
          <a:no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 rtl="1"/>
            <a:r>
              <a:rPr lang="ar-SA" sz="3600" b="1" dirty="0" smtClean="0"/>
              <a:t>       </a:t>
            </a:r>
            <a:r>
              <a:rPr lang="ar-SA" sz="3600" b="1" dirty="0" smtClean="0">
                <a:solidFill>
                  <a:schemeClr val="accent2">
                    <a:lumMod val="50000"/>
                  </a:schemeClr>
                </a:solidFill>
              </a:rPr>
              <a:t>عبارة مؤجزة بليغة ضمنها العربى نتائج خبرته وجرت على لسانه وشاع استعمالها بين الناس، لما فيها من فكرة صحيحة ومعنى صائب، وهذه الأمثال تقال فى حالة خاصة ثم صارت تقال فى كل حال تشبهها. يمكن للانسان أن يستدل بها على المعنى الذى يريد الاستدلال عليه وهاك طائفة منها</a:t>
            </a:r>
            <a:endParaRPr lang="en-US" sz="3600" b="1" dirty="0">
              <a:solidFill>
                <a:schemeClr val="accent2">
                  <a:lumMod val="50000"/>
                </a:schemeClr>
              </a:solidFill>
            </a:endParaRPr>
          </a:p>
        </p:txBody>
      </p:sp>
      <p:pic>
        <p:nvPicPr>
          <p:cNvPr id="4" name="Picture 3" descr="images-23.jpeg"/>
          <p:cNvPicPr>
            <a:picLocks noChangeAspect="1"/>
          </p:cNvPicPr>
          <p:nvPr/>
        </p:nvPicPr>
        <p:blipFill>
          <a:blip r:embed="rId2"/>
          <a:stretch>
            <a:fillRect/>
          </a:stretch>
        </p:blipFill>
        <p:spPr>
          <a:xfrm>
            <a:off x="320154" y="88322"/>
            <a:ext cx="3581400" cy="2089813"/>
          </a:xfrm>
          <a:prstGeom prst="rect">
            <a:avLst/>
          </a:prstGeom>
        </p:spPr>
      </p:pic>
      <p:pic>
        <p:nvPicPr>
          <p:cNvPr id="5" name="Picture 4" descr="images-20.jpeg"/>
          <p:cNvPicPr>
            <a:picLocks noChangeAspect="1"/>
          </p:cNvPicPr>
          <p:nvPr/>
        </p:nvPicPr>
        <p:blipFill>
          <a:blip r:embed="rId3"/>
          <a:stretch>
            <a:fillRect/>
          </a:stretch>
        </p:blipFill>
        <p:spPr>
          <a:xfrm>
            <a:off x="5105400" y="88322"/>
            <a:ext cx="3744191" cy="2089813"/>
          </a:xfrm>
          <a:prstGeom prst="rect">
            <a:avLst/>
          </a:prstGeom>
        </p:spPr>
      </p:pic>
    </p:spTree>
    <p:extLst>
      <p:ext uri="{BB962C8B-B14F-4D97-AF65-F5344CB8AC3E}">
        <p14:creationId xmlns:p14="http://schemas.microsoft.com/office/powerpoint/2010/main" val="21851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4572000" cy="1446550"/>
          </a:xfrm>
          <a:prstGeom prst="rect">
            <a:avLst/>
          </a:prstGeom>
          <a:noFill/>
          <a:ln w="57150">
            <a:solidFill>
              <a:srgbClr val="C00000"/>
            </a:solidFill>
            <a:prstDash val="lgDashDotDot"/>
          </a:ln>
        </p:spPr>
        <p:txBody>
          <a:bodyPr wrap="square" rtlCol="0">
            <a:spAutoFit/>
            <a:scene3d>
              <a:camera prst="orthographicFront"/>
              <a:lightRig rig="contrasting" dir="t">
                <a:rot lat="0" lon="0" rev="4500000"/>
              </a:lightRig>
            </a:scene3d>
            <a:sp3d contourW="6350" prstMaterial="metal">
              <a:contourClr>
                <a:schemeClr val="accent1">
                  <a:shade val="75000"/>
                </a:schemeClr>
              </a:contourClr>
            </a:sp3d>
          </a:bodyPr>
          <a:lstStyle/>
          <a:p>
            <a:pPr algn="r"/>
            <a:r>
              <a:rPr lang="ar-SA" sz="8800" b="1" dirty="0" smtClean="0">
                <a:solidFill>
                  <a:srgbClr val="FF0000"/>
                </a:solidFill>
                <a:effectLst/>
              </a:rPr>
              <a:t>المثل الأول:</a:t>
            </a:r>
          </a:p>
        </p:txBody>
      </p:sp>
      <p:sp>
        <p:nvSpPr>
          <p:cNvPr id="3" name="TextBox 2"/>
          <p:cNvSpPr txBox="1"/>
          <p:nvPr/>
        </p:nvSpPr>
        <p:spPr>
          <a:xfrm>
            <a:off x="853566" y="5257800"/>
            <a:ext cx="7086600" cy="1015663"/>
          </a:xfrm>
          <a:prstGeom prst="rect">
            <a:avLst/>
          </a:prstGeom>
          <a:noFill/>
        </p:spPr>
        <p:txBody>
          <a:bodyPr wrap="square" rtlCol="0">
            <a:spAutoFit/>
          </a:bodyPr>
          <a:lstStyle/>
          <a:p>
            <a:pPr algn="ctr"/>
            <a:r>
              <a:rPr lang="ar-SA" sz="6000" b="1" dirty="0" smtClean="0">
                <a:solidFill>
                  <a:srgbClr val="7030A0"/>
                </a:solidFill>
              </a:rPr>
              <a:t>إنك لاتجنى من الشوك العنب</a:t>
            </a:r>
            <a:endParaRPr lang="en-US" sz="6000" b="1" dirty="0">
              <a:solidFill>
                <a:srgbClr val="7030A0"/>
              </a:solidFill>
            </a:endParaRPr>
          </a:p>
        </p:txBody>
      </p:sp>
      <p:pic>
        <p:nvPicPr>
          <p:cNvPr id="4" name="Picture 3" descr="images-14.jpeg"/>
          <p:cNvPicPr>
            <a:picLocks noChangeAspect="1"/>
          </p:cNvPicPr>
          <p:nvPr/>
        </p:nvPicPr>
        <p:blipFill>
          <a:blip r:embed="rId2"/>
          <a:stretch>
            <a:fillRect/>
          </a:stretch>
        </p:blipFill>
        <p:spPr>
          <a:xfrm>
            <a:off x="304800" y="2437775"/>
            <a:ext cx="4092066" cy="2514600"/>
          </a:xfrm>
          <a:prstGeom prst="rect">
            <a:avLst/>
          </a:prstGeom>
        </p:spPr>
      </p:pic>
      <p:pic>
        <p:nvPicPr>
          <p:cNvPr id="5" name="Picture 4" descr="images-18.jpeg"/>
          <p:cNvPicPr>
            <a:picLocks noChangeAspect="1"/>
          </p:cNvPicPr>
          <p:nvPr/>
        </p:nvPicPr>
        <p:blipFill>
          <a:blip r:embed="rId3"/>
          <a:stretch>
            <a:fillRect/>
          </a:stretch>
        </p:blipFill>
        <p:spPr>
          <a:xfrm>
            <a:off x="4800600" y="2437775"/>
            <a:ext cx="4147794" cy="2514600"/>
          </a:xfrm>
          <a:prstGeom prst="rect">
            <a:avLst/>
          </a:prstGeom>
        </p:spPr>
      </p:pic>
    </p:spTree>
    <p:extLst>
      <p:ext uri="{BB962C8B-B14F-4D97-AF65-F5344CB8AC3E}">
        <p14:creationId xmlns:p14="http://schemas.microsoft.com/office/powerpoint/2010/main" val="77041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TotalTime>
  <Words>433</Words>
  <Application>Microsoft Office PowerPoint</Application>
  <PresentationFormat>On-screen Show (4:3)</PresentationFormat>
  <Paragraphs>55</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DholeshwariMJ</vt:lpstr>
      <vt:lpstr>NikoshBAN</vt:lpstr>
      <vt:lpstr>Times New Roman</vt:lpstr>
      <vt:lpstr>Traditional Arabic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العمل الجماعى</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السلام عليكم ورحمة الله وبركاته</dc:title>
  <dc:creator>user</dc:creator>
  <cp:lastModifiedBy>Md. Arif Uddin</cp:lastModifiedBy>
  <cp:revision>53</cp:revision>
  <dcterms:created xsi:type="dcterms:W3CDTF">2006-08-16T00:00:00Z</dcterms:created>
  <dcterms:modified xsi:type="dcterms:W3CDTF">2020-04-16T16:15:09Z</dcterms:modified>
</cp:coreProperties>
</file>