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1" r:id="rId4"/>
    <p:sldId id="284" r:id="rId5"/>
    <p:sldId id="271" r:id="rId6"/>
    <p:sldId id="277" r:id="rId7"/>
    <p:sldId id="266" r:id="rId8"/>
    <p:sldId id="272" r:id="rId9"/>
    <p:sldId id="268" r:id="rId10"/>
    <p:sldId id="267" r:id="rId11"/>
    <p:sldId id="269" r:id="rId12"/>
    <p:sldId id="278" r:id="rId13"/>
    <p:sldId id="270" r:id="rId14"/>
    <p:sldId id="263" r:id="rId15"/>
    <p:sldId id="279" r:id="rId16"/>
    <p:sldId id="258" r:id="rId17"/>
    <p:sldId id="259" r:id="rId18"/>
    <p:sldId id="264"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80" autoAdjust="0"/>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90052-E0AD-423C-9531-C85658DB9980}"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FC4FB-5943-4860-97AA-1EE55EBEA4C5}" type="slidenum">
              <a:rPr lang="en-US" smtClean="0"/>
              <a:t>‹#›</a:t>
            </a:fld>
            <a:endParaRPr lang="en-US"/>
          </a:p>
        </p:txBody>
      </p:sp>
    </p:spTree>
    <p:extLst>
      <p:ext uri="{BB962C8B-B14F-4D97-AF65-F5344CB8AC3E}">
        <p14:creationId xmlns:p14="http://schemas.microsoft.com/office/powerpoint/2010/main" val="114117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2FC4FB-5943-4860-97AA-1EE55EBEA4C5}" type="slidenum">
              <a:rPr lang="en-US" smtClean="0"/>
              <a:t>1</a:t>
            </a:fld>
            <a:endParaRPr lang="en-US"/>
          </a:p>
        </p:txBody>
      </p:sp>
    </p:spTree>
    <p:extLst>
      <p:ext uri="{BB962C8B-B14F-4D97-AF65-F5344CB8AC3E}">
        <p14:creationId xmlns:p14="http://schemas.microsoft.com/office/powerpoint/2010/main" val="2284220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633C46-8FEB-49B3-A7E4-10AE0A169F86}"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7608D-AFA8-4F9F-936E-43E9FAFA37DE}" type="slidenum">
              <a:rPr lang="en-US" smtClean="0"/>
              <a:t>‹#›</a:t>
            </a:fld>
            <a:endParaRPr lang="en-US"/>
          </a:p>
        </p:txBody>
      </p:sp>
    </p:spTree>
    <p:extLst>
      <p:ext uri="{BB962C8B-B14F-4D97-AF65-F5344CB8AC3E}">
        <p14:creationId xmlns:p14="http://schemas.microsoft.com/office/powerpoint/2010/main" val="242681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33C46-8FEB-49B3-A7E4-10AE0A169F86}"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7608D-AFA8-4F9F-936E-43E9FAFA37DE}" type="slidenum">
              <a:rPr lang="en-US" smtClean="0"/>
              <a:t>‹#›</a:t>
            </a:fld>
            <a:endParaRPr lang="en-US"/>
          </a:p>
        </p:txBody>
      </p:sp>
    </p:spTree>
    <p:extLst>
      <p:ext uri="{BB962C8B-B14F-4D97-AF65-F5344CB8AC3E}">
        <p14:creationId xmlns:p14="http://schemas.microsoft.com/office/powerpoint/2010/main" val="47511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33C46-8FEB-49B3-A7E4-10AE0A169F86}"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7608D-AFA8-4F9F-936E-43E9FAFA37DE}" type="slidenum">
              <a:rPr lang="en-US" smtClean="0"/>
              <a:t>‹#›</a:t>
            </a:fld>
            <a:endParaRPr lang="en-US"/>
          </a:p>
        </p:txBody>
      </p:sp>
    </p:spTree>
    <p:extLst>
      <p:ext uri="{BB962C8B-B14F-4D97-AF65-F5344CB8AC3E}">
        <p14:creationId xmlns:p14="http://schemas.microsoft.com/office/powerpoint/2010/main" val="263305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33C46-8FEB-49B3-A7E4-10AE0A169F86}"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7608D-AFA8-4F9F-936E-43E9FAFA37DE}" type="slidenum">
              <a:rPr lang="en-US" smtClean="0"/>
              <a:t>‹#›</a:t>
            </a:fld>
            <a:endParaRPr lang="en-US"/>
          </a:p>
        </p:txBody>
      </p:sp>
    </p:spTree>
    <p:extLst>
      <p:ext uri="{BB962C8B-B14F-4D97-AF65-F5344CB8AC3E}">
        <p14:creationId xmlns:p14="http://schemas.microsoft.com/office/powerpoint/2010/main" val="408865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633C46-8FEB-49B3-A7E4-10AE0A169F86}"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7608D-AFA8-4F9F-936E-43E9FAFA37DE}" type="slidenum">
              <a:rPr lang="en-US" smtClean="0"/>
              <a:t>‹#›</a:t>
            </a:fld>
            <a:endParaRPr lang="en-US"/>
          </a:p>
        </p:txBody>
      </p:sp>
    </p:spTree>
    <p:extLst>
      <p:ext uri="{BB962C8B-B14F-4D97-AF65-F5344CB8AC3E}">
        <p14:creationId xmlns:p14="http://schemas.microsoft.com/office/powerpoint/2010/main" val="106576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633C46-8FEB-49B3-A7E4-10AE0A169F86}"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7608D-AFA8-4F9F-936E-43E9FAFA37DE}" type="slidenum">
              <a:rPr lang="en-US" smtClean="0"/>
              <a:t>‹#›</a:t>
            </a:fld>
            <a:endParaRPr lang="en-US"/>
          </a:p>
        </p:txBody>
      </p:sp>
    </p:spTree>
    <p:extLst>
      <p:ext uri="{BB962C8B-B14F-4D97-AF65-F5344CB8AC3E}">
        <p14:creationId xmlns:p14="http://schemas.microsoft.com/office/powerpoint/2010/main" val="42190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633C46-8FEB-49B3-A7E4-10AE0A169F86}"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37608D-AFA8-4F9F-936E-43E9FAFA37DE}" type="slidenum">
              <a:rPr lang="en-US" smtClean="0"/>
              <a:t>‹#›</a:t>
            </a:fld>
            <a:endParaRPr lang="en-US"/>
          </a:p>
        </p:txBody>
      </p:sp>
    </p:spTree>
    <p:extLst>
      <p:ext uri="{BB962C8B-B14F-4D97-AF65-F5344CB8AC3E}">
        <p14:creationId xmlns:p14="http://schemas.microsoft.com/office/powerpoint/2010/main" val="238736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633C46-8FEB-49B3-A7E4-10AE0A169F86}"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37608D-AFA8-4F9F-936E-43E9FAFA37DE}" type="slidenum">
              <a:rPr lang="en-US" smtClean="0"/>
              <a:t>‹#›</a:t>
            </a:fld>
            <a:endParaRPr lang="en-US"/>
          </a:p>
        </p:txBody>
      </p:sp>
    </p:spTree>
    <p:extLst>
      <p:ext uri="{BB962C8B-B14F-4D97-AF65-F5344CB8AC3E}">
        <p14:creationId xmlns:p14="http://schemas.microsoft.com/office/powerpoint/2010/main" val="314401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3C46-8FEB-49B3-A7E4-10AE0A169F86}"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37608D-AFA8-4F9F-936E-43E9FAFA37DE}" type="slidenum">
              <a:rPr lang="en-US" smtClean="0"/>
              <a:t>‹#›</a:t>
            </a:fld>
            <a:endParaRPr lang="en-US"/>
          </a:p>
        </p:txBody>
      </p:sp>
    </p:spTree>
    <p:extLst>
      <p:ext uri="{BB962C8B-B14F-4D97-AF65-F5344CB8AC3E}">
        <p14:creationId xmlns:p14="http://schemas.microsoft.com/office/powerpoint/2010/main" val="230456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33C46-8FEB-49B3-A7E4-10AE0A169F86}"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7608D-AFA8-4F9F-936E-43E9FAFA37DE}" type="slidenum">
              <a:rPr lang="en-US" smtClean="0"/>
              <a:t>‹#›</a:t>
            </a:fld>
            <a:endParaRPr lang="en-US"/>
          </a:p>
        </p:txBody>
      </p:sp>
    </p:spTree>
    <p:extLst>
      <p:ext uri="{BB962C8B-B14F-4D97-AF65-F5344CB8AC3E}">
        <p14:creationId xmlns:p14="http://schemas.microsoft.com/office/powerpoint/2010/main" val="276547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33C46-8FEB-49B3-A7E4-10AE0A169F86}"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7608D-AFA8-4F9F-936E-43E9FAFA37DE}" type="slidenum">
              <a:rPr lang="en-US" smtClean="0"/>
              <a:t>‹#›</a:t>
            </a:fld>
            <a:endParaRPr lang="en-US"/>
          </a:p>
        </p:txBody>
      </p:sp>
    </p:spTree>
    <p:extLst>
      <p:ext uri="{BB962C8B-B14F-4D97-AF65-F5344CB8AC3E}">
        <p14:creationId xmlns:p14="http://schemas.microsoft.com/office/powerpoint/2010/main" val="18071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3C46-8FEB-49B3-A7E4-10AE0A169F86}" type="datetimeFigureOut">
              <a:rPr lang="en-US" smtClean="0"/>
              <a:t>4/16/2020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7608D-AFA8-4F9F-936E-43E9FAFA37DE}" type="slidenum">
              <a:rPr lang="en-US" smtClean="0"/>
              <a:t>‹#›</a:t>
            </a:fld>
            <a:endParaRPr lang="en-US"/>
          </a:p>
        </p:txBody>
      </p:sp>
    </p:spTree>
    <p:extLst>
      <p:ext uri="{BB962C8B-B14F-4D97-AF65-F5344CB8AC3E}">
        <p14:creationId xmlns:p14="http://schemas.microsoft.com/office/powerpoint/2010/main" val="99419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fif"/><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jpeg"/><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8.gif"/><Relationship Id="rId7" Type="http://schemas.openxmlformats.org/officeDocument/2006/relationships/image" Target="../media/image16.jpeg"/><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9.gif"/><Relationship Id="rId4" Type="http://schemas.openxmlformats.org/officeDocument/2006/relationships/image" Target="../media/image10.gif"/><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fif"/><Relationship Id="rId1" Type="http://schemas.openxmlformats.org/officeDocument/2006/relationships/slideLayout" Target="../slideLayouts/slideLayout7.xml"/><Relationship Id="rId4" Type="http://schemas.openxmlformats.org/officeDocument/2006/relationships/image" Target="../media/image21.jfif"/></Relationships>
</file>

<file path=ppt/slides/_rels/slide5.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25.jf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73" y="5978201"/>
            <a:ext cx="1587378" cy="770052"/>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652" y="5974686"/>
            <a:ext cx="1705760" cy="77679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583" y="5959825"/>
            <a:ext cx="1709604" cy="771969"/>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1459" y="5950255"/>
            <a:ext cx="1694348" cy="777863"/>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219" y="5950255"/>
            <a:ext cx="1835429" cy="78087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553" y="5930418"/>
            <a:ext cx="1726645" cy="7977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5610" y="5907498"/>
            <a:ext cx="1671762" cy="807830"/>
          </a:xfrm>
          <a:prstGeom prst="rect">
            <a:avLst/>
          </a:prstGeom>
        </p:spPr>
      </p:pic>
      <p:sp>
        <p:nvSpPr>
          <p:cNvPr id="5" name="6-Point Star 4"/>
          <p:cNvSpPr/>
          <p:nvPr/>
        </p:nvSpPr>
        <p:spPr>
          <a:xfrm>
            <a:off x="1487170" y="4703751"/>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6-Point Star 52"/>
          <p:cNvSpPr/>
          <p:nvPr/>
        </p:nvSpPr>
        <p:spPr>
          <a:xfrm>
            <a:off x="2022461" y="4718587"/>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6-Point Star 53"/>
          <p:cNvSpPr/>
          <p:nvPr/>
        </p:nvSpPr>
        <p:spPr>
          <a:xfrm>
            <a:off x="2582240" y="4718587"/>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6-Point Star 54"/>
          <p:cNvSpPr/>
          <p:nvPr/>
        </p:nvSpPr>
        <p:spPr>
          <a:xfrm>
            <a:off x="3154175" y="4718587"/>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6-Point Star 55"/>
          <p:cNvSpPr/>
          <p:nvPr/>
        </p:nvSpPr>
        <p:spPr>
          <a:xfrm>
            <a:off x="3726110" y="4728156"/>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6-Point Star 56"/>
          <p:cNvSpPr/>
          <p:nvPr/>
        </p:nvSpPr>
        <p:spPr>
          <a:xfrm>
            <a:off x="4270755" y="4703750"/>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6-Point Star 57"/>
          <p:cNvSpPr/>
          <p:nvPr/>
        </p:nvSpPr>
        <p:spPr>
          <a:xfrm>
            <a:off x="4830534" y="4718586"/>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6-Point Star 58"/>
          <p:cNvSpPr/>
          <p:nvPr/>
        </p:nvSpPr>
        <p:spPr>
          <a:xfrm>
            <a:off x="5404636" y="4718586"/>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6-Point Star 59"/>
          <p:cNvSpPr/>
          <p:nvPr/>
        </p:nvSpPr>
        <p:spPr>
          <a:xfrm>
            <a:off x="5964415" y="4728156"/>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6-Point Star 60"/>
          <p:cNvSpPr/>
          <p:nvPr/>
        </p:nvSpPr>
        <p:spPr>
          <a:xfrm>
            <a:off x="6551043" y="4728156"/>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7109151" y="4728156"/>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Point Star 62"/>
          <p:cNvSpPr/>
          <p:nvPr/>
        </p:nvSpPr>
        <p:spPr>
          <a:xfrm>
            <a:off x="7667259" y="4728156"/>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6-Point Star 63"/>
          <p:cNvSpPr/>
          <p:nvPr/>
        </p:nvSpPr>
        <p:spPr>
          <a:xfrm>
            <a:off x="8198769" y="4728156"/>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6-Point Star 64"/>
          <p:cNvSpPr/>
          <p:nvPr/>
        </p:nvSpPr>
        <p:spPr>
          <a:xfrm>
            <a:off x="8717772" y="4740384"/>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6-Point Star 65"/>
          <p:cNvSpPr/>
          <p:nvPr/>
        </p:nvSpPr>
        <p:spPr>
          <a:xfrm>
            <a:off x="9247479" y="4740384"/>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6-Point Star 66"/>
          <p:cNvSpPr/>
          <p:nvPr/>
        </p:nvSpPr>
        <p:spPr>
          <a:xfrm>
            <a:off x="9765288" y="4740384"/>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6-Point Star 67"/>
          <p:cNvSpPr/>
          <p:nvPr/>
        </p:nvSpPr>
        <p:spPr>
          <a:xfrm>
            <a:off x="10325067" y="4728107"/>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6-Point Star 68"/>
          <p:cNvSpPr/>
          <p:nvPr/>
        </p:nvSpPr>
        <p:spPr>
          <a:xfrm>
            <a:off x="1532132" y="4376310"/>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6-Point Star 69"/>
          <p:cNvSpPr/>
          <p:nvPr/>
        </p:nvSpPr>
        <p:spPr>
          <a:xfrm>
            <a:off x="10390241" y="4399505"/>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6-Point Star 70"/>
          <p:cNvSpPr/>
          <p:nvPr/>
        </p:nvSpPr>
        <p:spPr>
          <a:xfrm>
            <a:off x="1501548" y="4048869"/>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6-Point Star 71"/>
          <p:cNvSpPr/>
          <p:nvPr/>
        </p:nvSpPr>
        <p:spPr>
          <a:xfrm>
            <a:off x="10363933" y="4073028"/>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6-Point Star 72"/>
          <p:cNvSpPr/>
          <p:nvPr/>
        </p:nvSpPr>
        <p:spPr>
          <a:xfrm>
            <a:off x="10333349" y="3760282"/>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6-Point Star 73"/>
          <p:cNvSpPr/>
          <p:nvPr/>
        </p:nvSpPr>
        <p:spPr>
          <a:xfrm>
            <a:off x="10347291" y="3432743"/>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6-Point Star 74"/>
          <p:cNvSpPr/>
          <p:nvPr/>
        </p:nvSpPr>
        <p:spPr>
          <a:xfrm>
            <a:off x="10361198" y="3073407"/>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6-Point Star 75"/>
          <p:cNvSpPr/>
          <p:nvPr/>
        </p:nvSpPr>
        <p:spPr>
          <a:xfrm>
            <a:off x="10347550" y="2649372"/>
            <a:ext cx="504968" cy="379516"/>
          </a:xfrm>
          <a:prstGeom prst="star6">
            <a:avLst>
              <a:gd name="adj" fmla="val 50000"/>
              <a:gd name="hf" fmla="val 11547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6-Point Star 77"/>
          <p:cNvSpPr/>
          <p:nvPr/>
        </p:nvSpPr>
        <p:spPr>
          <a:xfrm>
            <a:off x="10333349" y="2237755"/>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6-Point Star 78"/>
          <p:cNvSpPr/>
          <p:nvPr/>
        </p:nvSpPr>
        <p:spPr>
          <a:xfrm>
            <a:off x="10292423" y="1883513"/>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6-Point Star 79"/>
          <p:cNvSpPr/>
          <p:nvPr/>
        </p:nvSpPr>
        <p:spPr>
          <a:xfrm>
            <a:off x="10325067" y="1528402"/>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6-Point Star 81"/>
          <p:cNvSpPr/>
          <p:nvPr/>
        </p:nvSpPr>
        <p:spPr>
          <a:xfrm>
            <a:off x="10325067" y="1199800"/>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6-Point Star 82"/>
          <p:cNvSpPr/>
          <p:nvPr/>
        </p:nvSpPr>
        <p:spPr>
          <a:xfrm>
            <a:off x="1430635" y="3695881"/>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6-Point Star 83"/>
          <p:cNvSpPr/>
          <p:nvPr/>
        </p:nvSpPr>
        <p:spPr>
          <a:xfrm>
            <a:off x="1415717" y="3342893"/>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6-Point Star 84"/>
          <p:cNvSpPr/>
          <p:nvPr/>
        </p:nvSpPr>
        <p:spPr>
          <a:xfrm>
            <a:off x="1415717" y="3010770"/>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6-Point Star 86"/>
          <p:cNvSpPr/>
          <p:nvPr/>
        </p:nvSpPr>
        <p:spPr>
          <a:xfrm>
            <a:off x="1404874" y="2303550"/>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6-Point Star 87"/>
          <p:cNvSpPr/>
          <p:nvPr/>
        </p:nvSpPr>
        <p:spPr>
          <a:xfrm>
            <a:off x="1404874" y="1989125"/>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6-Point Star 88"/>
          <p:cNvSpPr/>
          <p:nvPr/>
        </p:nvSpPr>
        <p:spPr>
          <a:xfrm>
            <a:off x="1370487" y="1635040"/>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6-Point Star 89"/>
          <p:cNvSpPr/>
          <p:nvPr/>
        </p:nvSpPr>
        <p:spPr>
          <a:xfrm>
            <a:off x="1386553" y="1238181"/>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6-Point Star 90"/>
          <p:cNvSpPr/>
          <p:nvPr/>
        </p:nvSpPr>
        <p:spPr>
          <a:xfrm>
            <a:off x="1396670" y="923756"/>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6-Point Star 91"/>
          <p:cNvSpPr/>
          <p:nvPr/>
        </p:nvSpPr>
        <p:spPr>
          <a:xfrm>
            <a:off x="1413653" y="623664"/>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6-Point Star 92"/>
          <p:cNvSpPr/>
          <p:nvPr/>
        </p:nvSpPr>
        <p:spPr>
          <a:xfrm>
            <a:off x="1413653" y="334979"/>
            <a:ext cx="504968" cy="29574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6-Point Star 93"/>
          <p:cNvSpPr/>
          <p:nvPr/>
        </p:nvSpPr>
        <p:spPr>
          <a:xfrm>
            <a:off x="1449784" y="2607794"/>
            <a:ext cx="504968" cy="379516"/>
          </a:xfrm>
          <a:prstGeom prst="star6">
            <a:avLst>
              <a:gd name="adj" fmla="val 50000"/>
              <a:gd name="hf" fmla="val 11547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6-Point Star 94"/>
          <p:cNvSpPr/>
          <p:nvPr/>
        </p:nvSpPr>
        <p:spPr>
          <a:xfrm>
            <a:off x="10292423" y="795946"/>
            <a:ext cx="504968" cy="336806"/>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6-Point Star 95"/>
          <p:cNvSpPr/>
          <p:nvPr/>
        </p:nvSpPr>
        <p:spPr>
          <a:xfrm>
            <a:off x="10232949" y="373827"/>
            <a:ext cx="504968" cy="336806"/>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3394711" y="226312"/>
            <a:ext cx="540713" cy="40441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Sun 98"/>
          <p:cNvSpPr/>
          <p:nvPr/>
        </p:nvSpPr>
        <p:spPr>
          <a:xfrm>
            <a:off x="3943739" y="226312"/>
            <a:ext cx="540713" cy="404410"/>
          </a:xfrm>
          <a:prstGeom prst="su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Sun 99"/>
          <p:cNvSpPr/>
          <p:nvPr/>
        </p:nvSpPr>
        <p:spPr>
          <a:xfrm>
            <a:off x="4527550" y="226312"/>
            <a:ext cx="540713" cy="404410"/>
          </a:xfrm>
          <a:prstGeom prst="su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Sun 100"/>
          <p:cNvSpPr/>
          <p:nvPr/>
        </p:nvSpPr>
        <p:spPr>
          <a:xfrm>
            <a:off x="5166081" y="239046"/>
            <a:ext cx="540713" cy="404410"/>
          </a:xfrm>
          <a:prstGeom prst="su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Sun 101"/>
          <p:cNvSpPr/>
          <p:nvPr/>
        </p:nvSpPr>
        <p:spPr>
          <a:xfrm>
            <a:off x="5752927" y="239046"/>
            <a:ext cx="540713" cy="404410"/>
          </a:xfrm>
          <a:prstGeom prst="su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Sun 102"/>
          <p:cNvSpPr/>
          <p:nvPr/>
        </p:nvSpPr>
        <p:spPr>
          <a:xfrm>
            <a:off x="6280686" y="219254"/>
            <a:ext cx="540713" cy="404410"/>
          </a:xfrm>
          <a:prstGeom prst="su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Sun 103"/>
          <p:cNvSpPr/>
          <p:nvPr/>
        </p:nvSpPr>
        <p:spPr>
          <a:xfrm>
            <a:off x="6909623" y="230736"/>
            <a:ext cx="540713" cy="404410"/>
          </a:xfrm>
          <a:prstGeom prst="su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Sun 104"/>
          <p:cNvSpPr/>
          <p:nvPr/>
        </p:nvSpPr>
        <p:spPr>
          <a:xfrm>
            <a:off x="7499111" y="219254"/>
            <a:ext cx="540713" cy="404410"/>
          </a:xfrm>
          <a:prstGeom prst="su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Sun 105"/>
          <p:cNvSpPr/>
          <p:nvPr/>
        </p:nvSpPr>
        <p:spPr>
          <a:xfrm>
            <a:off x="8127003" y="219254"/>
            <a:ext cx="540713" cy="404410"/>
          </a:xfrm>
          <a:prstGeom prst="su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Sun 106"/>
          <p:cNvSpPr/>
          <p:nvPr/>
        </p:nvSpPr>
        <p:spPr>
          <a:xfrm>
            <a:off x="8754895" y="237348"/>
            <a:ext cx="540713" cy="404410"/>
          </a:xfrm>
          <a:prstGeom prst="su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Sun 107"/>
          <p:cNvSpPr/>
          <p:nvPr/>
        </p:nvSpPr>
        <p:spPr>
          <a:xfrm>
            <a:off x="9324061" y="226312"/>
            <a:ext cx="540713" cy="404410"/>
          </a:xfrm>
          <a:prstGeom prst="su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Sun 108"/>
          <p:cNvSpPr/>
          <p:nvPr/>
        </p:nvSpPr>
        <p:spPr>
          <a:xfrm>
            <a:off x="9736604" y="238338"/>
            <a:ext cx="540713" cy="404410"/>
          </a:xfrm>
          <a:prstGeom prst="su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Sun 109"/>
          <p:cNvSpPr/>
          <p:nvPr/>
        </p:nvSpPr>
        <p:spPr>
          <a:xfrm>
            <a:off x="2887808" y="226312"/>
            <a:ext cx="540713" cy="40441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un 110"/>
          <p:cNvSpPr/>
          <p:nvPr/>
        </p:nvSpPr>
        <p:spPr>
          <a:xfrm>
            <a:off x="2446642" y="213427"/>
            <a:ext cx="540713" cy="40441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Sun 111"/>
          <p:cNvSpPr/>
          <p:nvPr/>
        </p:nvSpPr>
        <p:spPr>
          <a:xfrm>
            <a:off x="1873342" y="213273"/>
            <a:ext cx="540713" cy="40441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descr="images(51).jpg"/>
          <p:cNvPicPr>
            <a:picLocks noChangeAspect="1"/>
          </p:cNvPicPr>
          <p:nvPr/>
        </p:nvPicPr>
        <p:blipFill>
          <a:blip r:embed="rId4"/>
          <a:srcRect t="14765" b="15436"/>
          <a:stretch>
            <a:fillRect/>
          </a:stretch>
        </p:blipFill>
        <p:spPr>
          <a:xfrm>
            <a:off x="1103506" y="164076"/>
            <a:ext cx="9812360" cy="5790964"/>
          </a:xfrm>
          <a:prstGeom prst="rect">
            <a:avLst/>
          </a:prstGeom>
        </p:spPr>
      </p:pic>
      <p:pic>
        <p:nvPicPr>
          <p:cNvPr id="117" name="Picture 1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0210" y="645273"/>
            <a:ext cx="8817091" cy="4236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8" name="Rectangle 117"/>
          <p:cNvSpPr/>
          <p:nvPr/>
        </p:nvSpPr>
        <p:spPr>
          <a:xfrm>
            <a:off x="1323677" y="130938"/>
            <a:ext cx="6813326" cy="3154710"/>
          </a:xfrm>
          <a:prstGeom prst="rect">
            <a:avLst/>
          </a:prstGeom>
        </p:spPr>
        <p:txBody>
          <a:bodyPr wrap="square">
            <a:spAutoFit/>
          </a:bodyPr>
          <a:lstStyle/>
          <a:p>
            <a:pPr algn="ctr"/>
            <a:r>
              <a:rPr lang="en-US" sz="19900" b="1" dirty="0">
                <a:ln w="13462">
                  <a:solidFill>
                    <a:schemeClr val="bg1"/>
                  </a:solidFill>
                  <a:prstDash val="solid"/>
                </a:ln>
                <a:blipFill dpi="0" rotWithShape="1">
                  <a:blip r:embed="rId6">
                    <a:extLst>
                      <a:ext uri="{28A0092B-C50C-407E-A947-70E740481C1C}">
                        <a14:useLocalDpi xmlns:a14="http://schemas.microsoft.com/office/drawing/2010/main" val="0"/>
                      </a:ext>
                    </a:extLst>
                  </a:blip>
                  <a:srcRect/>
                  <a:stretch>
                    <a:fillRect/>
                  </a:stretch>
                </a:blipFill>
                <a:effectLst>
                  <a:outerShdw dist="38100" dir="2700000" algn="bl" rotWithShape="0">
                    <a:schemeClr val="accent5"/>
                  </a:outerShdw>
                </a:effectLst>
                <a:latin typeface="NikoshBAN" panose="02000000000000000000" pitchFamily="2" charset="0"/>
                <a:cs typeface="NikoshBAN" panose="02000000000000000000" pitchFamily="2" charset="0"/>
              </a:rPr>
              <a:t>স্বাগতম</a:t>
            </a:r>
          </a:p>
        </p:txBody>
      </p:sp>
      <p:pic>
        <p:nvPicPr>
          <p:cNvPr id="119" name="Picture 118" descr="yF9bvZz1_w200_h200_s40709.gif"/>
          <p:cNvPicPr>
            <a:picLocks noChangeAspect="1"/>
          </p:cNvPicPr>
          <p:nvPr/>
        </p:nvPicPr>
        <p:blipFill>
          <a:blip r:embed="rId7"/>
          <a:stretch>
            <a:fillRect/>
          </a:stretch>
        </p:blipFill>
        <p:spPr>
          <a:xfrm>
            <a:off x="7820874" y="812635"/>
            <a:ext cx="1431534" cy="1431534"/>
          </a:xfrm>
          <a:prstGeom prst="rect">
            <a:avLst/>
          </a:prstGeom>
        </p:spPr>
      </p:pic>
      <p:pic>
        <p:nvPicPr>
          <p:cNvPr id="81" name="Picture 8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783" y="130938"/>
            <a:ext cx="954917" cy="1196428"/>
          </a:xfrm>
          <a:prstGeom prst="rect">
            <a:avLst/>
          </a:prstGeom>
          <a:ln>
            <a:solidFill>
              <a:srgbClr val="C00000"/>
            </a:solidFill>
          </a:ln>
        </p:spPr>
      </p:pic>
      <p:pic>
        <p:nvPicPr>
          <p:cNvPr id="86" name="Picture 8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20" y="1318725"/>
            <a:ext cx="954917" cy="1196428"/>
          </a:xfrm>
          <a:prstGeom prst="rect">
            <a:avLst/>
          </a:prstGeom>
          <a:ln>
            <a:solidFill>
              <a:srgbClr val="C00000"/>
            </a:solidFill>
          </a:ln>
        </p:spPr>
      </p:pic>
      <p:pic>
        <p:nvPicPr>
          <p:cNvPr id="114" name="Picture 1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23" y="2482269"/>
            <a:ext cx="954917" cy="1196428"/>
          </a:xfrm>
          <a:prstGeom prst="rect">
            <a:avLst/>
          </a:prstGeom>
          <a:ln>
            <a:solidFill>
              <a:srgbClr val="C00000"/>
            </a:solidFill>
          </a:ln>
        </p:spPr>
      </p:pic>
      <p:pic>
        <p:nvPicPr>
          <p:cNvPr id="115" name="Picture 1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19" y="3680241"/>
            <a:ext cx="954917" cy="1196428"/>
          </a:xfrm>
          <a:prstGeom prst="rect">
            <a:avLst/>
          </a:prstGeom>
          <a:ln>
            <a:solidFill>
              <a:srgbClr val="C00000"/>
            </a:solidFill>
          </a:ln>
        </p:spPr>
      </p:pic>
      <p:pic>
        <p:nvPicPr>
          <p:cNvPr id="116" name="Picture 1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36" y="4882859"/>
            <a:ext cx="954917" cy="1196428"/>
          </a:xfrm>
          <a:prstGeom prst="rect">
            <a:avLst/>
          </a:prstGeom>
          <a:ln>
            <a:solidFill>
              <a:srgbClr val="C00000"/>
            </a:solidFill>
          </a:ln>
        </p:spPr>
      </p:pic>
      <p:pic>
        <p:nvPicPr>
          <p:cNvPr id="120" name="Picture 1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87419" y="157849"/>
            <a:ext cx="1033720" cy="1196428"/>
          </a:xfrm>
          <a:prstGeom prst="rect">
            <a:avLst/>
          </a:prstGeom>
          <a:ln>
            <a:solidFill>
              <a:srgbClr val="C00000"/>
            </a:solidFill>
          </a:ln>
        </p:spPr>
      </p:pic>
      <p:pic>
        <p:nvPicPr>
          <p:cNvPr id="121" name="Picture 1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87419" y="1347671"/>
            <a:ext cx="1049290" cy="1196428"/>
          </a:xfrm>
          <a:prstGeom prst="rect">
            <a:avLst/>
          </a:prstGeom>
          <a:ln>
            <a:solidFill>
              <a:srgbClr val="C00000"/>
            </a:solidFill>
          </a:ln>
        </p:spPr>
      </p:pic>
      <p:pic>
        <p:nvPicPr>
          <p:cNvPr id="122" name="Picture 1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87419" y="2511831"/>
            <a:ext cx="1019953" cy="1196428"/>
          </a:xfrm>
          <a:prstGeom prst="rect">
            <a:avLst/>
          </a:prstGeom>
          <a:ln>
            <a:solidFill>
              <a:srgbClr val="C00000"/>
            </a:solidFill>
          </a:ln>
        </p:spPr>
      </p:pic>
      <p:pic>
        <p:nvPicPr>
          <p:cNvPr id="123" name="Picture 1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8906" y="3709038"/>
            <a:ext cx="998466" cy="1196428"/>
          </a:xfrm>
          <a:prstGeom prst="rect">
            <a:avLst/>
          </a:prstGeom>
          <a:ln>
            <a:solidFill>
              <a:srgbClr val="C00000"/>
            </a:solidFill>
          </a:ln>
        </p:spPr>
      </p:pic>
      <p:pic>
        <p:nvPicPr>
          <p:cNvPr id="124" name="Picture 1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97527" y="4905466"/>
            <a:ext cx="1009846" cy="1002032"/>
          </a:xfrm>
          <a:prstGeom prst="rect">
            <a:avLst/>
          </a:prstGeom>
          <a:ln>
            <a:solidFill>
              <a:srgbClr val="C00000"/>
            </a:solidFill>
          </a:ln>
        </p:spPr>
      </p:pic>
    </p:spTree>
    <p:extLst>
      <p:ext uri="{BB962C8B-B14F-4D97-AF65-F5344CB8AC3E}">
        <p14:creationId xmlns:p14="http://schemas.microsoft.com/office/powerpoint/2010/main" val="4004220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plus(out)">
                                      <p:cBhvr>
                                        <p:cTn id="7"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9" name="Cloud Callout 8"/>
          <p:cNvSpPr/>
          <p:nvPr/>
        </p:nvSpPr>
        <p:spPr>
          <a:xfrm rot="1518528">
            <a:off x="7865993" y="689830"/>
            <a:ext cx="2672365" cy="1555929"/>
          </a:xfrm>
          <a:prstGeom prst="cloudCallout">
            <a:avLst>
              <a:gd name="adj1" fmla="val -31412"/>
              <a:gd name="adj2" fmla="val 89379"/>
            </a:avLst>
          </a:prstGeom>
          <a:solidFill>
            <a:schemeClr val="accent5">
              <a:lumMod val="60000"/>
              <a:lumOff val="40000"/>
            </a:schemeClr>
          </a:solidFill>
          <a:ln w="38100">
            <a:solidFill>
              <a:srgbClr val="C000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ln w="11430">
                  <a:noFill/>
                </a:ln>
                <a:solidFill>
                  <a:srgbClr val="FF0000"/>
                </a:solidFill>
                <a:effectLst>
                  <a:outerShdw blurRad="50800" dist="39000" dir="5460000" algn="tl">
                    <a:srgbClr val="000000">
                      <a:alpha val="38000"/>
                    </a:srgbClr>
                  </a:outerShdw>
                </a:effectLst>
                <a:latin typeface="NikoshBAN" pitchFamily="2" charset="0"/>
                <a:cs typeface="NikoshBAN" pitchFamily="2" charset="0"/>
              </a:rPr>
              <a:t>আদর্শ পাঠ </a:t>
            </a:r>
          </a:p>
        </p:txBody>
      </p:sp>
      <p:sp>
        <p:nvSpPr>
          <p:cNvPr id="10" name="TextBox 9"/>
          <p:cNvSpPr txBox="1"/>
          <p:nvPr/>
        </p:nvSpPr>
        <p:spPr>
          <a:xfrm>
            <a:off x="8152893" y="2710187"/>
            <a:ext cx="3696544" cy="769441"/>
          </a:xfrm>
          <a:prstGeom prst="rect">
            <a:avLst/>
          </a:prstGeom>
          <a:solidFill>
            <a:schemeClr val="accent1">
              <a:lumMod val="75000"/>
            </a:schemeClr>
          </a:solidFill>
          <a:ln w="38100"/>
        </p:spPr>
        <p:style>
          <a:lnRef idx="3">
            <a:schemeClr val="lt1"/>
          </a:lnRef>
          <a:fillRef idx="1">
            <a:schemeClr val="accent6"/>
          </a:fillRef>
          <a:effectRef idx="1">
            <a:schemeClr val="accent6"/>
          </a:effectRef>
          <a:fontRef idx="minor">
            <a:schemeClr val="lt1"/>
          </a:fontRef>
        </p:style>
        <p:txBody>
          <a:bodyPr wrap="square" rtlCol="0">
            <a:spAutoFit/>
          </a:bodyPr>
          <a:lstStyle/>
          <a:p>
            <a:r>
              <a:rPr lang="bn-IN" sz="4400" dirty="0" smtClean="0">
                <a:solidFill>
                  <a:srgbClr val="C00000"/>
                </a:solidFill>
                <a:latin typeface="NikoshBAN" pitchFamily="2" charset="0"/>
                <a:cs typeface="NikoshBAN" pitchFamily="2" charset="0"/>
              </a:rPr>
              <a:t>অভাগীর স্বর্গ </a:t>
            </a:r>
            <a:endParaRPr lang="bn-IN" sz="3200" dirty="0">
              <a:solidFill>
                <a:srgbClr val="C00000"/>
              </a:solidFill>
              <a:latin typeface="NikoshBAN" pitchFamily="2" charset="0"/>
              <a:cs typeface="NikoshBAN" pitchFamily="2" charset="0"/>
            </a:endParaRPr>
          </a:p>
        </p:txBody>
      </p:sp>
      <p:sp>
        <p:nvSpPr>
          <p:cNvPr id="11" name="TextBox 10"/>
          <p:cNvSpPr txBox="1"/>
          <p:nvPr/>
        </p:nvSpPr>
        <p:spPr>
          <a:xfrm>
            <a:off x="7970783" y="4501873"/>
            <a:ext cx="3878654" cy="769441"/>
          </a:xfrm>
          <a:prstGeom prst="rect">
            <a:avLst/>
          </a:prstGeom>
          <a:solidFill>
            <a:schemeClr val="accent2">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bn-IN" sz="4400" dirty="0" smtClean="0">
                <a:latin typeface="NikoshBAN" pitchFamily="2" charset="0"/>
                <a:cs typeface="NikoshBAN" pitchFamily="2" charset="0"/>
              </a:rPr>
              <a:t> </a:t>
            </a:r>
            <a:r>
              <a:rPr lang="en-US" sz="4000" dirty="0" err="1">
                <a:latin typeface="NikoshBAN" pitchFamily="2" charset="0"/>
                <a:cs typeface="NikoshBAN" pitchFamily="2" charset="0"/>
              </a:rPr>
              <a:t>শরৎচন্দ্র</a:t>
            </a:r>
            <a:r>
              <a:rPr lang="en-US" sz="4000" dirty="0">
                <a:latin typeface="NikoshBAN" pitchFamily="2" charset="0"/>
                <a:cs typeface="NikoshBAN" pitchFamily="2" charset="0"/>
              </a:rPr>
              <a:t> </a:t>
            </a:r>
            <a:r>
              <a:rPr lang="en-US" sz="4000" dirty="0" err="1" smtClean="0">
                <a:latin typeface="NikoshBAN" pitchFamily="2" charset="0"/>
                <a:cs typeface="NikoshBAN" pitchFamily="2" charset="0"/>
              </a:rPr>
              <a:t>চট্রোপাধ্যায়</a:t>
            </a:r>
            <a:endParaRPr lang="en-US" sz="4000" dirty="0">
              <a:latin typeface="NikoshBAN" pitchFamily="2" charset="0"/>
              <a:cs typeface="NikoshBAN" pitchFamily="2" charset="0"/>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27301"/>
          <a:stretch/>
        </p:blipFill>
        <p:spPr>
          <a:xfrm>
            <a:off x="654043" y="1045983"/>
            <a:ext cx="6974177" cy="457587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01509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ppt_w</p:attrName>
                                        </p:attrNameLst>
                                      </p:cBhvr>
                                      <p:tavLst>
                                        <p:tav tm="0" fmla="#ppt_w*sin(2.5*pi*$)">
                                          <p:val>
                                            <p:fltVal val="0"/>
                                          </p:val>
                                        </p:tav>
                                        <p:tav tm="100000">
                                          <p:val>
                                            <p:fltVal val="1"/>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5" name="TextBox 4"/>
          <p:cNvSpPr txBox="1"/>
          <p:nvPr/>
        </p:nvSpPr>
        <p:spPr>
          <a:xfrm>
            <a:off x="6702331" y="777565"/>
            <a:ext cx="7902054" cy="2246769"/>
          </a:xfrm>
          <a:prstGeom prst="rect">
            <a:avLst/>
          </a:prstGeom>
          <a:noFill/>
        </p:spPr>
        <p:txBody>
          <a:bodyPr wrap="square" rtlCol="0">
            <a:spAutoFit/>
          </a:bodyPr>
          <a:lstStyle/>
          <a:p>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endParaRPr lang="en-US" sz="2800" dirty="0">
              <a:latin typeface="NikoshBAN" panose="02000000000000000000" pitchFamily="2" charset="0"/>
              <a:cs typeface="NikoshBAN" panose="02000000000000000000" pitchFamily="2" charset="0"/>
            </a:endParaRPr>
          </a:p>
        </p:txBody>
      </p:sp>
      <p:sp>
        <p:nvSpPr>
          <p:cNvPr id="25" name="TextBox 24"/>
          <p:cNvSpPr txBox="1"/>
          <p:nvPr/>
        </p:nvSpPr>
        <p:spPr>
          <a:xfrm>
            <a:off x="2630244" y="2262837"/>
            <a:ext cx="6477000" cy="2677656"/>
          </a:xfrm>
          <a:prstGeom prst="rect">
            <a:avLst/>
          </a:prstGeom>
          <a:noFill/>
        </p:spPr>
        <p:txBody>
          <a:bodyPr wrap="square" rtlCol="0">
            <a:spAutoFit/>
          </a:bodyPr>
          <a:lstStyle/>
          <a:p>
            <a:r>
              <a:rPr lang="bn-IN" sz="2800" b="1" dirty="0" smtClean="0">
                <a:latin typeface="NikoshBAN" pitchFamily="2" charset="0"/>
                <a:cs typeface="NikoshBAN" pitchFamily="2" charset="0"/>
              </a:rPr>
              <a:t>      গরিব দুখী নিচু শ্রেণির ছেলে কাঙালী । তার মা অভাগী।প্রতিবেশি উঁচু জাতের বাড়ির গৃহকর্ত্রীর মৃত্যুর পর সৎকারের দৃশ্য দেখে অভাগীর ভেতরকার ভাবানুভুতি প্রকাশের মাধ্যমে শুরু হয় এ গল্প। মৃতের শবযাত্রার আড়ম্বরতা ও সৎকারের ব্যাপকতা দেখে অভাগীও নিজের মৃত্যু মুহূর্তের স্বপ্ন দেখে ।     </a:t>
            </a:r>
            <a:endParaRPr lang="en-US" sz="2800" b="1" dirty="0">
              <a:latin typeface="NikoshBAN" pitchFamily="2" charset="0"/>
              <a:cs typeface="NikoshBAN" pitchFamily="2" charset="0"/>
            </a:endParaRPr>
          </a:p>
        </p:txBody>
      </p:sp>
      <p:sp>
        <p:nvSpPr>
          <p:cNvPr id="6" name="Oval 5"/>
          <p:cNvSpPr/>
          <p:nvPr/>
        </p:nvSpPr>
        <p:spPr>
          <a:xfrm>
            <a:off x="3810000" y="400335"/>
            <a:ext cx="4572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পাঠের বিষয়বস্তু</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18703820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4" name="Rectangle 3"/>
          <p:cNvSpPr/>
          <p:nvPr/>
        </p:nvSpPr>
        <p:spPr>
          <a:xfrm>
            <a:off x="1981200" y="1847682"/>
            <a:ext cx="8229600" cy="3108543"/>
          </a:xfrm>
          <a:prstGeom prst="rect">
            <a:avLst/>
          </a:prstGeom>
        </p:spPr>
        <p:txBody>
          <a:bodyPr wrap="square">
            <a:spAutoFit/>
          </a:bodyPr>
          <a:lstStyle/>
          <a:p>
            <a:pPr lvl="0"/>
            <a:r>
              <a:rPr lang="bn-IN" sz="2800" dirty="0" smtClean="0">
                <a:solidFill>
                  <a:srgbClr val="002060"/>
                </a:solidFill>
                <a:latin typeface="Swis721 Th BT" pitchFamily="34" charset="0"/>
                <a:cs typeface="NikoshBAN" pitchFamily="2" charset="0"/>
              </a:rPr>
              <a:t>চন্দন, সিঁদুর , আলতা , মালা, ঘৃত, মধু, ধূপ, ধুনা, অগ্নির ধোঁয়ায়, মুখুয্যে বাড়ির গিন্নি স্বর্গে গমন করেছেন।দুখিনী অভাগীও ভাবে তার মৃত্যুর সময় স্বামীর পায়ের ধূলি নিয়ে মৃত্যু শেষে পুত্র মুখাগ্নি করলে সেও স্বর্গে যাবে।মৃত্যুর সময় কাঙালী তার বাবাকে হাজির করতে পারলেও পারেনি কাঠের অভাবে মায়ের সৎকার করতে । এ গল্পে সামন্তবাদের নির্মম রূপ এবং নীচু শ্রেণির হতদরিদ্র মানুষের দুঃখ –কষ্ট ও যন্ত্রণা শরৎচন্দ্র অত্যন্ত দরদী ভাষায় উপস্থাপন করেছেন</a:t>
            </a:r>
            <a:r>
              <a:rPr lang="bn-BD" sz="2800" dirty="0" smtClean="0">
                <a:solidFill>
                  <a:srgbClr val="002060"/>
                </a:solidFill>
                <a:latin typeface="Swis721 Th BT" pitchFamily="34" charset="0"/>
                <a:cs typeface="NikoshBAN" pitchFamily="2" charset="0"/>
              </a:rPr>
              <a:t>। </a:t>
            </a:r>
          </a:p>
        </p:txBody>
      </p:sp>
    </p:spTree>
    <p:extLst>
      <p:ext uri="{BB962C8B-B14F-4D97-AF65-F5344CB8AC3E}">
        <p14:creationId xmlns:p14="http://schemas.microsoft.com/office/powerpoint/2010/main" val="4249860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ame 40">
            <a:extLst>
              <a:ext uri="{FF2B5EF4-FFF2-40B4-BE49-F238E27FC236}">
                <a16:creationId xmlns="" xmlns:a16="http://schemas.microsoft.com/office/drawing/2014/main"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42" name="Up Ribbon 41"/>
          <p:cNvSpPr/>
          <p:nvPr/>
        </p:nvSpPr>
        <p:spPr>
          <a:xfrm>
            <a:off x="1879470" y="180732"/>
            <a:ext cx="7706631" cy="735466"/>
          </a:xfrm>
          <a:prstGeom prst="ribbon2">
            <a:avLst/>
          </a:prstGeom>
          <a:solidFill>
            <a:schemeClr val="accent1">
              <a:lumMod val="40000"/>
              <a:lumOff val="60000"/>
            </a:schemeClr>
          </a:solidFill>
          <a:ln w="38100">
            <a:solidFill>
              <a:srgbClr val="C00000"/>
            </a:solidFill>
          </a:ln>
          <a:effectLst>
            <a:glow rad="228600">
              <a:schemeClr val="accent2">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bn-IN" sz="3200" dirty="0" smtClean="0">
              <a:solidFill>
                <a:srgbClr val="FF0000"/>
              </a:solidFill>
              <a:effectLst>
                <a:glow rad="228600">
                  <a:schemeClr val="accent4">
                    <a:satMod val="175000"/>
                    <a:alpha val="40000"/>
                  </a:schemeClr>
                </a:glow>
              </a:effectLst>
              <a:latin typeface="NikoshBAN" pitchFamily="2" charset="0"/>
              <a:cs typeface="NikoshBAN" pitchFamily="2" charset="0"/>
            </a:endParaRPr>
          </a:p>
          <a:p>
            <a:pPr algn="ctr">
              <a:defRPr/>
            </a:pPr>
            <a:r>
              <a:rPr lang="bn-IN" sz="4800" dirty="0" smtClean="0">
                <a:solidFill>
                  <a:srgbClr val="C00000"/>
                </a:solidFill>
                <a:effectLst>
                  <a:glow rad="228600">
                    <a:schemeClr val="accent4">
                      <a:satMod val="175000"/>
                      <a:alpha val="40000"/>
                    </a:schemeClr>
                  </a:glow>
                </a:effectLst>
                <a:latin typeface="NikoshBAN" pitchFamily="2" charset="0"/>
                <a:cs typeface="NikoshBAN" pitchFamily="2" charset="0"/>
              </a:rPr>
              <a:t>শব্দার্থ </a:t>
            </a:r>
            <a:endParaRPr lang="bn-BD" sz="4800" dirty="0" smtClean="0">
              <a:solidFill>
                <a:srgbClr val="C00000"/>
              </a:solidFill>
              <a:effectLst>
                <a:glow rad="228600">
                  <a:schemeClr val="accent4">
                    <a:satMod val="175000"/>
                    <a:alpha val="40000"/>
                  </a:schemeClr>
                </a:glow>
              </a:effectLst>
              <a:latin typeface="NikoshBAN" pitchFamily="2" charset="0"/>
              <a:cs typeface="NikoshBAN" pitchFamily="2" charset="0"/>
            </a:endParaRPr>
          </a:p>
          <a:p>
            <a:pPr algn="ctr">
              <a:defRPr/>
            </a:pPr>
            <a:endParaRPr lang="en-US" sz="1600" dirty="0">
              <a:solidFill>
                <a:srgbClr val="FF0000"/>
              </a:solidFill>
              <a:effectLst>
                <a:glow rad="228600">
                  <a:schemeClr val="accent4">
                    <a:satMod val="175000"/>
                    <a:alpha val="40000"/>
                  </a:schemeClr>
                </a:glow>
              </a:effectLst>
            </a:endParaRPr>
          </a:p>
        </p:txBody>
      </p:sp>
      <p:sp>
        <p:nvSpPr>
          <p:cNvPr id="43" name="Right Arrow 42"/>
          <p:cNvSpPr/>
          <p:nvPr/>
        </p:nvSpPr>
        <p:spPr>
          <a:xfrm>
            <a:off x="4268797" y="1360439"/>
            <a:ext cx="960120" cy="5516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sp>
        <p:nvSpPr>
          <p:cNvPr id="45" name="Right Arrow 44"/>
          <p:cNvSpPr/>
          <p:nvPr/>
        </p:nvSpPr>
        <p:spPr>
          <a:xfrm>
            <a:off x="4268797" y="3391130"/>
            <a:ext cx="960120" cy="5516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sp>
        <p:nvSpPr>
          <p:cNvPr id="46" name="Right Arrow 45"/>
          <p:cNvSpPr/>
          <p:nvPr/>
        </p:nvSpPr>
        <p:spPr>
          <a:xfrm>
            <a:off x="4183509" y="4634258"/>
            <a:ext cx="960120" cy="5516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sp>
        <p:nvSpPr>
          <p:cNvPr id="50" name="Right Arrow 49"/>
          <p:cNvSpPr/>
          <p:nvPr/>
        </p:nvSpPr>
        <p:spPr>
          <a:xfrm>
            <a:off x="4268797" y="2288806"/>
            <a:ext cx="960120" cy="5516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4800" dirty="0" smtClean="0">
                <a:latin typeface="NikoshBAN" panose="02000000000000000000" pitchFamily="2" charset="0"/>
                <a:cs typeface="NikoshBAN" panose="02000000000000000000" pitchFamily="2" charset="0"/>
              </a:rPr>
              <a:t> </a:t>
            </a:r>
            <a:endParaRPr lang="en-US" sz="4800" dirty="0" err="1">
              <a:latin typeface="NikoshBAN" panose="02000000000000000000" pitchFamily="2" charset="0"/>
              <a:cs typeface="NikoshBAN" panose="02000000000000000000" pitchFamily="2" charset="0"/>
            </a:endParaRPr>
          </a:p>
        </p:txBody>
      </p:sp>
      <p:sp>
        <p:nvSpPr>
          <p:cNvPr id="51" name="Rectangle 50"/>
          <p:cNvSpPr/>
          <p:nvPr/>
        </p:nvSpPr>
        <p:spPr>
          <a:xfrm>
            <a:off x="395449" y="1269816"/>
            <a:ext cx="2194560" cy="853440"/>
          </a:xfrm>
          <a:prstGeom prst="rect">
            <a:avLst/>
          </a:prstGeom>
          <a:solidFill>
            <a:schemeClr val="accent6">
              <a:lumMod val="75000"/>
            </a:schemeClr>
          </a:solidFill>
          <a:ln w="57150"/>
        </p:spPr>
        <p:style>
          <a:lnRef idx="2">
            <a:schemeClr val="accent6"/>
          </a:lnRef>
          <a:fillRef idx="1">
            <a:schemeClr val="lt1"/>
          </a:fillRef>
          <a:effectRef idx="0">
            <a:schemeClr val="accent6"/>
          </a:effectRef>
          <a:fontRef idx="minor">
            <a:schemeClr val="dk1"/>
          </a:fontRef>
        </p:style>
        <p:txBody>
          <a:bodyPr lIns="83598" tIns="41799" rIns="83598" bIns="41799" rtlCol="0" anchor="ctr"/>
          <a:lstStyle/>
          <a:p>
            <a:pPr algn="ctr"/>
            <a:r>
              <a:rPr lang="bn-IN" sz="3200" dirty="0" smtClean="0">
                <a:solidFill>
                  <a:prstClr val="black"/>
                </a:solidFill>
                <a:latin typeface="NikoshBAN" pitchFamily="2" charset="0"/>
                <a:cs typeface="NikoshBAN" pitchFamily="2" charset="0"/>
              </a:rPr>
              <a:t>বর্ষীয়সী  </a:t>
            </a:r>
            <a:endParaRPr lang="en-US" sz="3000" dirty="0">
              <a:solidFill>
                <a:srgbClr val="FFFF00"/>
              </a:solidFill>
              <a:latin typeface="NikoshBAN" pitchFamily="2" charset="0"/>
              <a:cs typeface="NikoshBAN" pitchFamily="2" charset="0"/>
            </a:endParaRPr>
          </a:p>
        </p:txBody>
      </p:sp>
      <p:sp>
        <p:nvSpPr>
          <p:cNvPr id="53" name="Rectangle 52"/>
          <p:cNvSpPr/>
          <p:nvPr/>
        </p:nvSpPr>
        <p:spPr>
          <a:xfrm>
            <a:off x="8342142" y="1077142"/>
            <a:ext cx="3094892" cy="842193"/>
          </a:xfrm>
          <a:prstGeom prst="rect">
            <a:avLst/>
          </a:prstGeom>
          <a:solidFill>
            <a:schemeClr val="accent1"/>
          </a:solidFill>
          <a:ln w="57150"/>
        </p:spPr>
        <p:style>
          <a:lnRef idx="2">
            <a:schemeClr val="accent6"/>
          </a:lnRef>
          <a:fillRef idx="1">
            <a:schemeClr val="lt1"/>
          </a:fillRef>
          <a:effectRef idx="0">
            <a:schemeClr val="accent6"/>
          </a:effectRef>
          <a:fontRef idx="minor">
            <a:schemeClr val="dk1"/>
          </a:fontRef>
        </p:style>
        <p:txBody>
          <a:bodyPr lIns="83598" tIns="41799" rIns="83598" bIns="41799" rtlCol="0" anchor="ctr"/>
          <a:lstStyle/>
          <a:p>
            <a:pPr lvl="0"/>
            <a:r>
              <a:rPr lang="bn-IN" sz="3600" dirty="0" smtClean="0">
                <a:solidFill>
                  <a:prstClr val="black"/>
                </a:solidFill>
                <a:latin typeface="NikoshBAN" pitchFamily="2" charset="0"/>
                <a:cs typeface="NikoshBAN" pitchFamily="2" charset="0"/>
              </a:rPr>
              <a:t>    অতি বৃদ্ধ</a:t>
            </a:r>
            <a:r>
              <a:rPr lang="bn-BD" sz="3600" dirty="0" smtClean="0">
                <a:solidFill>
                  <a:prstClr val="black"/>
                </a:solidFill>
                <a:latin typeface="NikoshBAN" pitchFamily="2" charset="0"/>
                <a:cs typeface="NikoshBAN" pitchFamily="2" charset="0"/>
              </a:rPr>
              <a:t>।</a:t>
            </a:r>
            <a:endParaRPr lang="bn-BD" sz="3600" dirty="0">
              <a:solidFill>
                <a:prstClr val="black"/>
              </a:solidFill>
              <a:latin typeface="NikoshBAN" pitchFamily="2" charset="0"/>
              <a:cs typeface="NikoshBAN" pitchFamily="2" charset="0"/>
            </a:endParaRPr>
          </a:p>
        </p:txBody>
      </p:sp>
      <p:sp>
        <p:nvSpPr>
          <p:cNvPr id="54" name="Rectangle 53"/>
          <p:cNvSpPr/>
          <p:nvPr/>
        </p:nvSpPr>
        <p:spPr>
          <a:xfrm>
            <a:off x="395449" y="2476301"/>
            <a:ext cx="2194560" cy="685248"/>
          </a:xfrm>
          <a:prstGeom prst="rect">
            <a:avLst/>
          </a:prstGeom>
          <a:solidFill>
            <a:schemeClr val="accent1">
              <a:lumMod val="40000"/>
              <a:lumOff val="60000"/>
            </a:schemeClr>
          </a:solidFill>
          <a:ln w="57150"/>
        </p:spPr>
        <p:style>
          <a:lnRef idx="2">
            <a:schemeClr val="accent6"/>
          </a:lnRef>
          <a:fillRef idx="1">
            <a:schemeClr val="lt1"/>
          </a:fillRef>
          <a:effectRef idx="0">
            <a:schemeClr val="accent6"/>
          </a:effectRef>
          <a:fontRef idx="minor">
            <a:schemeClr val="dk1"/>
          </a:fontRef>
        </p:style>
        <p:txBody>
          <a:bodyPr lIns="83598" tIns="41799" rIns="83598" bIns="41799" rtlCol="0" anchor="ctr"/>
          <a:lstStyle/>
          <a:p>
            <a:pPr algn="ctr"/>
            <a:r>
              <a:rPr lang="bn-IN" sz="3200" dirty="0" smtClean="0">
                <a:solidFill>
                  <a:prstClr val="black"/>
                </a:solidFill>
                <a:latin typeface="NikoshBAN" pitchFamily="2" charset="0"/>
                <a:cs typeface="NikoshBAN" pitchFamily="2" charset="0"/>
              </a:rPr>
              <a:t>সগ্য  </a:t>
            </a:r>
            <a:r>
              <a:rPr lang="bn-IN" sz="3000" dirty="0" smtClean="0">
                <a:latin typeface="NikoshBAN" pitchFamily="2" charset="0"/>
                <a:cs typeface="NikoshBAN" pitchFamily="2" charset="0"/>
              </a:rPr>
              <a:t> </a:t>
            </a:r>
            <a:endParaRPr lang="en-US" sz="3000" dirty="0">
              <a:latin typeface="NikoshBAN" pitchFamily="2" charset="0"/>
              <a:cs typeface="NikoshBAN" pitchFamily="2" charset="0"/>
            </a:endParaRPr>
          </a:p>
        </p:txBody>
      </p:sp>
      <p:sp>
        <p:nvSpPr>
          <p:cNvPr id="56" name="Rectangle 55"/>
          <p:cNvSpPr/>
          <p:nvPr/>
        </p:nvSpPr>
        <p:spPr>
          <a:xfrm>
            <a:off x="8342143" y="2180539"/>
            <a:ext cx="3094892" cy="802878"/>
          </a:xfrm>
          <a:prstGeom prst="rect">
            <a:avLst/>
          </a:prstGeom>
          <a:solidFill>
            <a:srgbClr val="00B0F0"/>
          </a:solidFill>
          <a:ln w="57150"/>
        </p:spPr>
        <p:style>
          <a:lnRef idx="2">
            <a:schemeClr val="accent1">
              <a:shade val="50000"/>
            </a:schemeClr>
          </a:lnRef>
          <a:fillRef idx="1">
            <a:schemeClr val="accent1"/>
          </a:fillRef>
          <a:effectRef idx="0">
            <a:schemeClr val="accent1"/>
          </a:effectRef>
          <a:fontRef idx="minor">
            <a:schemeClr val="lt1"/>
          </a:fontRef>
        </p:style>
        <p:txBody>
          <a:bodyPr lIns="83598" tIns="41799" rIns="83598" bIns="41799" rtlCol="0" anchor="ctr"/>
          <a:lstStyle/>
          <a:p>
            <a:r>
              <a:rPr lang="bn-IN" sz="2400" dirty="0" smtClean="0">
                <a:solidFill>
                  <a:prstClr val="black"/>
                </a:solidFill>
                <a:latin typeface="NikoshBAN" pitchFamily="2" charset="0"/>
                <a:cs typeface="NikoshBAN" pitchFamily="2" charset="0"/>
              </a:rPr>
              <a:t>       </a:t>
            </a:r>
            <a:r>
              <a:rPr lang="bn-IN" sz="4000" dirty="0" smtClean="0">
                <a:solidFill>
                  <a:prstClr val="black"/>
                </a:solidFill>
                <a:latin typeface="NikoshBAN" pitchFamily="2" charset="0"/>
                <a:cs typeface="NikoshBAN" pitchFamily="2" charset="0"/>
              </a:rPr>
              <a:t>স্বর্গ</a:t>
            </a:r>
            <a:r>
              <a:rPr lang="bn-IN" sz="2400" dirty="0" smtClean="0">
                <a:solidFill>
                  <a:prstClr val="black"/>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p:txBody>
      </p:sp>
      <p:sp>
        <p:nvSpPr>
          <p:cNvPr id="57" name="Rectangle 56"/>
          <p:cNvSpPr/>
          <p:nvPr/>
        </p:nvSpPr>
        <p:spPr>
          <a:xfrm>
            <a:off x="395449" y="3459705"/>
            <a:ext cx="2194560" cy="853440"/>
          </a:xfrm>
          <a:prstGeom prst="rect">
            <a:avLst/>
          </a:prstGeom>
          <a:solidFill>
            <a:schemeClr val="accent6">
              <a:lumMod val="60000"/>
              <a:lumOff val="40000"/>
            </a:schemeClr>
          </a:solidFill>
          <a:ln w="57150"/>
        </p:spPr>
        <p:style>
          <a:lnRef idx="2">
            <a:schemeClr val="accent6"/>
          </a:lnRef>
          <a:fillRef idx="1">
            <a:schemeClr val="lt1"/>
          </a:fillRef>
          <a:effectRef idx="0">
            <a:schemeClr val="accent6"/>
          </a:effectRef>
          <a:fontRef idx="minor">
            <a:schemeClr val="dk1"/>
          </a:fontRef>
        </p:style>
        <p:txBody>
          <a:bodyPr lIns="83598" tIns="41799" rIns="83598" bIns="41799" rtlCol="0" anchor="ctr"/>
          <a:lstStyle/>
          <a:p>
            <a:pPr algn="ctr"/>
            <a:r>
              <a:rPr lang="bn-IN" sz="3200" dirty="0" smtClean="0">
                <a:solidFill>
                  <a:prstClr val="black"/>
                </a:solidFill>
                <a:latin typeface="NikoshBAN" pitchFamily="2" charset="0"/>
                <a:cs typeface="NikoshBAN" pitchFamily="2" charset="0"/>
              </a:rPr>
              <a:t>প্রসন্নমুখ  </a:t>
            </a:r>
            <a:r>
              <a:rPr lang="bn-IN" sz="3000" dirty="0" smtClean="0">
                <a:latin typeface="NikoshBAN" pitchFamily="2" charset="0"/>
                <a:cs typeface="NikoshBAN" pitchFamily="2" charset="0"/>
              </a:rPr>
              <a:t> </a:t>
            </a:r>
            <a:endParaRPr lang="en-US" sz="3000" dirty="0">
              <a:latin typeface="NikoshBAN" pitchFamily="2" charset="0"/>
              <a:cs typeface="NikoshBAN" pitchFamily="2" charset="0"/>
            </a:endParaRPr>
          </a:p>
        </p:txBody>
      </p:sp>
      <p:sp>
        <p:nvSpPr>
          <p:cNvPr id="59" name="Rectangle 58"/>
          <p:cNvSpPr/>
          <p:nvPr/>
        </p:nvSpPr>
        <p:spPr>
          <a:xfrm>
            <a:off x="8317057" y="3391130"/>
            <a:ext cx="2846811" cy="853440"/>
          </a:xfrm>
          <a:prstGeom prst="rect">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3598" tIns="41799" rIns="83598" bIns="41799" rtlCol="0" anchor="ctr"/>
          <a:lstStyle/>
          <a:p>
            <a:pPr algn="ctr"/>
            <a:r>
              <a:rPr lang="bn-IN" sz="2400" dirty="0" smtClean="0">
                <a:solidFill>
                  <a:prstClr val="black"/>
                </a:solidFill>
                <a:latin typeface="NikoshBAN" pitchFamily="2" charset="0"/>
                <a:cs typeface="NikoshBAN" pitchFamily="2" charset="0"/>
              </a:rPr>
              <a:t>খুশি ভরা মুখ </a:t>
            </a:r>
            <a:endParaRPr lang="en-US" sz="2600" dirty="0">
              <a:solidFill>
                <a:srgbClr val="FF0000"/>
              </a:solidFill>
              <a:latin typeface="NikoshBAN" pitchFamily="2" charset="0"/>
              <a:cs typeface="NikoshBAN" pitchFamily="2" charset="0"/>
            </a:endParaRPr>
          </a:p>
        </p:txBody>
      </p:sp>
      <p:sp>
        <p:nvSpPr>
          <p:cNvPr id="60" name="Rectangle 59"/>
          <p:cNvSpPr/>
          <p:nvPr/>
        </p:nvSpPr>
        <p:spPr>
          <a:xfrm>
            <a:off x="464029" y="4643209"/>
            <a:ext cx="2125980" cy="557009"/>
          </a:xfrm>
          <a:prstGeom prst="rect">
            <a:avLst/>
          </a:prstGeom>
          <a:solidFill>
            <a:schemeClr val="accent3">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lIns="83598" tIns="41799" rIns="83598" bIns="41799" rtlCol="0" anchor="ctr"/>
          <a:lstStyle/>
          <a:p>
            <a:pPr algn="ctr"/>
            <a:r>
              <a:rPr lang="bn-IN" sz="3000" dirty="0" smtClean="0">
                <a:solidFill>
                  <a:srgbClr val="FF0000"/>
                </a:solidFill>
                <a:latin typeface="NikoshBAN" pitchFamily="2" charset="0"/>
                <a:cs typeface="NikoshBAN" pitchFamily="2" charset="0"/>
              </a:rPr>
              <a:t>সংস্কার </a:t>
            </a:r>
            <a:endParaRPr lang="en-US" sz="3000" dirty="0">
              <a:solidFill>
                <a:srgbClr val="FF0000"/>
              </a:solidFill>
              <a:latin typeface="NikoshBAN" pitchFamily="2" charset="0"/>
              <a:cs typeface="NikoshBAN" pitchFamily="2" charset="0"/>
            </a:endParaRPr>
          </a:p>
        </p:txBody>
      </p:sp>
      <p:sp>
        <p:nvSpPr>
          <p:cNvPr id="62" name="Rectangle 61"/>
          <p:cNvSpPr/>
          <p:nvPr/>
        </p:nvSpPr>
        <p:spPr>
          <a:xfrm>
            <a:off x="8317057" y="4604909"/>
            <a:ext cx="2723981" cy="595309"/>
          </a:xfrm>
          <a:prstGeom prst="rect">
            <a:avLst/>
          </a:prstGeom>
          <a:solidFill>
            <a:schemeClr val="accent1"/>
          </a:solidFill>
          <a:ln w="57150"/>
        </p:spPr>
        <p:style>
          <a:lnRef idx="2">
            <a:schemeClr val="accent1">
              <a:shade val="50000"/>
            </a:schemeClr>
          </a:lnRef>
          <a:fillRef idx="1">
            <a:schemeClr val="accent1"/>
          </a:fillRef>
          <a:effectRef idx="0">
            <a:schemeClr val="accent1"/>
          </a:effectRef>
          <a:fontRef idx="minor">
            <a:schemeClr val="lt1"/>
          </a:fontRef>
        </p:style>
        <p:txBody>
          <a:bodyPr lIns="83598" tIns="41799" rIns="83598" bIns="41799" rtlCol="0" anchor="ctr"/>
          <a:lstStyle/>
          <a:p>
            <a:pPr algn="ctr"/>
            <a:r>
              <a:rPr lang="bn-IN" sz="3000" dirty="0" smtClean="0">
                <a:solidFill>
                  <a:srgbClr val="FF0000"/>
                </a:solidFill>
                <a:latin typeface="NikoshBAN" pitchFamily="2" charset="0"/>
                <a:cs typeface="NikoshBAN" pitchFamily="2" charset="0"/>
              </a:rPr>
              <a:t>বিশ্বাস,ঝোঁক </a:t>
            </a:r>
            <a:endParaRPr lang="en-US" sz="3000" dirty="0">
              <a:solidFill>
                <a:srgbClr val="FF0000"/>
              </a:solidFill>
              <a:latin typeface="NikoshBAN" pitchFamily="2" charset="0"/>
              <a:cs typeface="NikoshBAN" pitchFamily="2" charset="0"/>
            </a:endParaRPr>
          </a:p>
        </p:txBody>
      </p:sp>
      <p:sp>
        <p:nvSpPr>
          <p:cNvPr id="16" name="Rectangle 15"/>
          <p:cNvSpPr/>
          <p:nvPr/>
        </p:nvSpPr>
        <p:spPr>
          <a:xfrm>
            <a:off x="464029" y="5613166"/>
            <a:ext cx="2125980" cy="557009"/>
          </a:xfrm>
          <a:prstGeom prst="rect">
            <a:avLst/>
          </a:prstGeom>
          <a:solidFill>
            <a:schemeClr val="accent3">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lIns="83598" tIns="41799" rIns="83598" bIns="41799" rtlCol="0" anchor="ctr"/>
          <a:lstStyle/>
          <a:p>
            <a:pPr algn="ctr"/>
            <a:r>
              <a:rPr lang="bn-IN" sz="3000" dirty="0" smtClean="0">
                <a:solidFill>
                  <a:srgbClr val="FF0000"/>
                </a:solidFill>
                <a:latin typeface="NikoshBAN" pitchFamily="2" charset="0"/>
                <a:cs typeface="NikoshBAN" pitchFamily="2" charset="0"/>
              </a:rPr>
              <a:t>ভগ্নকন্ঠ  </a:t>
            </a:r>
            <a:endParaRPr lang="en-US" sz="3000" dirty="0">
              <a:solidFill>
                <a:srgbClr val="FF0000"/>
              </a:solidFill>
              <a:latin typeface="NikoshBAN" pitchFamily="2" charset="0"/>
              <a:cs typeface="NikoshBAN" pitchFamily="2" charset="0"/>
            </a:endParaRPr>
          </a:p>
        </p:txBody>
      </p:sp>
      <p:sp>
        <p:nvSpPr>
          <p:cNvPr id="17" name="Rectangle 16"/>
          <p:cNvSpPr/>
          <p:nvPr/>
        </p:nvSpPr>
        <p:spPr>
          <a:xfrm>
            <a:off x="8317057" y="5574866"/>
            <a:ext cx="2723981" cy="595309"/>
          </a:xfrm>
          <a:prstGeom prst="rect">
            <a:avLst/>
          </a:prstGeom>
          <a:solidFill>
            <a:schemeClr val="accent1"/>
          </a:solidFill>
          <a:ln w="57150"/>
        </p:spPr>
        <p:style>
          <a:lnRef idx="2">
            <a:schemeClr val="accent1">
              <a:shade val="50000"/>
            </a:schemeClr>
          </a:lnRef>
          <a:fillRef idx="1">
            <a:schemeClr val="accent1"/>
          </a:fillRef>
          <a:effectRef idx="0">
            <a:schemeClr val="accent1"/>
          </a:effectRef>
          <a:fontRef idx="minor">
            <a:schemeClr val="lt1"/>
          </a:fontRef>
        </p:style>
        <p:txBody>
          <a:bodyPr lIns="83598" tIns="41799" rIns="83598" bIns="41799" rtlCol="0" anchor="ctr"/>
          <a:lstStyle/>
          <a:p>
            <a:pPr algn="ctr"/>
            <a:r>
              <a:rPr lang="bn-IN" sz="3000" dirty="0" smtClean="0">
                <a:solidFill>
                  <a:srgbClr val="FF0000"/>
                </a:solidFill>
                <a:latin typeface="NikoshBAN" pitchFamily="2" charset="0"/>
                <a:cs typeface="NikoshBAN" pitchFamily="2" charset="0"/>
              </a:rPr>
              <a:t>বিকৃত স্বর  </a:t>
            </a:r>
            <a:endParaRPr lang="en-US" sz="3000" dirty="0">
              <a:solidFill>
                <a:srgbClr val="FF0000"/>
              </a:solidFill>
              <a:latin typeface="NikoshBAN" pitchFamily="2" charset="0"/>
              <a:cs typeface="NikoshBAN" pitchFamily="2" charset="0"/>
            </a:endParaRPr>
          </a:p>
        </p:txBody>
      </p:sp>
      <p:sp>
        <p:nvSpPr>
          <p:cNvPr id="18" name="Right Arrow 17"/>
          <p:cNvSpPr/>
          <p:nvPr/>
        </p:nvSpPr>
        <p:spPr>
          <a:xfrm>
            <a:off x="4183509" y="5736582"/>
            <a:ext cx="960120" cy="5516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dirty="0" err="1">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93240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80">
                                          <p:stCondLst>
                                            <p:cond delay="0"/>
                                          </p:stCondLst>
                                        </p:cTn>
                                        <p:tgtEl>
                                          <p:spTgt spid="42"/>
                                        </p:tgtEl>
                                      </p:cBhvr>
                                    </p:animEffect>
                                    <p:anim calcmode="lin" valueType="num">
                                      <p:cBhvr>
                                        <p:cTn id="8"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3" dur="26">
                                          <p:stCondLst>
                                            <p:cond delay="650"/>
                                          </p:stCondLst>
                                        </p:cTn>
                                        <p:tgtEl>
                                          <p:spTgt spid="42"/>
                                        </p:tgtEl>
                                      </p:cBhvr>
                                      <p:to x="100000" y="60000"/>
                                    </p:animScale>
                                    <p:animScale>
                                      <p:cBhvr>
                                        <p:cTn id="14" dur="166" decel="50000">
                                          <p:stCondLst>
                                            <p:cond delay="676"/>
                                          </p:stCondLst>
                                        </p:cTn>
                                        <p:tgtEl>
                                          <p:spTgt spid="42"/>
                                        </p:tgtEl>
                                      </p:cBhvr>
                                      <p:to x="100000" y="100000"/>
                                    </p:animScale>
                                    <p:animScale>
                                      <p:cBhvr>
                                        <p:cTn id="15" dur="26">
                                          <p:stCondLst>
                                            <p:cond delay="1312"/>
                                          </p:stCondLst>
                                        </p:cTn>
                                        <p:tgtEl>
                                          <p:spTgt spid="42"/>
                                        </p:tgtEl>
                                      </p:cBhvr>
                                      <p:to x="100000" y="80000"/>
                                    </p:animScale>
                                    <p:animScale>
                                      <p:cBhvr>
                                        <p:cTn id="16" dur="166" decel="50000">
                                          <p:stCondLst>
                                            <p:cond delay="1338"/>
                                          </p:stCondLst>
                                        </p:cTn>
                                        <p:tgtEl>
                                          <p:spTgt spid="42"/>
                                        </p:tgtEl>
                                      </p:cBhvr>
                                      <p:to x="100000" y="100000"/>
                                    </p:animScale>
                                    <p:animScale>
                                      <p:cBhvr>
                                        <p:cTn id="17" dur="26">
                                          <p:stCondLst>
                                            <p:cond delay="1642"/>
                                          </p:stCondLst>
                                        </p:cTn>
                                        <p:tgtEl>
                                          <p:spTgt spid="42"/>
                                        </p:tgtEl>
                                      </p:cBhvr>
                                      <p:to x="100000" y="90000"/>
                                    </p:animScale>
                                    <p:animScale>
                                      <p:cBhvr>
                                        <p:cTn id="18" dur="166" decel="50000">
                                          <p:stCondLst>
                                            <p:cond delay="1668"/>
                                          </p:stCondLst>
                                        </p:cTn>
                                        <p:tgtEl>
                                          <p:spTgt spid="42"/>
                                        </p:tgtEl>
                                      </p:cBhvr>
                                      <p:to x="100000" y="100000"/>
                                    </p:animScale>
                                    <p:animScale>
                                      <p:cBhvr>
                                        <p:cTn id="19" dur="26">
                                          <p:stCondLst>
                                            <p:cond delay="1808"/>
                                          </p:stCondLst>
                                        </p:cTn>
                                        <p:tgtEl>
                                          <p:spTgt spid="42"/>
                                        </p:tgtEl>
                                      </p:cBhvr>
                                      <p:to x="100000" y="95000"/>
                                    </p:animScale>
                                    <p:animScale>
                                      <p:cBhvr>
                                        <p:cTn id="20" dur="166" decel="50000">
                                          <p:stCondLst>
                                            <p:cond delay="1834"/>
                                          </p:stCondLst>
                                        </p:cTn>
                                        <p:tgtEl>
                                          <p:spTgt spid="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1000"/>
                                        <p:tgtEl>
                                          <p:spTgt spid="50"/>
                                        </p:tgtEl>
                                      </p:cBhvr>
                                    </p:animEffect>
                                    <p:anim calcmode="lin" valueType="num">
                                      <p:cBhvr>
                                        <p:cTn id="50" dur="1000" fill="hold"/>
                                        <p:tgtEl>
                                          <p:spTgt spid="50"/>
                                        </p:tgtEl>
                                        <p:attrNameLst>
                                          <p:attrName>ppt_x</p:attrName>
                                        </p:attrNameLst>
                                      </p:cBhvr>
                                      <p:tavLst>
                                        <p:tav tm="0">
                                          <p:val>
                                            <p:strVal val="#ppt_x"/>
                                          </p:val>
                                        </p:tav>
                                        <p:tav tm="100000">
                                          <p:val>
                                            <p:strVal val="#ppt_x"/>
                                          </p:val>
                                        </p:tav>
                                      </p:tavLst>
                                    </p:anim>
                                    <p:anim calcmode="lin" valueType="num">
                                      <p:cBhvr>
                                        <p:cTn id="5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fill="hold"/>
                                        <p:tgtEl>
                                          <p:spTgt spid="57"/>
                                        </p:tgtEl>
                                        <p:attrNameLst>
                                          <p:attrName>ppt_x</p:attrName>
                                        </p:attrNameLst>
                                      </p:cBhvr>
                                      <p:tavLst>
                                        <p:tav tm="0">
                                          <p:val>
                                            <p:strVal val="#ppt_x"/>
                                          </p:val>
                                        </p:tav>
                                        <p:tav tm="100000">
                                          <p:val>
                                            <p:strVal val="#ppt_x"/>
                                          </p:val>
                                        </p:tav>
                                      </p:tavLst>
                                    </p:anim>
                                    <p:anim calcmode="lin" valueType="num">
                                      <p:cBhvr additive="base">
                                        <p:cTn id="6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down)">
                                      <p:cBhvr>
                                        <p:cTn id="74" dur="500"/>
                                        <p:tgtEl>
                                          <p:spTgt spid="59"/>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500" fill="hold"/>
                                        <p:tgtEl>
                                          <p:spTgt spid="60"/>
                                        </p:tgtEl>
                                        <p:attrNameLst>
                                          <p:attrName>ppt_x</p:attrName>
                                        </p:attrNameLst>
                                      </p:cBhvr>
                                      <p:tavLst>
                                        <p:tav tm="0">
                                          <p:val>
                                            <p:strVal val="#ppt_x"/>
                                          </p:val>
                                        </p:tav>
                                        <p:tav tm="100000">
                                          <p:val>
                                            <p:strVal val="#ppt_x"/>
                                          </p:val>
                                        </p:tav>
                                      </p:tavLst>
                                    </p:anim>
                                    <p:anim calcmode="lin" valueType="num">
                                      <p:cBhvr additive="base">
                                        <p:cTn id="8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circle(in)">
                                      <p:cBhvr>
                                        <p:cTn id="92" dur="2000"/>
                                        <p:tgtEl>
                                          <p:spTgt spid="62"/>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1000"/>
                                        <p:tgtEl>
                                          <p:spTgt spid="18"/>
                                        </p:tgtEl>
                                      </p:cBhvr>
                                    </p:animEffect>
                                    <p:anim calcmode="lin" valueType="num">
                                      <p:cBhvr>
                                        <p:cTn id="104" dur="1000" fill="hold"/>
                                        <p:tgtEl>
                                          <p:spTgt spid="18"/>
                                        </p:tgtEl>
                                        <p:attrNameLst>
                                          <p:attrName>ppt_x</p:attrName>
                                        </p:attrNameLst>
                                      </p:cBhvr>
                                      <p:tavLst>
                                        <p:tav tm="0">
                                          <p:val>
                                            <p:strVal val="#ppt_x"/>
                                          </p:val>
                                        </p:tav>
                                        <p:tav tm="100000">
                                          <p:val>
                                            <p:strVal val="#ppt_x"/>
                                          </p:val>
                                        </p:tav>
                                      </p:tavLst>
                                    </p:anim>
                                    <p:anim calcmode="lin" valueType="num">
                                      <p:cBhvr>
                                        <p:cTn id="10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grpId="0" nodeType="click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circle(in)">
                                      <p:cBhvr>
                                        <p:cTn id="1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animBg="1"/>
      <p:bldP spid="46" grpId="0" animBg="1"/>
      <p:bldP spid="50" grpId="0" animBg="1"/>
      <p:bldP spid="51" grpId="0" animBg="1"/>
      <p:bldP spid="53" grpId="0" animBg="1"/>
      <p:bldP spid="54" grpId="0" animBg="1"/>
      <p:bldP spid="56" grpId="0" animBg="1"/>
      <p:bldP spid="57" grpId="0" animBg="1"/>
      <p:bldP spid="59" grpId="0" animBg="1"/>
      <p:bldP spid="60" grpId="0" animBg="1"/>
      <p:bldP spid="62"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316" r="5451"/>
          <a:stretch/>
        </p:blipFill>
        <p:spPr>
          <a:xfrm>
            <a:off x="950477" y="528682"/>
            <a:ext cx="6966199" cy="44646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Cloud Callout 8"/>
          <p:cNvSpPr/>
          <p:nvPr/>
        </p:nvSpPr>
        <p:spPr>
          <a:xfrm rot="733619">
            <a:off x="8052143" y="458623"/>
            <a:ext cx="2672365" cy="1555929"/>
          </a:xfrm>
          <a:prstGeom prst="cloudCallout">
            <a:avLst>
              <a:gd name="adj1" fmla="val -30164"/>
              <a:gd name="adj2" fmla="val 83971"/>
            </a:avLst>
          </a:prstGeom>
          <a:solidFill>
            <a:schemeClr val="accent5">
              <a:lumMod val="60000"/>
              <a:lumOff val="40000"/>
            </a:schemeClr>
          </a:solidFill>
          <a:ln w="38100">
            <a:solidFill>
              <a:srgbClr val="C000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ln w="11430">
                  <a:noFill/>
                </a:ln>
                <a:solidFill>
                  <a:srgbClr val="C00000"/>
                </a:solidFill>
                <a:effectLst>
                  <a:outerShdw blurRad="50800" dist="39000" dir="5460000" algn="tl">
                    <a:srgbClr val="000000">
                      <a:alpha val="38000"/>
                    </a:srgbClr>
                  </a:outerShdw>
                </a:effectLst>
                <a:latin typeface="NikoshBAN" pitchFamily="2" charset="0"/>
                <a:cs typeface="NikoshBAN" pitchFamily="2" charset="0"/>
              </a:rPr>
              <a:t>সরব পাঠ </a:t>
            </a:r>
            <a:endParaRPr lang="bn-BD" sz="3200" b="1" dirty="0">
              <a:ln w="11430">
                <a:noFill/>
              </a:ln>
              <a:solidFill>
                <a:srgbClr val="C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Rectangle 9"/>
          <p:cNvSpPr/>
          <p:nvPr/>
        </p:nvSpPr>
        <p:spPr>
          <a:xfrm>
            <a:off x="8652351" y="2551817"/>
            <a:ext cx="3357266" cy="461014"/>
          </a:xfrm>
          <a:prstGeom prst="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rgbClr val="C00000"/>
                </a:solidFill>
                <a:latin typeface="NikoshBAN" pitchFamily="2" charset="0"/>
                <a:cs typeface="NikoshBAN" pitchFamily="2" charset="0"/>
              </a:rPr>
              <a:t>অভাগীর স্বর্গ </a:t>
            </a:r>
            <a:endParaRPr lang="bn-IN" sz="2000" dirty="0">
              <a:solidFill>
                <a:srgbClr val="C00000"/>
              </a:solidFill>
              <a:latin typeface="NikoshBAN" pitchFamily="2" charset="0"/>
              <a:cs typeface="NikoshBAN" pitchFamily="2" charset="0"/>
            </a:endParaRPr>
          </a:p>
        </p:txBody>
      </p:sp>
      <p:sp>
        <p:nvSpPr>
          <p:cNvPr id="11" name="Rectangle 10"/>
          <p:cNvSpPr/>
          <p:nvPr/>
        </p:nvSpPr>
        <p:spPr>
          <a:xfrm>
            <a:off x="8597125" y="3562299"/>
            <a:ext cx="2894289" cy="738554"/>
          </a:xfrm>
          <a:prstGeom prst="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itchFamily="2" charset="0"/>
                <a:cs typeface="NikoshBAN" pitchFamily="2" charset="0"/>
              </a:rPr>
              <a:t>শরৎচন্দ্র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চট্রোপাধ্যায়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2098208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3" name="TextBox 2"/>
          <p:cNvSpPr txBox="1"/>
          <p:nvPr/>
        </p:nvSpPr>
        <p:spPr>
          <a:xfrm>
            <a:off x="1219200" y="969818"/>
            <a:ext cx="9157855" cy="3693319"/>
          </a:xfrm>
          <a:prstGeom prst="rect">
            <a:avLst/>
          </a:prstGeom>
          <a:noFill/>
        </p:spPr>
        <p:txBody>
          <a:bodyPr wrap="square" rtlCol="0">
            <a:spAutoFit/>
          </a:bodyPr>
          <a:lstStyle/>
          <a:p>
            <a:r>
              <a:rPr lang="bn-IN" dirty="0" smtClean="0"/>
              <a:t>গরিব নিচু জাতের ছেলে হল  কাঙালী।</a:t>
            </a:r>
          </a:p>
          <a:p>
            <a:endParaRPr lang="bn-IN" dirty="0" smtClean="0"/>
          </a:p>
          <a:p>
            <a:r>
              <a:rPr lang="bn-IN" dirty="0" smtClean="0"/>
              <a:t>তার মা অভাগী এবং বাবা রসিক দুলে।</a:t>
            </a:r>
          </a:p>
          <a:p>
            <a:endParaRPr lang="bn-IN" dirty="0"/>
          </a:p>
          <a:p>
            <a:r>
              <a:rPr lang="bn-IN" dirty="0" smtClean="0"/>
              <a:t>তার বয়স পনেরো বছর।</a:t>
            </a:r>
          </a:p>
          <a:p>
            <a:endParaRPr lang="bn-IN" dirty="0"/>
          </a:p>
          <a:p>
            <a:r>
              <a:rPr lang="bn-IN" dirty="0" smtClean="0"/>
              <a:t>সে বেতের কাজ শিখেছে।মায়ের প্রতি তার অগাধ বিশ্বাস ও গভীর ভালোবাসা। ছোট থেকেই কাঙালী খুব রুগণ ছিল।ছেলেবেলা থেকেই সে মায়ের কথা বিশ্বাস করে  আসছে।তাই মায়ের মুখে শোনা  মৃত্যুর পর বামন মায়ের রথে চড়ে স্বর্গে যাওয়ার কথা সে মেনে নেয়। মায়ের শেষ ইচ্ছা পূরণ করতে মায়ের শব দাহ করার কাঠের জন্য জমিদারের গোমস্তা অধরায় ঠাকুরদাস মহাশয় প্রমুখের কাছে  গিয়েছে।কেউ তাকে  সাহায্য করে না। </a:t>
            </a:r>
          </a:p>
          <a:p>
            <a:endParaRPr lang="bn-IN" dirty="0"/>
          </a:p>
          <a:p>
            <a:endParaRPr lang="en-US" dirty="0"/>
          </a:p>
        </p:txBody>
      </p:sp>
    </p:spTree>
    <p:extLst>
      <p:ext uri="{BB962C8B-B14F-4D97-AF65-F5344CB8AC3E}">
        <p14:creationId xmlns:p14="http://schemas.microsoft.com/office/powerpoint/2010/main" val="32774612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074" y="461077"/>
            <a:ext cx="5931877" cy="39351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527714" y="4980128"/>
            <a:ext cx="11136572" cy="646331"/>
          </a:xfrm>
          <a:prstGeom prst="rect">
            <a:avLst/>
          </a:prstGeom>
          <a:solidFill>
            <a:srgbClr val="92D050"/>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3600" b="1"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প্রশ্নঃ  অভাগীর স্বর্গ গল্পে দুঃখ দুর্দশার যে চিত্র ফুটে উঠেছে তা আলোচনা কর।</a:t>
            </a:r>
            <a:r>
              <a:rPr lang="en-US" sz="3600" b="1"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bn-IN" sz="36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endParaRPr lang="en-US" sz="36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Cloud Callout 9"/>
          <p:cNvSpPr/>
          <p:nvPr/>
        </p:nvSpPr>
        <p:spPr>
          <a:xfrm rot="733619">
            <a:off x="8233511" y="485447"/>
            <a:ext cx="2672365" cy="1555929"/>
          </a:xfrm>
          <a:prstGeom prst="cloudCallout">
            <a:avLst>
              <a:gd name="adj1" fmla="val -30164"/>
              <a:gd name="adj2" fmla="val 83971"/>
            </a:avLst>
          </a:prstGeom>
          <a:solidFill>
            <a:schemeClr val="accent5">
              <a:lumMod val="60000"/>
              <a:lumOff val="40000"/>
            </a:schemeClr>
          </a:solidFill>
          <a:ln w="38100">
            <a:solidFill>
              <a:srgbClr val="C000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n w="11430">
                  <a:noFill/>
                </a:ln>
                <a:solidFill>
                  <a:srgbClr val="C00000"/>
                </a:solidFill>
                <a:effectLst>
                  <a:outerShdw blurRad="50800" dist="39000" dir="5460000" algn="tl">
                    <a:srgbClr val="000000">
                      <a:alpha val="38000"/>
                    </a:srgbClr>
                  </a:outerShdw>
                </a:effectLst>
                <a:latin typeface="NikoshBAN" pitchFamily="2" charset="0"/>
                <a:cs typeface="NikoshBAN" pitchFamily="2" charset="0"/>
              </a:rPr>
              <a:t>জোড়ায় কাজ</a:t>
            </a:r>
            <a:endParaRPr lang="bn-BD" sz="3200" b="1" dirty="0">
              <a:ln w="11430">
                <a:noFill/>
              </a:ln>
              <a:solidFill>
                <a:srgbClr val="C0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889281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B707403-96ED-4B0D-BD7C-5E4F585CDF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5724" y="193287"/>
            <a:ext cx="823893" cy="922156"/>
          </a:xfrm>
          <a:prstGeom prst="rect">
            <a:avLst/>
          </a:prstGeom>
        </p:spPr>
      </p:pic>
      <p:pic>
        <p:nvPicPr>
          <p:cNvPr id="7" name="Picture 6" descr="https://www.teachers.gov.bd/sites/all/themes/eduportal_reponsive/images/main-logo.png">
            <a:extLst>
              <a:ext uri="{FF2B5EF4-FFF2-40B4-BE49-F238E27FC236}">
                <a16:creationId xmlns:a16="http://schemas.microsoft.com/office/drawing/2014/main" xmlns="" id="{648AF8E5-F720-46EC-A0B9-0F142260F6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802" y="130794"/>
            <a:ext cx="1223272" cy="660567"/>
          </a:xfrm>
          <a:prstGeom prst="rect">
            <a:avLst/>
          </a:prstGeom>
          <a:noFill/>
          <a:extLst>
            <a:ext uri="{909E8E84-426E-40DD-AFC4-6F175D3DCCD1}">
              <a14:hiddenFill xmlns:a14="http://schemas.microsoft.com/office/drawing/2010/main">
                <a:solidFill>
                  <a:srgbClr val="FFFFFF"/>
                </a:solidFill>
              </a14:hiddenFill>
            </a:ext>
          </a:extLst>
        </p:spPr>
      </p:pic>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3214" r="40397"/>
          <a:stretch/>
        </p:blipFill>
        <p:spPr>
          <a:xfrm>
            <a:off x="1892487" y="791361"/>
            <a:ext cx="6581530" cy="4839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Cloud Callout 8"/>
          <p:cNvSpPr/>
          <p:nvPr/>
        </p:nvSpPr>
        <p:spPr>
          <a:xfrm rot="733619">
            <a:off x="8790852" y="671094"/>
            <a:ext cx="2672365" cy="1555929"/>
          </a:xfrm>
          <a:prstGeom prst="cloudCallout">
            <a:avLst>
              <a:gd name="adj1" fmla="val -30164"/>
              <a:gd name="adj2" fmla="val 83971"/>
            </a:avLst>
          </a:prstGeom>
          <a:solidFill>
            <a:schemeClr val="accent5">
              <a:lumMod val="60000"/>
              <a:lumOff val="40000"/>
            </a:schemeClr>
          </a:solidFill>
          <a:ln w="38100">
            <a:solidFill>
              <a:srgbClr val="C000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n w="11430">
                  <a:noFill/>
                </a:ln>
                <a:solidFill>
                  <a:srgbClr val="C00000"/>
                </a:solidFill>
                <a:effectLst>
                  <a:outerShdw blurRad="50800" dist="39000" dir="5460000" algn="tl">
                    <a:srgbClr val="000000">
                      <a:alpha val="38000"/>
                    </a:srgbClr>
                  </a:outerShdw>
                </a:effectLst>
                <a:latin typeface="NikoshBAN" pitchFamily="2" charset="0"/>
                <a:cs typeface="NikoshBAN" pitchFamily="2" charset="0"/>
              </a:rPr>
              <a:t>নি</a:t>
            </a:r>
            <a:r>
              <a:rPr lang="bn-BD" sz="3200" b="1" dirty="0" smtClean="0">
                <a:ln w="11430">
                  <a:noFill/>
                </a:ln>
                <a:solidFill>
                  <a:srgbClr val="C00000"/>
                </a:solidFill>
                <a:effectLst>
                  <a:outerShdw blurRad="50800" dist="39000" dir="5460000" algn="tl">
                    <a:srgbClr val="000000">
                      <a:alpha val="38000"/>
                    </a:srgbClr>
                  </a:outerShdw>
                </a:effectLst>
                <a:latin typeface="NikoshBAN" pitchFamily="2" charset="0"/>
                <a:cs typeface="NikoshBAN" pitchFamily="2" charset="0"/>
              </a:rPr>
              <a:t>রব পাঠ </a:t>
            </a:r>
            <a:endParaRPr lang="bn-BD" sz="3200" b="1" dirty="0">
              <a:ln w="11430">
                <a:noFill/>
              </a:ln>
              <a:solidFill>
                <a:srgbClr val="C0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4182941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2" name="Rectangle 11"/>
          <p:cNvSpPr/>
          <p:nvPr/>
        </p:nvSpPr>
        <p:spPr>
          <a:xfrm>
            <a:off x="0" y="0"/>
            <a:ext cx="12192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Ribbon 13"/>
          <p:cNvSpPr/>
          <p:nvPr/>
        </p:nvSpPr>
        <p:spPr>
          <a:xfrm>
            <a:off x="2989385" y="128133"/>
            <a:ext cx="4994030" cy="901520"/>
          </a:xfrm>
          <a:prstGeom prst="ribbon2">
            <a:avLst/>
          </a:prstGeom>
          <a:solidFill>
            <a:schemeClr val="accent1">
              <a:lumMod val="60000"/>
              <a:lumOff val="40000"/>
            </a:schemeClr>
          </a:solidFill>
          <a:ln w="57150">
            <a:solidFill>
              <a:srgbClr val="7030A0"/>
            </a:solidFill>
          </a:ln>
          <a:effectLst>
            <a:glow rad="228600">
              <a:schemeClr val="accent5">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bn-BD" sz="4800" b="1" dirty="0">
                <a:solidFill>
                  <a:schemeClr val="tx1">
                    <a:lumMod val="95000"/>
                    <a:lumOff val="5000"/>
                  </a:schemeClr>
                </a:solidFill>
                <a:effectLst>
                  <a:glow rad="228600">
                    <a:schemeClr val="accent4">
                      <a:satMod val="175000"/>
                      <a:alpha val="40000"/>
                    </a:schemeClr>
                  </a:glow>
                </a:effectLst>
                <a:latin typeface="NikoshBAN" pitchFamily="2" charset="0"/>
                <a:ea typeface="NikoshLightBAN" pitchFamily="2" charset="0"/>
                <a:cs typeface="NikoshBAN" pitchFamily="2" charset="0"/>
              </a:rPr>
              <a:t>মূল্যায়ন</a:t>
            </a:r>
            <a:endParaRPr lang="en-US" sz="4800" dirty="0">
              <a:solidFill>
                <a:schemeClr val="tx1">
                  <a:lumMod val="95000"/>
                  <a:lumOff val="5000"/>
                </a:schemeClr>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15" name="Rounded Rectangle 14"/>
          <p:cNvSpPr/>
          <p:nvPr/>
        </p:nvSpPr>
        <p:spPr>
          <a:xfrm>
            <a:off x="1440368" y="2098707"/>
            <a:ext cx="6852579" cy="605921"/>
          </a:xfrm>
          <a:prstGeom prst="round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অভাগীর স্বামীর নাম কী ? </a:t>
            </a:r>
            <a:endParaRPr lang="en-US" sz="2800" dirty="0">
              <a:latin typeface="NikoshBAN" panose="02000000000000000000" pitchFamily="2" charset="0"/>
              <a:cs typeface="NikoshBAN" panose="02000000000000000000" pitchFamily="2" charset="0"/>
            </a:endParaRPr>
          </a:p>
        </p:txBody>
      </p:sp>
      <p:sp>
        <p:nvSpPr>
          <p:cNvPr id="16" name="Rounded Rectangle 15"/>
          <p:cNvSpPr/>
          <p:nvPr/>
        </p:nvSpPr>
        <p:spPr>
          <a:xfrm>
            <a:off x="9098272" y="2125172"/>
            <a:ext cx="2666098" cy="579456"/>
          </a:xfrm>
          <a:prstGeom prst="roundRect">
            <a:avLst/>
          </a:prstGeom>
          <a:solidFill>
            <a:schemeClr val="accent1"/>
          </a:solidFill>
          <a:scene3d>
            <a:camera prst="perspectiveRelaxedModerately"/>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latin typeface="NikoshBAN" panose="02000000000000000000" pitchFamily="2" charset="0"/>
                <a:cs typeface="NikoshBAN" panose="02000000000000000000" pitchFamily="2" charset="0"/>
              </a:rPr>
              <a:t>    </a:t>
            </a:r>
            <a:r>
              <a:rPr lang="bn-IN" sz="3200" dirty="0" smtClean="0">
                <a:solidFill>
                  <a:srgbClr val="FF0000"/>
                </a:solidFill>
                <a:latin typeface="NikoshBAN" panose="02000000000000000000" pitchFamily="2" charset="0"/>
                <a:cs typeface="NikoshBAN" panose="02000000000000000000" pitchFamily="2" charset="0"/>
              </a:rPr>
              <a:t>রসিক বাঘ </a:t>
            </a:r>
            <a:endParaRPr lang="en-US" sz="2000" dirty="0">
              <a:solidFill>
                <a:srgbClr val="FF0000"/>
              </a:solidFill>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015" y="2184834"/>
            <a:ext cx="567374" cy="631107"/>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5"/>
          </a:lnRef>
          <a:fillRef idx="2">
            <a:schemeClr val="accent5"/>
          </a:fillRef>
          <a:effectRef idx="1">
            <a:schemeClr val="accent5"/>
          </a:effectRef>
          <a:fontRef idx="minor">
            <a:schemeClr val="dk1"/>
          </a:fontRef>
        </p:style>
      </p:pic>
      <p:sp>
        <p:nvSpPr>
          <p:cNvPr id="18" name="Rounded Rectangle 17"/>
          <p:cNvSpPr/>
          <p:nvPr/>
        </p:nvSpPr>
        <p:spPr>
          <a:xfrm>
            <a:off x="1297683" y="3167761"/>
            <a:ext cx="6852579" cy="605921"/>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দারোয়ান কাকে মারতে গেল </a:t>
            </a:r>
            <a:r>
              <a:rPr lang="bn-BD" sz="32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12" y="3163543"/>
            <a:ext cx="567374" cy="631107"/>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5"/>
          </a:lnRef>
          <a:fillRef idx="2">
            <a:schemeClr val="accent5"/>
          </a:fillRef>
          <a:effectRef idx="1">
            <a:schemeClr val="accent5"/>
          </a:effectRef>
          <a:fontRef idx="minor">
            <a:schemeClr val="dk1"/>
          </a:fontRef>
        </p:style>
      </p:pic>
      <p:sp>
        <p:nvSpPr>
          <p:cNvPr id="20" name="Rounded Rectangle 19"/>
          <p:cNvSpPr/>
          <p:nvPr/>
        </p:nvSpPr>
        <p:spPr>
          <a:xfrm>
            <a:off x="8591060" y="3267565"/>
            <a:ext cx="3050480" cy="579456"/>
          </a:xfrm>
          <a:prstGeom prst="roundRect">
            <a:avLst/>
          </a:prstGeom>
          <a:solidFill>
            <a:schemeClr val="accent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C00000"/>
                </a:solidFill>
                <a:latin typeface="NikoshBAN" pitchFamily="2" charset="0"/>
                <a:cs typeface="NikoshBAN" pitchFamily="2" charset="0"/>
              </a:rPr>
              <a:t> কাঙালী </a:t>
            </a:r>
            <a:endParaRPr lang="en-US" sz="2800" dirty="0">
              <a:solidFill>
                <a:srgbClr val="C00000"/>
              </a:solidFill>
              <a:latin typeface="NikoshBAN" panose="02000000000000000000" pitchFamily="2" charset="0"/>
              <a:cs typeface="NikoshBAN" panose="02000000000000000000" pitchFamily="2" charset="0"/>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12" y="4283819"/>
            <a:ext cx="567374" cy="63110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5"/>
          </a:lnRef>
          <a:fillRef idx="2">
            <a:schemeClr val="accent5"/>
          </a:fillRef>
          <a:effectRef idx="1">
            <a:schemeClr val="accent5"/>
          </a:effectRef>
          <a:fontRef idx="minor">
            <a:schemeClr val="dk1"/>
          </a:fontRef>
        </p:style>
      </p:pic>
      <p:sp>
        <p:nvSpPr>
          <p:cNvPr id="22" name="Rounded Rectangle 21"/>
          <p:cNvSpPr/>
          <p:nvPr/>
        </p:nvSpPr>
        <p:spPr>
          <a:xfrm>
            <a:off x="1297683" y="4210887"/>
            <a:ext cx="6995264" cy="605921"/>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কাকে জন্ম দিয়ে তার মা মারা যায় </a:t>
            </a:r>
            <a:r>
              <a:rPr lang="bn-BD" sz="32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23" name="Rounded Rectangle 22"/>
          <p:cNvSpPr/>
          <p:nvPr/>
        </p:nvSpPr>
        <p:spPr>
          <a:xfrm>
            <a:off x="9151801" y="4161661"/>
            <a:ext cx="2038660" cy="579456"/>
          </a:xfrm>
          <a:prstGeom prst="roundRect">
            <a:avLst/>
          </a:prstGeom>
          <a:solidFill>
            <a:schemeClr val="accent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C00000"/>
                </a:solidFill>
                <a:latin typeface="NikoshBAN" panose="02000000000000000000" pitchFamily="2" charset="0"/>
                <a:cs typeface="NikoshBAN" panose="02000000000000000000" pitchFamily="2" charset="0"/>
              </a:rPr>
              <a:t>অভাগীকে </a:t>
            </a:r>
            <a:endParaRPr lang="en-US" sz="2800" dirty="0">
              <a:solidFill>
                <a:srgbClr val="C00000"/>
              </a:solidFill>
              <a:latin typeface="NikoshBAN" panose="02000000000000000000" pitchFamily="2" charset="0"/>
              <a:cs typeface="NikoshBAN" panose="02000000000000000000" pitchFamily="2" charset="0"/>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09" y="5282218"/>
            <a:ext cx="567374" cy="63110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5"/>
          </a:lnRef>
          <a:fillRef idx="2">
            <a:schemeClr val="accent5"/>
          </a:fillRef>
          <a:effectRef idx="1">
            <a:schemeClr val="accent5"/>
          </a:effectRef>
          <a:fontRef idx="minor">
            <a:schemeClr val="dk1"/>
          </a:fontRef>
        </p:style>
      </p:pic>
      <p:sp>
        <p:nvSpPr>
          <p:cNvPr id="25" name="Rounded Rectangle 24"/>
          <p:cNvSpPr/>
          <p:nvPr/>
        </p:nvSpPr>
        <p:spPr>
          <a:xfrm>
            <a:off x="1297682" y="5282218"/>
            <a:ext cx="6852579" cy="605921"/>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কাঙালী মায়ের জন্য কী বাধা দিয়েছে </a:t>
            </a:r>
            <a:r>
              <a:rPr lang="bn-BD" sz="32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26" name="Rounded Rectangle 25"/>
          <p:cNvSpPr/>
          <p:nvPr/>
        </p:nvSpPr>
        <p:spPr>
          <a:xfrm>
            <a:off x="9098272" y="5113125"/>
            <a:ext cx="2038660" cy="579456"/>
          </a:xfrm>
          <a:prstGeom prst="roundRect">
            <a:avLst/>
          </a:prstGeom>
          <a:solidFill>
            <a:schemeClr val="accent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C00000"/>
                </a:solidFill>
                <a:latin typeface="NikoshBAN" panose="02000000000000000000" pitchFamily="2" charset="0"/>
                <a:cs typeface="NikoshBAN" panose="02000000000000000000" pitchFamily="2" charset="0"/>
              </a:rPr>
              <a:t> ঘটি  </a:t>
            </a:r>
            <a:endParaRPr lang="en-US" sz="28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03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ircle(in)">
                                      <p:cBhvr>
                                        <p:cTn id="41" dur="2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0-#ppt_w/2"/>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circle(in)">
                                      <p:cBhvr>
                                        <p:cTn id="58" dur="20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circle(in)">
                                      <p:cBhvr>
                                        <p:cTn id="7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20" grpId="0" animBg="1"/>
      <p:bldP spid="22" grpId="0" animBg="1"/>
      <p:bldP spid="23"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9" name="TextBox 8"/>
          <p:cNvSpPr txBox="1"/>
          <p:nvPr/>
        </p:nvSpPr>
        <p:spPr>
          <a:xfrm>
            <a:off x="2647125" y="1442639"/>
            <a:ext cx="7162800" cy="461665"/>
          </a:xfrm>
          <a:prstGeom prst="rect">
            <a:avLst/>
          </a:prstGeom>
          <a:solidFill>
            <a:srgbClr val="F7CDEF"/>
          </a:solidFill>
          <a:ln>
            <a:solidFill>
              <a:srgbClr val="00206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400" dirty="0" smtClean="0">
                <a:latin typeface="NikoshBAN" pitchFamily="2" charset="0"/>
                <a:cs typeface="NikoshBAN" pitchFamily="2" charset="0"/>
              </a:rPr>
              <a:t>১। কোন নদীর তীরে শশ্মান ঘাট </a:t>
            </a:r>
            <a:r>
              <a:rPr lang="bn-BD" sz="2400" dirty="0" smtClean="0">
                <a:latin typeface="NikoshBAN" pitchFamily="2" charset="0"/>
                <a:cs typeface="NikoshBAN" pitchFamily="2" charset="0"/>
              </a:rPr>
              <a:t>? </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0" name="Rectangle 9"/>
          <p:cNvSpPr/>
          <p:nvPr/>
        </p:nvSpPr>
        <p:spPr>
          <a:xfrm>
            <a:off x="2149542" y="2254909"/>
            <a:ext cx="3419475" cy="381000"/>
          </a:xfrm>
          <a:prstGeom prst="rect">
            <a:avLst/>
          </a:prstGeom>
          <a:solidFill>
            <a:schemeClr val="accent6">
              <a:lumMod val="40000"/>
              <a:lumOff val="60000"/>
            </a:schemeClr>
          </a:solidFill>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a:t>
            </a:r>
            <a:r>
              <a:rPr lang="bn-IN" sz="2400" dirty="0">
                <a:latin typeface="NikoshBAN" pitchFamily="2" charset="0"/>
                <a:cs typeface="NikoshBAN" pitchFamily="2" charset="0"/>
              </a:rPr>
              <a:t> </a:t>
            </a:r>
            <a:r>
              <a:rPr lang="bn-IN" sz="2400" dirty="0" smtClean="0">
                <a:latin typeface="NikoshBAN" pitchFamily="2" charset="0"/>
                <a:cs typeface="NikoshBAN" pitchFamily="2" charset="0"/>
              </a:rPr>
              <a:t>গরুড় </a:t>
            </a:r>
            <a:endParaRPr lang="en-US" sz="2400" dirty="0">
              <a:latin typeface="NikoshBAN" pitchFamily="2" charset="0"/>
              <a:cs typeface="NikoshBAN" pitchFamily="2" charset="0"/>
            </a:endParaRPr>
          </a:p>
        </p:txBody>
      </p:sp>
      <p:sp>
        <p:nvSpPr>
          <p:cNvPr id="11" name="Rectangle 10"/>
          <p:cNvSpPr/>
          <p:nvPr/>
        </p:nvSpPr>
        <p:spPr>
          <a:xfrm>
            <a:off x="2304847" y="2752517"/>
            <a:ext cx="3419475" cy="381000"/>
          </a:xfrm>
          <a:prstGeom prst="rect">
            <a:avLst/>
          </a:prstGeom>
          <a:solidFill>
            <a:schemeClr val="accent6">
              <a:lumMod val="40000"/>
              <a:lumOff val="60000"/>
            </a:schemeClr>
          </a:solidFill>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bn-IN" sz="2400" dirty="0" smtClean="0">
                <a:latin typeface="NikoshBAN" pitchFamily="2" charset="0"/>
                <a:cs typeface="NikoshBAN" pitchFamily="2" charset="0"/>
              </a:rPr>
              <a:t>গড়াই </a:t>
            </a:r>
            <a:endParaRPr lang="en-US" sz="2400" dirty="0">
              <a:latin typeface="NikoshBAN" pitchFamily="2" charset="0"/>
              <a:cs typeface="NikoshBAN" pitchFamily="2" charset="0"/>
            </a:endParaRPr>
          </a:p>
        </p:txBody>
      </p:sp>
      <p:sp>
        <p:nvSpPr>
          <p:cNvPr id="12" name="Rectangle 11"/>
          <p:cNvSpPr/>
          <p:nvPr/>
        </p:nvSpPr>
        <p:spPr>
          <a:xfrm>
            <a:off x="6393555" y="2693609"/>
            <a:ext cx="3419475" cy="381000"/>
          </a:xfrm>
          <a:prstGeom prst="rect">
            <a:avLst/>
          </a:prstGeom>
          <a:solidFill>
            <a:schemeClr val="accent6">
              <a:lumMod val="40000"/>
              <a:lumOff val="60000"/>
            </a:schemeClr>
          </a:solidFill>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a:t>
            </a:r>
            <a:r>
              <a:rPr lang="bn-IN" sz="2400" dirty="0">
                <a:latin typeface="NikoshBAN" pitchFamily="2" charset="0"/>
                <a:cs typeface="NikoshBAN" pitchFamily="2" charset="0"/>
              </a:rPr>
              <a:t> </a:t>
            </a:r>
            <a:r>
              <a:rPr lang="bn-IN" sz="2400" dirty="0" smtClean="0">
                <a:latin typeface="NikoshBAN" pitchFamily="2" charset="0"/>
                <a:cs typeface="NikoshBAN" pitchFamily="2" charset="0"/>
              </a:rPr>
              <a:t>পদ্মা </a:t>
            </a:r>
            <a:endParaRPr lang="en-US" sz="2400" dirty="0">
              <a:latin typeface="NikoshBAN" pitchFamily="2" charset="0"/>
              <a:cs typeface="NikoshBAN" pitchFamily="2" charset="0"/>
            </a:endParaRPr>
          </a:p>
        </p:txBody>
      </p:sp>
      <p:sp>
        <p:nvSpPr>
          <p:cNvPr id="13" name="Rectangle 12"/>
          <p:cNvSpPr/>
          <p:nvPr/>
        </p:nvSpPr>
        <p:spPr>
          <a:xfrm>
            <a:off x="6393556" y="2096582"/>
            <a:ext cx="3419475" cy="381000"/>
          </a:xfrm>
          <a:prstGeom prst="rect">
            <a:avLst/>
          </a:prstGeom>
          <a:solidFill>
            <a:schemeClr val="accent6">
              <a:lumMod val="40000"/>
              <a:lumOff val="60000"/>
            </a:schemeClr>
          </a:solidFill>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a:t>
            </a:r>
            <a:r>
              <a:rPr lang="bn-IN" sz="2400" dirty="0" smtClean="0">
                <a:latin typeface="NikoshBAN" pitchFamily="2" charset="0"/>
                <a:cs typeface="NikoshBAN" pitchFamily="2" charset="0"/>
              </a:rPr>
              <a:t>শঙ্খ  </a:t>
            </a:r>
            <a:endParaRPr lang="en-US" sz="2400" dirty="0">
              <a:latin typeface="NikoshBAN" pitchFamily="2" charset="0"/>
              <a:cs typeface="NikoshBAN" pitchFamily="2" charset="0"/>
            </a:endParaRPr>
          </a:p>
        </p:txBody>
      </p:sp>
      <p:sp>
        <p:nvSpPr>
          <p:cNvPr id="14" name="TextBox 13"/>
          <p:cNvSpPr txBox="1"/>
          <p:nvPr/>
        </p:nvSpPr>
        <p:spPr>
          <a:xfrm>
            <a:off x="2149542" y="3386332"/>
            <a:ext cx="7162800" cy="461665"/>
          </a:xfrm>
          <a:prstGeom prst="rect">
            <a:avLst/>
          </a:prstGeom>
          <a:solidFill>
            <a:srgbClr val="F7CDEF"/>
          </a:solidFill>
          <a:ln>
            <a:solidFill>
              <a:srgbClr val="00206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অভাগী কোন সময়ে মারা যায় </a:t>
            </a:r>
            <a:r>
              <a:rPr lang="bn-BD" sz="2400" dirty="0" smtClean="0">
                <a:latin typeface="NikoshBAN" pitchFamily="2" charset="0"/>
                <a:cs typeface="NikoshBAN" pitchFamily="2" charset="0"/>
              </a:rPr>
              <a:t>?</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5" name="Rectangle 14"/>
          <p:cNvSpPr/>
          <p:nvPr/>
        </p:nvSpPr>
        <p:spPr>
          <a:xfrm>
            <a:off x="2149542" y="4093167"/>
            <a:ext cx="3419475" cy="381000"/>
          </a:xfrm>
          <a:prstGeom prst="rect">
            <a:avLst/>
          </a:prstGeom>
          <a:solidFill>
            <a:schemeClr val="accent6">
              <a:lumMod val="40000"/>
              <a:lumOff val="60000"/>
            </a:schemeClr>
          </a:solidFill>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a:t>
            </a:r>
            <a:r>
              <a:rPr lang="bn-IN" sz="2400" dirty="0">
                <a:latin typeface="NikoshBAN" pitchFamily="2" charset="0"/>
                <a:cs typeface="NikoshBAN" pitchFamily="2" charset="0"/>
              </a:rPr>
              <a:t> </a:t>
            </a:r>
            <a:r>
              <a:rPr lang="bn-IN" sz="2400" dirty="0" smtClean="0">
                <a:latin typeface="NikoshBAN" pitchFamily="2" charset="0"/>
                <a:cs typeface="NikoshBAN" pitchFamily="2" charset="0"/>
              </a:rPr>
              <a:t>সন্ধ্যায়   </a:t>
            </a:r>
            <a:endParaRPr lang="en-US" sz="2400" dirty="0">
              <a:latin typeface="NikoshBAN" pitchFamily="2" charset="0"/>
              <a:cs typeface="NikoshBAN" pitchFamily="2" charset="0"/>
            </a:endParaRPr>
          </a:p>
        </p:txBody>
      </p:sp>
      <p:sp>
        <p:nvSpPr>
          <p:cNvPr id="16" name="Rectangle 15"/>
          <p:cNvSpPr/>
          <p:nvPr/>
        </p:nvSpPr>
        <p:spPr>
          <a:xfrm>
            <a:off x="2143124" y="4641576"/>
            <a:ext cx="3419475" cy="381000"/>
          </a:xfrm>
          <a:prstGeom prst="rect">
            <a:avLst/>
          </a:prstGeom>
          <a:solidFill>
            <a:schemeClr val="accent6">
              <a:lumMod val="40000"/>
              <a:lumOff val="60000"/>
            </a:schemeClr>
          </a:solidFill>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a:t>
            </a:r>
            <a:r>
              <a:rPr lang="bn-IN" sz="2400" smtClean="0">
                <a:latin typeface="NikoshBAN" pitchFamily="2" charset="0"/>
                <a:cs typeface="NikoshBAN" pitchFamily="2" charset="0"/>
              </a:rPr>
              <a:t>) দুপুরে </a:t>
            </a:r>
            <a:endParaRPr lang="en-US" sz="2400" dirty="0">
              <a:latin typeface="NikoshBAN" pitchFamily="2" charset="0"/>
              <a:cs typeface="NikoshBAN" pitchFamily="2" charset="0"/>
            </a:endParaRPr>
          </a:p>
        </p:txBody>
      </p:sp>
      <p:sp>
        <p:nvSpPr>
          <p:cNvPr id="17" name="Rectangle 16"/>
          <p:cNvSpPr/>
          <p:nvPr/>
        </p:nvSpPr>
        <p:spPr>
          <a:xfrm>
            <a:off x="6281738" y="4582359"/>
            <a:ext cx="3419475" cy="381000"/>
          </a:xfrm>
          <a:prstGeom prst="rect">
            <a:avLst/>
          </a:prstGeom>
          <a:solidFill>
            <a:schemeClr val="accent6">
              <a:lumMod val="40000"/>
              <a:lumOff val="60000"/>
            </a:schemeClr>
          </a:solidFill>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ঘ) </a:t>
            </a:r>
            <a:r>
              <a:rPr lang="bn-IN" sz="2000" dirty="0" smtClean="0">
                <a:latin typeface="NikoshBAN" pitchFamily="2" charset="0"/>
                <a:cs typeface="NikoshBAN" pitchFamily="2" charset="0"/>
              </a:rPr>
              <a:t>শেষ রাতে </a:t>
            </a:r>
            <a:endParaRPr lang="en-US" sz="2000" dirty="0">
              <a:latin typeface="NikoshBAN" pitchFamily="2" charset="0"/>
              <a:cs typeface="NikoshBAN" pitchFamily="2" charset="0"/>
            </a:endParaRPr>
          </a:p>
        </p:txBody>
      </p:sp>
      <p:sp>
        <p:nvSpPr>
          <p:cNvPr id="18" name="Rectangle 17"/>
          <p:cNvSpPr/>
          <p:nvPr/>
        </p:nvSpPr>
        <p:spPr>
          <a:xfrm>
            <a:off x="6281738" y="3977892"/>
            <a:ext cx="3419475" cy="381000"/>
          </a:xfrm>
          <a:prstGeom prst="rect">
            <a:avLst/>
          </a:prstGeom>
          <a:solidFill>
            <a:schemeClr val="accent6">
              <a:lumMod val="40000"/>
              <a:lumOff val="60000"/>
            </a:schemeClr>
          </a:solidFill>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খ) </a:t>
            </a:r>
            <a:r>
              <a:rPr lang="bn-IN" sz="2000" dirty="0" smtClean="0">
                <a:latin typeface="NikoshBAN" pitchFamily="2" charset="0"/>
                <a:cs typeface="NikoshBAN" pitchFamily="2" charset="0"/>
              </a:rPr>
              <a:t>প্রভাতে  </a:t>
            </a:r>
            <a:endParaRPr lang="en-US" sz="2000" dirty="0">
              <a:latin typeface="NikoshBAN" pitchFamily="2" charset="0"/>
              <a:cs typeface="NikoshBAN" pitchFamily="2" charset="0"/>
            </a:endParaRPr>
          </a:p>
        </p:txBody>
      </p:sp>
      <p:sp>
        <p:nvSpPr>
          <p:cNvPr id="19" name="Rectangle 18"/>
          <p:cNvSpPr/>
          <p:nvPr/>
        </p:nvSpPr>
        <p:spPr>
          <a:xfrm>
            <a:off x="2143124" y="2121572"/>
            <a:ext cx="914400" cy="584775"/>
          </a:xfrm>
          <a:prstGeom prst="rect">
            <a:avLst/>
          </a:prstGeom>
        </p:spPr>
        <p:txBody>
          <a:bodyPr wrap="square">
            <a:spAutoFit/>
          </a:bodyPr>
          <a:lstStyle/>
          <a:p>
            <a:r>
              <a:rPr lang="en-US" sz="32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a:t>
            </a:r>
            <a:endParaRPr lang="en-US" sz="3200" dirty="0">
              <a:solidFill>
                <a:srgbClr val="FF0000"/>
              </a:solidFill>
            </a:endParaRPr>
          </a:p>
        </p:txBody>
      </p:sp>
      <p:sp>
        <p:nvSpPr>
          <p:cNvPr id="20" name="Rectangle 19"/>
          <p:cNvSpPr/>
          <p:nvPr/>
        </p:nvSpPr>
        <p:spPr>
          <a:xfrm>
            <a:off x="6186581" y="4482814"/>
            <a:ext cx="914400" cy="523220"/>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a:t>
            </a:r>
            <a:endParaRPr lang="en-US" sz="2800" dirty="0">
              <a:solidFill>
                <a:srgbClr val="FF0000"/>
              </a:solidFill>
            </a:endParaRPr>
          </a:p>
        </p:txBody>
      </p:sp>
      <p:sp>
        <p:nvSpPr>
          <p:cNvPr id="21" name="Up Ribbon 20"/>
          <p:cNvSpPr/>
          <p:nvPr/>
        </p:nvSpPr>
        <p:spPr>
          <a:xfrm>
            <a:off x="3378817" y="152310"/>
            <a:ext cx="4994030" cy="901520"/>
          </a:xfrm>
          <a:prstGeom prst="ribbon2">
            <a:avLst/>
          </a:prstGeom>
          <a:solidFill>
            <a:schemeClr val="accent1">
              <a:lumMod val="60000"/>
              <a:lumOff val="40000"/>
            </a:schemeClr>
          </a:solidFill>
          <a:ln w="57150">
            <a:solidFill>
              <a:srgbClr val="7030A0"/>
            </a:solidFill>
          </a:ln>
          <a:effectLst>
            <a:glow rad="228600">
              <a:schemeClr val="accent5">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bn-BD" sz="4800" b="1" dirty="0">
                <a:solidFill>
                  <a:schemeClr val="tx1">
                    <a:lumMod val="95000"/>
                    <a:lumOff val="5000"/>
                  </a:schemeClr>
                </a:solidFill>
                <a:effectLst>
                  <a:glow rad="228600">
                    <a:schemeClr val="accent4">
                      <a:satMod val="175000"/>
                      <a:alpha val="40000"/>
                    </a:schemeClr>
                  </a:glow>
                </a:effectLst>
                <a:latin typeface="NikoshBAN" pitchFamily="2" charset="0"/>
                <a:ea typeface="NikoshLightBAN" pitchFamily="2" charset="0"/>
                <a:cs typeface="NikoshBAN" pitchFamily="2" charset="0"/>
              </a:rPr>
              <a:t>মূল্যায়ন</a:t>
            </a:r>
            <a:endParaRPr lang="en-US" sz="4800" dirty="0">
              <a:solidFill>
                <a:schemeClr val="tx1">
                  <a:lumMod val="95000"/>
                  <a:lumOff val="5000"/>
                </a:schemeClr>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829757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6" name="Picture 5" descr="sterne-0277.gif"/>
          <p:cNvPicPr>
            <a:picLocks noChangeAspect="1"/>
          </p:cNvPicPr>
          <p:nvPr/>
        </p:nvPicPr>
        <p:blipFill>
          <a:blip r:embed="rId2"/>
          <a:stretch>
            <a:fillRect/>
          </a:stretch>
        </p:blipFill>
        <p:spPr>
          <a:xfrm rot="16200000">
            <a:off x="-2881311" y="3320036"/>
            <a:ext cx="6191439" cy="170346"/>
          </a:xfrm>
          <a:prstGeom prst="rect">
            <a:avLst/>
          </a:prstGeom>
        </p:spPr>
      </p:pic>
      <p:pic>
        <p:nvPicPr>
          <p:cNvPr id="7" name="Picture 6" descr="sterne-0268.gif"/>
          <p:cNvPicPr>
            <a:picLocks noChangeAspect="1"/>
          </p:cNvPicPr>
          <p:nvPr/>
        </p:nvPicPr>
        <p:blipFill>
          <a:blip r:embed="rId3"/>
          <a:stretch>
            <a:fillRect/>
          </a:stretch>
        </p:blipFill>
        <p:spPr>
          <a:xfrm>
            <a:off x="153537" y="6518933"/>
            <a:ext cx="11911084" cy="227912"/>
          </a:xfrm>
          <a:prstGeom prst="rect">
            <a:avLst/>
          </a:prstGeom>
        </p:spPr>
      </p:pic>
      <p:pic>
        <p:nvPicPr>
          <p:cNvPr id="9" name="Picture 8" descr="sterne-0275.gif"/>
          <p:cNvPicPr>
            <a:picLocks noChangeAspect="1"/>
          </p:cNvPicPr>
          <p:nvPr/>
        </p:nvPicPr>
        <p:blipFill>
          <a:blip r:embed="rId4"/>
          <a:stretch>
            <a:fillRect/>
          </a:stretch>
        </p:blipFill>
        <p:spPr>
          <a:xfrm rot="5400000">
            <a:off x="8902554" y="3229938"/>
            <a:ext cx="6056356" cy="215458"/>
          </a:xfrm>
          <a:prstGeom prst="rect">
            <a:avLst/>
          </a:prstGeom>
        </p:spPr>
      </p:pic>
      <p:pic>
        <p:nvPicPr>
          <p:cNvPr id="13" name="Picture 12" descr="sterne-0262.gif"/>
          <p:cNvPicPr>
            <a:picLocks noChangeAspect="1"/>
          </p:cNvPicPr>
          <p:nvPr/>
        </p:nvPicPr>
        <p:blipFill>
          <a:blip r:embed="rId5"/>
          <a:stretch>
            <a:fillRect/>
          </a:stretch>
        </p:blipFill>
        <p:spPr>
          <a:xfrm>
            <a:off x="153536" y="156401"/>
            <a:ext cx="11884925" cy="153088"/>
          </a:xfrm>
          <a:prstGeom prst="rect">
            <a:avLst/>
          </a:prstGeom>
        </p:spPr>
      </p:pic>
      <p:sp>
        <p:nvSpPr>
          <p:cNvPr id="11" name="Can 10"/>
          <p:cNvSpPr/>
          <p:nvPr/>
        </p:nvSpPr>
        <p:spPr>
          <a:xfrm>
            <a:off x="1412996" y="1018031"/>
            <a:ext cx="9213439" cy="5050260"/>
          </a:xfrm>
          <a:prstGeom prst="can">
            <a:avLst/>
          </a:prstGeom>
          <a:solidFill>
            <a:srgbClr val="00FFFF"/>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4422" y="2397116"/>
            <a:ext cx="2190737" cy="2887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3986584" y="2305437"/>
            <a:ext cx="4914347" cy="307074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অভিজিৎ কুমার মন্ডল</a:t>
            </a:r>
            <a:endPar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a:p>
            <a:r>
              <a:rPr lang="en-US" dirty="0" err="1">
                <a:solidFill>
                  <a:srgbClr val="C00000"/>
                </a:solidFill>
                <a:latin typeface="NikoshBAN" panose="02000000000000000000" pitchFamily="2" charset="0"/>
                <a:cs typeface="NikoshBAN" panose="02000000000000000000" pitchFamily="2" charset="0"/>
              </a:rPr>
              <a:t>বি</a:t>
            </a:r>
            <a:r>
              <a:rPr lang="en-US" dirty="0">
                <a:solidFill>
                  <a:srgbClr val="C00000"/>
                </a:solidFill>
                <a:latin typeface="NikoshBAN" panose="02000000000000000000" pitchFamily="2" charset="0"/>
                <a:cs typeface="NikoshBAN" panose="02000000000000000000" pitchFamily="2" charset="0"/>
              </a:rPr>
              <a:t> এ </a:t>
            </a:r>
            <a:r>
              <a:rPr lang="en-US" dirty="0" err="1" smtClean="0">
                <a:solidFill>
                  <a:srgbClr val="C00000"/>
                </a:solidFill>
                <a:latin typeface="NikoshBAN" panose="02000000000000000000" pitchFamily="2" charset="0"/>
                <a:cs typeface="NikoshBAN" panose="02000000000000000000" pitchFamily="2" charset="0"/>
              </a:rPr>
              <a:t>সম্মান</a:t>
            </a:r>
            <a:r>
              <a:rPr lang="bn-BD" dirty="0" smtClean="0">
                <a:solidFill>
                  <a:srgbClr val="C00000"/>
                </a:solidFill>
                <a:latin typeface="NikoshBAN" panose="02000000000000000000" pitchFamily="2" charset="0"/>
                <a:cs typeface="NikoshBAN" panose="02000000000000000000" pitchFamily="2" charset="0"/>
              </a:rPr>
              <a:t>(বাংলা</a:t>
            </a:r>
            <a:r>
              <a:rPr lang="bn-BD" dirty="0">
                <a:solidFill>
                  <a:srgbClr val="C00000"/>
                </a:solidFill>
                <a:latin typeface="NikoshBAN" panose="02000000000000000000" pitchFamily="2" charset="0"/>
                <a:cs typeface="NikoshBAN" panose="02000000000000000000" pitchFamily="2" charset="0"/>
              </a:rPr>
              <a:t>),এম এ </a:t>
            </a:r>
            <a:r>
              <a:rPr lang="en-US" dirty="0" smtClean="0">
                <a:solidFill>
                  <a:srgbClr val="C00000"/>
                </a:solidFill>
                <a:latin typeface="NikoshBAN" panose="02000000000000000000" pitchFamily="2" charset="0"/>
                <a:cs typeface="NikoshBAN" panose="02000000000000000000" pitchFamily="2" charset="0"/>
              </a:rPr>
              <a:t>(</a:t>
            </a:r>
            <a:r>
              <a:rPr lang="en-US" dirty="0" err="1" smtClean="0">
                <a:solidFill>
                  <a:srgbClr val="C00000"/>
                </a:solidFill>
                <a:latin typeface="NikoshBAN" panose="02000000000000000000" pitchFamily="2" charset="0"/>
                <a:cs typeface="NikoshBAN" panose="02000000000000000000" pitchFamily="2" charset="0"/>
              </a:rPr>
              <a:t>বাংলা</a:t>
            </a:r>
            <a:r>
              <a:rPr lang="en-US" dirty="0" smtClean="0">
                <a:solidFill>
                  <a:srgbClr val="C00000"/>
                </a:solidFill>
                <a:latin typeface="NikoshBAN" panose="02000000000000000000" pitchFamily="2" charset="0"/>
                <a:cs typeface="NikoshBAN" panose="02000000000000000000" pitchFamily="2" charset="0"/>
              </a:rPr>
              <a:t> </a:t>
            </a:r>
            <a:r>
              <a:rPr lang="en-US" dirty="0" err="1" smtClean="0">
                <a:solidFill>
                  <a:srgbClr val="C00000"/>
                </a:solidFill>
                <a:latin typeface="NikoshBAN" panose="02000000000000000000" pitchFamily="2" charset="0"/>
                <a:cs typeface="NikoshBAN" panose="02000000000000000000" pitchFamily="2" charset="0"/>
              </a:rPr>
              <a:t>ভাষা</a:t>
            </a:r>
            <a:r>
              <a:rPr lang="en-US" dirty="0" smtClean="0">
                <a:solidFill>
                  <a:srgbClr val="C00000"/>
                </a:solidFill>
                <a:latin typeface="NikoshBAN" panose="02000000000000000000" pitchFamily="2" charset="0"/>
                <a:cs typeface="NikoshBAN" panose="02000000000000000000" pitchFamily="2" charset="0"/>
              </a:rPr>
              <a:t> ও </a:t>
            </a:r>
            <a:r>
              <a:rPr lang="en-US" dirty="0" err="1" smtClean="0">
                <a:solidFill>
                  <a:srgbClr val="C00000"/>
                </a:solidFill>
                <a:latin typeface="NikoshBAN" panose="02000000000000000000" pitchFamily="2" charset="0"/>
                <a:cs typeface="NikoshBAN" panose="02000000000000000000" pitchFamily="2" charset="0"/>
              </a:rPr>
              <a:t>সাহিত্য</a:t>
            </a:r>
            <a:r>
              <a:rPr lang="en-US" dirty="0" smtClean="0">
                <a:solidFill>
                  <a:srgbClr val="C00000"/>
                </a:solidFill>
                <a:latin typeface="NikoshBAN" panose="02000000000000000000" pitchFamily="2" charset="0"/>
                <a:cs typeface="NikoshBAN" panose="02000000000000000000" pitchFamily="2" charset="0"/>
              </a:rPr>
              <a:t>)</a:t>
            </a:r>
            <a:r>
              <a:rPr lang="bn-BD" dirty="0" smtClean="0">
                <a:solidFill>
                  <a:srgbClr val="C00000"/>
                </a:solidFill>
                <a:latin typeface="NikoshBAN" panose="02000000000000000000" pitchFamily="2" charset="0"/>
                <a:cs typeface="NikoshBAN" panose="02000000000000000000" pitchFamily="2" charset="0"/>
              </a:rPr>
              <a:t>,বি </a:t>
            </a:r>
            <a:r>
              <a:rPr lang="bn-BD" dirty="0">
                <a:solidFill>
                  <a:srgbClr val="C00000"/>
                </a:solidFill>
                <a:latin typeface="NikoshBAN" panose="02000000000000000000" pitchFamily="2" charset="0"/>
                <a:cs typeface="NikoshBAN" panose="02000000000000000000" pitchFamily="2" charset="0"/>
              </a:rPr>
              <a:t>এড(১ম শ্রেণি</a:t>
            </a:r>
            <a:r>
              <a:rPr lang="bn-BD" dirty="0" smtClean="0">
                <a:solidFill>
                  <a:srgbClr val="C00000"/>
                </a:solidFill>
                <a:latin typeface="NikoshBAN" panose="02000000000000000000" pitchFamily="2" charset="0"/>
                <a:cs typeface="NikoshBAN" panose="02000000000000000000" pitchFamily="2" charset="0"/>
              </a:rPr>
              <a:t>)</a:t>
            </a:r>
            <a:r>
              <a:rPr lang="en-US" dirty="0" smtClean="0">
                <a:solidFill>
                  <a:srgbClr val="C00000"/>
                </a:solidFill>
                <a:latin typeface="NikoshBAN" panose="02000000000000000000" pitchFamily="2" charset="0"/>
                <a:cs typeface="NikoshBAN" panose="02000000000000000000" pitchFamily="2" charset="0"/>
              </a:rPr>
              <a:t> </a:t>
            </a:r>
            <a:r>
              <a:rPr lang="en-US" dirty="0" err="1" smtClean="0">
                <a:solidFill>
                  <a:srgbClr val="C00000"/>
                </a:solidFill>
                <a:latin typeface="NikoshBAN" panose="02000000000000000000" pitchFamily="2" charset="0"/>
                <a:cs typeface="NikoshBAN" panose="02000000000000000000" pitchFamily="2" charset="0"/>
              </a:rPr>
              <a:t>এম</a:t>
            </a:r>
            <a:r>
              <a:rPr lang="en-US" dirty="0" smtClean="0">
                <a:solidFill>
                  <a:srgbClr val="C00000"/>
                </a:solidFill>
                <a:latin typeface="NikoshBAN" panose="02000000000000000000" pitchFamily="2" charset="0"/>
                <a:cs typeface="NikoshBAN" panose="02000000000000000000" pitchFamily="2" charset="0"/>
              </a:rPr>
              <a:t> </a:t>
            </a:r>
            <a:r>
              <a:rPr lang="en-US" dirty="0" err="1" smtClean="0">
                <a:solidFill>
                  <a:srgbClr val="C00000"/>
                </a:solidFill>
                <a:latin typeface="NikoshBAN" panose="02000000000000000000" pitchFamily="2" charset="0"/>
                <a:cs typeface="NikoshBAN" panose="02000000000000000000" pitchFamily="2" charset="0"/>
              </a:rPr>
              <a:t>এড</a:t>
            </a:r>
            <a:endParaRPr lang="bn-BD" dirty="0">
              <a:solidFill>
                <a:srgbClr val="C00000"/>
              </a:solidFill>
              <a:latin typeface="NikoshBAN" panose="02000000000000000000" pitchFamily="2" charset="0"/>
              <a:cs typeface="NikoshBAN" panose="02000000000000000000" pitchFamily="2" charset="0"/>
            </a:endParaRPr>
          </a:p>
          <a:p>
            <a:r>
              <a:rPr lang="bn-BD" sz="2400" dirty="0">
                <a:solidFill>
                  <a:srgbClr val="00B050"/>
                </a:solidFill>
                <a:latin typeface="NikoshBAN" panose="02000000000000000000" pitchFamily="2" charset="0"/>
                <a:cs typeface="NikoshBAN" panose="02000000000000000000" pitchFamily="2" charset="0"/>
              </a:rPr>
              <a:t>বঙ্গবাসী মাধ্যমিক </a:t>
            </a:r>
            <a:r>
              <a:rPr lang="bn-BD" sz="2400" dirty="0" smtClean="0">
                <a:solidFill>
                  <a:srgbClr val="00B050"/>
                </a:solidFill>
                <a:latin typeface="NikoshBAN" panose="02000000000000000000" pitchFamily="2" charset="0"/>
                <a:cs typeface="NikoshBAN" panose="02000000000000000000" pitchFamily="2" charset="0"/>
              </a:rPr>
              <a:t>বিদ্যা</a:t>
            </a:r>
            <a:r>
              <a:rPr lang="en-US" sz="2400" dirty="0" err="1" smtClean="0">
                <a:solidFill>
                  <a:srgbClr val="00B050"/>
                </a:solidFill>
                <a:latin typeface="NikoshBAN" panose="02000000000000000000" pitchFamily="2" charset="0"/>
                <a:cs typeface="NikoshBAN" panose="02000000000000000000" pitchFamily="2" charset="0"/>
              </a:rPr>
              <a:t>লয়</a:t>
            </a:r>
            <a:r>
              <a:rPr lang="bn-BD" sz="2400" dirty="0" smtClean="0">
                <a:solidFill>
                  <a:srgbClr val="00B050"/>
                </a:solidFill>
                <a:latin typeface="NikoshBAN" panose="02000000000000000000" pitchFamily="2" charset="0"/>
                <a:cs typeface="NikoshBAN" panose="02000000000000000000" pitchFamily="2" charset="0"/>
              </a:rPr>
              <a:t>,খালিশপুর,খুলনা</a:t>
            </a:r>
            <a:endParaRPr lang="bn-BD" sz="2400" dirty="0">
              <a:solidFill>
                <a:srgbClr val="00B050"/>
              </a:solidFill>
              <a:latin typeface="NikoshBAN" panose="02000000000000000000" pitchFamily="2" charset="0"/>
              <a:cs typeface="NikoshBAN" panose="02000000000000000000" pitchFamily="2" charset="0"/>
            </a:endParaRPr>
          </a:p>
          <a:p>
            <a:r>
              <a:rPr lang="en-US" sz="2000" dirty="0">
                <a:solidFill>
                  <a:srgbClr val="7030A0"/>
                </a:solidFill>
                <a:latin typeface="NikoshBAN" panose="02000000000000000000" pitchFamily="2" charset="0"/>
                <a:cs typeface="NikoshBAN" panose="02000000000000000000" pitchFamily="2" charset="0"/>
              </a:rPr>
              <a:t> </a:t>
            </a:r>
            <a:r>
              <a:rPr lang="bn-BD" sz="2000" dirty="0">
                <a:solidFill>
                  <a:srgbClr val="7030A0"/>
                </a:solidFill>
                <a:latin typeface="NikoshBAN" panose="02000000000000000000" pitchFamily="2" charset="0"/>
                <a:cs typeface="NikoshBAN" panose="02000000000000000000" pitchFamily="2" charset="0"/>
              </a:rPr>
              <a:t>মোবাইলঃ০১৭৬৬-৯৯৪২৪১/০১৯৭৬-৯৯৪২৪১</a:t>
            </a:r>
          </a:p>
          <a:p>
            <a:r>
              <a:rPr lang="bn-BD" sz="2000" dirty="0">
                <a:solidFill>
                  <a:srgbClr val="00B0F0"/>
                </a:solidFill>
                <a:latin typeface="NikoshBAN" panose="02000000000000000000" pitchFamily="2" charset="0"/>
                <a:cs typeface="NikoshBAN" panose="02000000000000000000" pitchFamily="2" charset="0"/>
              </a:rPr>
              <a:t>Email:avijit</a:t>
            </a:r>
            <a:r>
              <a:rPr lang="en-US" sz="2000" dirty="0">
                <a:solidFill>
                  <a:srgbClr val="00B0F0"/>
                </a:solidFill>
                <a:latin typeface="Times New Roman" panose="02020603050405020304" pitchFamily="18" charset="0"/>
                <a:cs typeface="Times New Roman" panose="02020603050405020304" pitchFamily="18" charset="0"/>
              </a:rPr>
              <a:t>09011988@gmail.com</a:t>
            </a:r>
            <a:endParaRPr lang="bn-BD" sz="1100" dirty="0">
              <a:solidFill>
                <a:srgbClr val="00B0F0"/>
              </a:solidFill>
              <a:latin typeface="SutonnyMJ" pitchFamily="2" charset="0"/>
              <a:cs typeface="SutonnyMJ" pitchFamily="2" charset="0"/>
            </a:endParaRPr>
          </a:p>
        </p:txBody>
      </p:sp>
      <p:sp>
        <p:nvSpPr>
          <p:cNvPr id="16" name="Oval 15"/>
          <p:cNvSpPr/>
          <p:nvPr/>
        </p:nvSpPr>
        <p:spPr>
          <a:xfrm>
            <a:off x="1604423" y="1018031"/>
            <a:ext cx="8537104" cy="1105193"/>
          </a:xfrm>
          <a:prstGeom prst="ellipse">
            <a:avLst/>
          </a:prstGeom>
          <a:blipFill>
            <a:blip r:embed="rId7"/>
            <a:tile tx="0" ty="0" sx="100000" sy="100000" flip="none" algn="tl"/>
          </a:blipFill>
          <a:ln w="762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6600" dirty="0" smtClean="0">
                <a:solidFill>
                  <a:srgbClr val="FF0000"/>
                </a:solidFill>
                <a:latin typeface="NikoshBAN" pitchFamily="2" charset="0"/>
                <a:cs typeface="NikoshBAN" pitchFamily="2" charset="0"/>
              </a:rPr>
              <a:t>উপস্থাপনায়</a:t>
            </a:r>
            <a:endParaRPr lang="en-US" sz="6600" dirty="0">
              <a:solidFill>
                <a:srgbClr val="FF0000"/>
              </a:solidFill>
              <a:latin typeface="NikoshBAN" pitchFamily="2" charset="0"/>
              <a:cs typeface="NikoshBAN" pitchFamily="2" charset="0"/>
            </a:endParaRPr>
          </a:p>
        </p:txBody>
      </p:sp>
      <p:pic>
        <p:nvPicPr>
          <p:cNvPr id="12" name="Content Placeholder 3" descr="DSC_0647.JPG"/>
          <p:cNvPicPr>
            <a:picLocks noChangeAspect="1"/>
          </p:cNvPicPr>
          <p:nvPr/>
        </p:nvPicPr>
        <p:blipFill>
          <a:blip r:embed="rId8" cstate="print"/>
          <a:stretch>
            <a:fillRect/>
          </a:stretch>
        </p:blipFill>
        <p:spPr>
          <a:xfrm>
            <a:off x="8980281" y="2803743"/>
            <a:ext cx="1496292" cy="1478836"/>
          </a:xfrm>
          <a:prstGeom prst="rect">
            <a:avLst/>
          </a:prstGeom>
        </p:spPr>
      </p:pic>
    </p:spTree>
    <p:extLst>
      <p:ext uri="{BB962C8B-B14F-4D97-AF65-F5344CB8AC3E}">
        <p14:creationId xmlns:p14="http://schemas.microsoft.com/office/powerpoint/2010/main" val="25924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9" name="Up Ribbon 8"/>
          <p:cNvSpPr/>
          <p:nvPr/>
        </p:nvSpPr>
        <p:spPr>
          <a:xfrm>
            <a:off x="2361062" y="340601"/>
            <a:ext cx="6905767" cy="901520"/>
          </a:xfrm>
          <a:prstGeom prst="ribbon2">
            <a:avLst/>
          </a:prstGeom>
          <a:solidFill>
            <a:schemeClr val="accent1">
              <a:lumMod val="60000"/>
              <a:lumOff val="40000"/>
            </a:schemeClr>
          </a:solidFill>
          <a:ln w="57150">
            <a:solidFill>
              <a:schemeClr val="accent2">
                <a:lumMod val="75000"/>
              </a:schemeClr>
            </a:solidFill>
          </a:ln>
          <a:effectLst>
            <a:glow rad="228600">
              <a:schemeClr val="accent5">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bn-IN" sz="4800" b="1" dirty="0" smtClean="0">
                <a:solidFill>
                  <a:schemeClr val="tx1">
                    <a:lumMod val="95000"/>
                    <a:lumOff val="5000"/>
                  </a:schemeClr>
                </a:solidFill>
                <a:effectLst>
                  <a:glow rad="228600">
                    <a:schemeClr val="accent4">
                      <a:satMod val="175000"/>
                      <a:alpha val="40000"/>
                    </a:schemeClr>
                  </a:glow>
                </a:effectLst>
                <a:latin typeface="NikoshBAN" pitchFamily="2" charset="0"/>
                <a:ea typeface="NikoshLightBAN" pitchFamily="2" charset="0"/>
                <a:cs typeface="NikoshBAN" pitchFamily="2" charset="0"/>
              </a:rPr>
              <a:t>বাড়ির কাজ</a:t>
            </a:r>
            <a:endParaRPr lang="en-US" sz="4800" dirty="0">
              <a:solidFill>
                <a:schemeClr val="tx1">
                  <a:lumMod val="95000"/>
                  <a:lumOff val="5000"/>
                </a:schemeClr>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xmlns="" id="{F0913DD8-EF96-44AF-BE5E-39B1681E0236}"/>
              </a:ext>
            </a:extLst>
          </p:cNvPr>
          <p:cNvSpPr/>
          <p:nvPr/>
        </p:nvSpPr>
        <p:spPr>
          <a:xfrm>
            <a:off x="4346290" y="2595830"/>
            <a:ext cx="7047140" cy="1569660"/>
          </a:xfrm>
          <a:prstGeom prst="rect">
            <a:avLst/>
          </a:prstGeom>
          <a:solidFill>
            <a:schemeClr val="accent1">
              <a:lumMod val="40000"/>
              <a:lumOff val="60000"/>
            </a:schemeClr>
          </a:solidFill>
          <a:ln>
            <a:solidFill>
              <a:srgbClr val="C00000"/>
            </a:solidFill>
          </a:ln>
        </p:spPr>
        <p:txBody>
          <a:bodyPr wrap="square">
            <a:spAutoFit/>
          </a:bodyPr>
          <a:lstStyle/>
          <a:p>
            <a:r>
              <a:rPr lang="bn-IN" sz="3200" dirty="0" smtClean="0">
                <a:latin typeface="NikoshBAN" pitchFamily="2" charset="0"/>
                <a:cs typeface="NikoshBAN" pitchFamily="2" charset="0"/>
              </a:rPr>
              <a:t>১</a:t>
            </a:r>
            <a:r>
              <a:rPr lang="bn-IN" sz="3200" dirty="0">
                <a:latin typeface="NikoshBAN" pitchFamily="2" charset="0"/>
                <a:cs typeface="NikoshBAN" pitchFamily="2" charset="0"/>
              </a:rPr>
              <a:t>। </a:t>
            </a:r>
            <a:r>
              <a:rPr lang="bn-IN" sz="3200" dirty="0" smtClean="0">
                <a:latin typeface="NikoshBAN" pitchFamily="2" charset="0"/>
                <a:cs typeface="NikoshBAN" pitchFamily="2" charset="0"/>
              </a:rPr>
              <a:t> দরিদ্র পরিবারে জন্ম গ্রহণ করে কাঙালী তার মায়ের প্রতি যে মাতৃভক্তি দেখিয়েছে ,এ রকম কোনো ঘটনা লিপিবদ্ধ করো</a:t>
            </a:r>
            <a:r>
              <a:rPr lang="en-US" sz="3200" dirty="0" smtClean="0">
                <a:latin typeface="NikoshBAN" pitchFamily="2" charset="0"/>
                <a:cs typeface="NikoshBAN" pitchFamily="2" charset="0"/>
              </a:rPr>
              <a:t>?</a:t>
            </a:r>
            <a:endParaRPr lang="bn-BD" sz="3200" dirty="0">
              <a:latin typeface="NikoshBAN" pitchFamily="2" charset="0"/>
              <a:cs typeface="NikoshBAN" pitchFamily="2" charset="0"/>
            </a:endParaRPr>
          </a:p>
        </p:txBody>
      </p:sp>
      <p:pic>
        <p:nvPicPr>
          <p:cNvPr id="12" name="Picture 11"/>
          <p:cNvPicPr>
            <a:picLocks noChangeAspect="1"/>
          </p:cNvPicPr>
          <p:nvPr/>
        </p:nvPicPr>
        <p:blipFill>
          <a:blip r:embed="rId2">
            <a:extLst/>
          </a:blip>
          <a:stretch>
            <a:fillRect/>
          </a:stretch>
        </p:blipFill>
        <p:spPr>
          <a:xfrm>
            <a:off x="559559" y="2019237"/>
            <a:ext cx="3506778" cy="3277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2113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24" name="Picture 23" descr="images(52).jpg"/>
          <p:cNvPicPr>
            <a:picLocks noChangeAspect="1"/>
          </p:cNvPicPr>
          <p:nvPr/>
        </p:nvPicPr>
        <p:blipFill>
          <a:blip r:embed="rId2"/>
          <a:srcRect t="7729" b="5314"/>
          <a:stretch>
            <a:fillRect/>
          </a:stretch>
        </p:blipFill>
        <p:spPr>
          <a:xfrm>
            <a:off x="214803" y="791361"/>
            <a:ext cx="11508624" cy="5896042"/>
          </a:xfrm>
          <a:prstGeom prst="rect">
            <a:avLst/>
          </a:prstGeom>
        </p:spPr>
      </p:pic>
      <p:sp>
        <p:nvSpPr>
          <p:cNvPr id="25" name="TextBox 24">
            <a:extLst>
              <a:ext uri="{FF2B5EF4-FFF2-40B4-BE49-F238E27FC236}">
                <a16:creationId xmlns="" xmlns:a16="http://schemas.microsoft.com/office/drawing/2014/main" id="{EB72CC49-3094-40BA-8011-1874263E348F}"/>
              </a:ext>
            </a:extLst>
          </p:cNvPr>
          <p:cNvSpPr txBox="1"/>
          <p:nvPr/>
        </p:nvSpPr>
        <p:spPr>
          <a:xfrm>
            <a:off x="2002289" y="1943481"/>
            <a:ext cx="8140197" cy="1862048"/>
          </a:xfrm>
          <a:prstGeom prst="rect">
            <a:avLst/>
          </a:prstGeom>
          <a:noFill/>
        </p:spPr>
        <p:txBody>
          <a:bodyPr wrap="square" rtlCol="0">
            <a:prstTxWarp prst="textWave1">
              <a:avLst/>
            </a:prstTxWarp>
            <a:spAutoFit/>
          </a:bodyPr>
          <a:lstStyle/>
          <a:p>
            <a:r>
              <a:rPr lang="bn-IN" sz="11500" b="1" dirty="0">
                <a:solidFill>
                  <a:srgbClr val="C00000"/>
                </a:solidFill>
                <a:latin typeface="NikoshBAN" panose="02000000000000000000" pitchFamily="2" charset="0"/>
                <a:cs typeface="NikoshBAN" panose="02000000000000000000" pitchFamily="2" charset="0"/>
              </a:rPr>
              <a:t>সবাইকে ধন্যবাদ </a:t>
            </a:r>
            <a:endParaRPr lang="en-US" sz="11500" b="1" dirty="0">
              <a:solidFill>
                <a:srgbClr val="C00000"/>
              </a:solidFill>
              <a:latin typeface="NikoshBAN" panose="02000000000000000000" pitchFamily="2" charset="0"/>
              <a:cs typeface="NikoshBAN" panose="02000000000000000000" pitchFamily="2" charset="0"/>
            </a:endParaRPr>
          </a:p>
        </p:txBody>
      </p:sp>
      <p:pic>
        <p:nvPicPr>
          <p:cNvPr id="26" name="Picture 25" descr="yF9bvZz1_w200_h200_s40709.gif"/>
          <p:cNvPicPr>
            <a:picLocks noChangeAspect="1"/>
          </p:cNvPicPr>
          <p:nvPr/>
        </p:nvPicPr>
        <p:blipFill>
          <a:blip r:embed="rId3"/>
          <a:stretch>
            <a:fillRect/>
          </a:stretch>
        </p:blipFill>
        <p:spPr>
          <a:xfrm>
            <a:off x="570755" y="4403603"/>
            <a:ext cx="1431534" cy="1431534"/>
          </a:xfrm>
          <a:prstGeom prst="rect">
            <a:avLst/>
          </a:prstGeom>
        </p:spPr>
      </p:pic>
      <p:pic>
        <p:nvPicPr>
          <p:cNvPr id="29" name="Picture 28" descr="yF9bvZz1_w200_h200_s40709.gif"/>
          <p:cNvPicPr>
            <a:picLocks noChangeAspect="1"/>
          </p:cNvPicPr>
          <p:nvPr/>
        </p:nvPicPr>
        <p:blipFill>
          <a:blip r:embed="rId3"/>
          <a:stretch>
            <a:fillRect/>
          </a:stretch>
        </p:blipFill>
        <p:spPr>
          <a:xfrm>
            <a:off x="9919472" y="4566966"/>
            <a:ext cx="1431534" cy="1431534"/>
          </a:xfrm>
          <a:prstGeom prst="rect">
            <a:avLst/>
          </a:prstGeom>
        </p:spPr>
      </p:pic>
      <p:pic>
        <p:nvPicPr>
          <p:cNvPr id="7" name="Picture 6" descr="ttttt.jfif"/>
          <p:cNvPicPr>
            <a:picLocks noChangeAspect="1"/>
          </p:cNvPicPr>
          <p:nvPr/>
        </p:nvPicPr>
        <p:blipFill>
          <a:blip r:embed="rId4"/>
          <a:stretch>
            <a:fillRect/>
          </a:stretch>
        </p:blipFill>
        <p:spPr>
          <a:xfrm>
            <a:off x="3530221" y="3709895"/>
            <a:ext cx="4153469" cy="1992573"/>
          </a:xfrm>
          <a:prstGeom prst="rect">
            <a:avLst/>
          </a:prstGeom>
        </p:spPr>
      </p:pic>
    </p:spTree>
    <p:extLst>
      <p:ext uri="{BB962C8B-B14F-4D97-AF65-F5344CB8AC3E}">
        <p14:creationId xmlns:p14="http://schemas.microsoft.com/office/powerpoint/2010/main" val="359389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6" name="Picture 5" descr="sterne-0262.gif"/>
          <p:cNvPicPr>
            <a:picLocks noChangeAspect="1"/>
          </p:cNvPicPr>
          <p:nvPr/>
        </p:nvPicPr>
        <p:blipFill>
          <a:blip r:embed="rId2"/>
          <a:stretch>
            <a:fillRect/>
          </a:stretch>
        </p:blipFill>
        <p:spPr>
          <a:xfrm>
            <a:off x="152400" y="132512"/>
            <a:ext cx="11887200" cy="214670"/>
          </a:xfrm>
          <a:prstGeom prst="rect">
            <a:avLst/>
          </a:prstGeom>
        </p:spPr>
      </p:pic>
      <p:pic>
        <p:nvPicPr>
          <p:cNvPr id="7" name="Picture 6" descr="sterne-0277.gif"/>
          <p:cNvPicPr>
            <a:picLocks noChangeAspect="1"/>
          </p:cNvPicPr>
          <p:nvPr/>
        </p:nvPicPr>
        <p:blipFill>
          <a:blip r:embed="rId3"/>
          <a:stretch>
            <a:fillRect/>
          </a:stretch>
        </p:blipFill>
        <p:spPr>
          <a:xfrm rot="16200000">
            <a:off x="-2953943" y="3353138"/>
            <a:ext cx="6468437" cy="253479"/>
          </a:xfrm>
          <a:prstGeom prst="rect">
            <a:avLst/>
          </a:prstGeom>
        </p:spPr>
      </p:pic>
      <p:pic>
        <p:nvPicPr>
          <p:cNvPr id="9" name="Picture 8" descr="sterne-0275.gif"/>
          <p:cNvPicPr>
            <a:picLocks noChangeAspect="1"/>
          </p:cNvPicPr>
          <p:nvPr/>
        </p:nvPicPr>
        <p:blipFill>
          <a:blip r:embed="rId4"/>
          <a:stretch>
            <a:fillRect/>
          </a:stretch>
        </p:blipFill>
        <p:spPr>
          <a:xfrm rot="5400000">
            <a:off x="8799544" y="3303313"/>
            <a:ext cx="6203744" cy="291484"/>
          </a:xfrm>
          <a:prstGeom prst="rect">
            <a:avLst/>
          </a:prstGeom>
        </p:spPr>
      </p:pic>
      <p:pic>
        <p:nvPicPr>
          <p:cNvPr id="13" name="Picture 12" descr="sterne-0268.gif"/>
          <p:cNvPicPr>
            <a:picLocks noChangeAspect="1"/>
          </p:cNvPicPr>
          <p:nvPr/>
        </p:nvPicPr>
        <p:blipFill>
          <a:blip r:embed="rId5"/>
          <a:stretch>
            <a:fillRect/>
          </a:stretch>
        </p:blipFill>
        <p:spPr>
          <a:xfrm>
            <a:off x="153537" y="6550925"/>
            <a:ext cx="11911084" cy="195920"/>
          </a:xfrm>
          <a:prstGeom prst="rect">
            <a:avLst/>
          </a:prstGeom>
        </p:spPr>
      </p:pic>
      <p:sp>
        <p:nvSpPr>
          <p:cNvPr id="14" name="Can 13"/>
          <p:cNvSpPr/>
          <p:nvPr/>
        </p:nvSpPr>
        <p:spPr>
          <a:xfrm>
            <a:off x="1336445" y="1284281"/>
            <a:ext cx="8825346" cy="4307877"/>
          </a:xfrm>
          <a:prstGeom prst="can">
            <a:avLst/>
          </a:prstGeom>
          <a:blipFill>
            <a:blip r:embed="rId6"/>
            <a:tile tx="0" ty="0" sx="100000" sy="100000" flip="none" algn="tl"/>
          </a:blip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15" name="Oval 14"/>
          <p:cNvSpPr/>
          <p:nvPr/>
        </p:nvSpPr>
        <p:spPr>
          <a:xfrm>
            <a:off x="1773382" y="1305949"/>
            <a:ext cx="7966363" cy="941695"/>
          </a:xfrm>
          <a:prstGeom prst="ellipse">
            <a:avLst/>
          </a:prstGeom>
          <a:blipFill>
            <a:blip r:embed="rId7"/>
            <a:tile tx="0" ty="0" sx="100000" sy="100000" flip="none" algn="tl"/>
          </a:blipFill>
          <a:ln w="762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5400" dirty="0" smtClean="0">
                <a:solidFill>
                  <a:srgbClr val="FF0000"/>
                </a:solidFill>
                <a:latin typeface="NikoshBAN" pitchFamily="2" charset="0"/>
                <a:cs typeface="NikoshBAN" pitchFamily="2" charset="0"/>
              </a:rPr>
              <a:t>পাঠ পরিকল্পনা</a:t>
            </a:r>
            <a:endParaRPr lang="en-US" sz="5400" dirty="0">
              <a:solidFill>
                <a:srgbClr val="FF0000"/>
              </a:solidFill>
              <a:latin typeface="NikoshBAN" pitchFamily="2" charset="0"/>
              <a:cs typeface="NikoshBAN" pitchFamily="2" charset="0"/>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3382" y="2434132"/>
            <a:ext cx="2133600" cy="2581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a:extLst>
              <a:ext uri="{FF2B5EF4-FFF2-40B4-BE49-F238E27FC236}">
                <a16:creationId xmlns:a16="http://schemas.microsoft.com/office/drawing/2014/main" xmlns="" id="{40776609-A1A9-4146-93C3-2D394520A639}"/>
              </a:ext>
            </a:extLst>
          </p:cNvPr>
          <p:cNvSpPr txBox="1"/>
          <p:nvPr/>
        </p:nvSpPr>
        <p:spPr>
          <a:xfrm>
            <a:off x="4193231" y="2522932"/>
            <a:ext cx="5255569" cy="2492990"/>
          </a:xfrm>
          <a:prstGeom prst="rect">
            <a:avLst/>
          </a:prstGeom>
          <a:blipFill>
            <a:blip r:embed="rId9"/>
            <a:tile tx="0" ty="0" sx="100000" sy="100000" flip="none" algn="tl"/>
          </a:blipFill>
          <a:ln w="57150">
            <a:solidFill>
              <a:srgbClr val="002060"/>
            </a:solidFill>
          </a:ln>
        </p:spPr>
        <p:txBody>
          <a:bodyPr wrap="square" rtlCol="0">
            <a:spAutoFit/>
          </a:bodyPr>
          <a:lstStyle/>
          <a:p>
            <a:r>
              <a:rPr lang="en-US" sz="3200" dirty="0" err="1">
                <a:solidFill>
                  <a:srgbClr val="00B050"/>
                </a:solidFill>
                <a:latin typeface="NikoshBAN" panose="02000000000000000000" pitchFamily="2" charset="0"/>
                <a:cs typeface="NikoshBAN" panose="02000000000000000000" pitchFamily="2" charset="0"/>
              </a:rPr>
              <a:t>বিষয়ঃ</a:t>
            </a:r>
            <a:r>
              <a:rPr lang="bn-BD" sz="3200" dirty="0">
                <a:solidFill>
                  <a:srgbClr val="00B050"/>
                </a:solidFill>
                <a:latin typeface="NikoshBAN" panose="02000000000000000000" pitchFamily="2" charset="0"/>
                <a:cs typeface="NikoshBAN" panose="02000000000000000000" pitchFamily="2" charset="0"/>
              </a:rPr>
              <a:t>   বাংলা ১ম পত্র</a:t>
            </a:r>
          </a:p>
          <a:p>
            <a:r>
              <a:rPr lang="bn-BD" sz="3200" dirty="0">
                <a:solidFill>
                  <a:srgbClr val="7030A0"/>
                </a:solidFill>
                <a:latin typeface="NikoshBAN" panose="02000000000000000000" pitchFamily="2" charset="0"/>
                <a:cs typeface="NikoshBAN" panose="02000000000000000000" pitchFamily="2" charset="0"/>
              </a:rPr>
              <a:t>শ্রেণিঃ   </a:t>
            </a:r>
            <a:r>
              <a:rPr lang="bn-IN" sz="3200" dirty="0" smtClean="0">
                <a:solidFill>
                  <a:srgbClr val="7030A0"/>
                </a:solidFill>
                <a:latin typeface="NikoshBAN" panose="02000000000000000000" pitchFamily="2" charset="0"/>
                <a:cs typeface="NikoshBAN" panose="02000000000000000000" pitchFamily="2" charset="0"/>
              </a:rPr>
              <a:t>দশ</a:t>
            </a:r>
            <a:r>
              <a:rPr lang="en-US" sz="3200" dirty="0" smtClean="0">
                <a:solidFill>
                  <a:srgbClr val="7030A0"/>
                </a:solidFill>
                <a:latin typeface="NikoshBAN" panose="02000000000000000000" pitchFamily="2" charset="0"/>
                <a:cs typeface="NikoshBAN" panose="02000000000000000000" pitchFamily="2" charset="0"/>
              </a:rPr>
              <a:t>ম </a:t>
            </a:r>
            <a:r>
              <a:rPr lang="bn-IN" sz="3200" dirty="0" smtClean="0">
                <a:solidFill>
                  <a:srgbClr val="7030A0"/>
                </a:solidFill>
                <a:latin typeface="NikoshBAN" panose="02000000000000000000" pitchFamily="2" charset="0"/>
                <a:cs typeface="NikoshBAN" panose="02000000000000000000" pitchFamily="2" charset="0"/>
              </a:rPr>
              <a:t> </a:t>
            </a:r>
            <a:endParaRPr lang="en-US" sz="3200" dirty="0">
              <a:solidFill>
                <a:srgbClr val="7030A0"/>
              </a:solidFill>
              <a:latin typeface="NikoshBAN" panose="02000000000000000000" pitchFamily="2" charset="0"/>
              <a:cs typeface="NikoshBAN" panose="02000000000000000000" pitchFamily="2" charset="0"/>
            </a:endParaRPr>
          </a:p>
          <a:p>
            <a:r>
              <a:rPr lang="bn-BD" sz="2800" dirty="0">
                <a:solidFill>
                  <a:srgbClr val="C00000"/>
                </a:solidFill>
                <a:latin typeface="NikoshBAN" panose="02000000000000000000" pitchFamily="2" charset="0"/>
                <a:cs typeface="NikoshBAN" panose="02000000000000000000" pitchFamily="2" charset="0"/>
              </a:rPr>
              <a:t>পাঠ </a:t>
            </a:r>
            <a:r>
              <a:rPr lang="bn-BD" sz="2800" dirty="0" smtClean="0">
                <a:solidFill>
                  <a:srgbClr val="C00000"/>
                </a:solidFill>
                <a:latin typeface="NikoshBAN" panose="02000000000000000000" pitchFamily="2" charset="0"/>
                <a:cs typeface="NikoshBAN" panose="02000000000000000000" pitchFamily="2" charset="0"/>
              </a:rPr>
              <a:t>শিরোনামঃ</a:t>
            </a:r>
            <a:r>
              <a:rPr lang="bn-IN" sz="2800" dirty="0" smtClean="0">
                <a:solidFill>
                  <a:srgbClr val="C00000"/>
                </a:solidFill>
                <a:latin typeface="NikoshBAN" panose="02000000000000000000" pitchFamily="2" charset="0"/>
                <a:cs typeface="NikoshBAN" panose="02000000000000000000" pitchFamily="2" charset="0"/>
              </a:rPr>
              <a:t> অভাগীর স্বর্গ </a:t>
            </a:r>
            <a:endParaRPr lang="en-US" sz="2800" dirty="0" smtClean="0">
              <a:solidFill>
                <a:srgbClr val="C00000"/>
              </a:solidFill>
              <a:latin typeface="NikoshBAN" panose="02000000000000000000" pitchFamily="2" charset="0"/>
              <a:cs typeface="NikoshBAN" panose="02000000000000000000" pitchFamily="2" charset="0"/>
            </a:endParaRPr>
          </a:p>
          <a:p>
            <a:r>
              <a:rPr lang="bn-BD" sz="3200" dirty="0" smtClean="0">
                <a:solidFill>
                  <a:schemeClr val="tx1">
                    <a:lumMod val="95000"/>
                    <a:lumOff val="5000"/>
                  </a:schemeClr>
                </a:solidFill>
                <a:latin typeface="NikoshBAN" pitchFamily="2" charset="0"/>
                <a:cs typeface="NikoshBAN" pitchFamily="2" charset="0"/>
              </a:rPr>
              <a:t>শিক্ষা</a:t>
            </a:r>
            <a:r>
              <a:rPr lang="en-US" sz="3200" dirty="0" err="1">
                <a:solidFill>
                  <a:schemeClr val="tx1">
                    <a:lumMod val="95000"/>
                    <a:lumOff val="5000"/>
                  </a:schemeClr>
                </a:solidFill>
                <a:latin typeface="NikoshBAN" pitchFamily="2" charset="0"/>
                <a:cs typeface="NikoshBAN" pitchFamily="2" charset="0"/>
              </a:rPr>
              <a:t>র্থী</a:t>
            </a:r>
            <a:r>
              <a:rPr lang="bn-BD" sz="3200" dirty="0">
                <a:solidFill>
                  <a:schemeClr val="tx1">
                    <a:lumMod val="95000"/>
                    <a:lumOff val="5000"/>
                  </a:schemeClr>
                </a:solidFill>
                <a:latin typeface="NikoshBAN" pitchFamily="2" charset="0"/>
                <a:cs typeface="NikoshBAN" pitchFamily="2" charset="0"/>
              </a:rPr>
              <a:t>র সংখ্যা </a:t>
            </a:r>
            <a:r>
              <a:rPr lang="en-US" sz="3200" dirty="0">
                <a:solidFill>
                  <a:schemeClr val="tx1">
                    <a:lumMod val="95000"/>
                    <a:lumOff val="5000"/>
                  </a:schemeClr>
                </a:solidFill>
                <a:latin typeface="NikoshBAN" pitchFamily="2" charset="0"/>
                <a:cs typeface="NikoshBAN" pitchFamily="2" charset="0"/>
              </a:rPr>
              <a:t>-</a:t>
            </a:r>
            <a:r>
              <a:rPr lang="bn-BD" sz="3200" dirty="0">
                <a:solidFill>
                  <a:schemeClr val="tx1">
                    <a:lumMod val="95000"/>
                    <a:lumOff val="5000"/>
                  </a:schemeClr>
                </a:solidFill>
                <a:latin typeface="NikoshBAN" pitchFamily="2" charset="0"/>
                <a:cs typeface="NikoshBAN" pitchFamily="2" charset="0"/>
              </a:rPr>
              <a:t>৪৫</a:t>
            </a:r>
            <a:r>
              <a:rPr lang="en-US" sz="3200" dirty="0">
                <a:solidFill>
                  <a:schemeClr val="tx1">
                    <a:lumMod val="95000"/>
                    <a:lumOff val="5000"/>
                  </a:schemeClr>
                </a:solidFill>
                <a:latin typeface="NikoshBAN" pitchFamily="2" charset="0"/>
                <a:cs typeface="NikoshBAN" pitchFamily="2" charset="0"/>
              </a:rPr>
              <a:t> </a:t>
            </a:r>
            <a:r>
              <a:rPr lang="en-US" sz="3200" dirty="0" err="1">
                <a:solidFill>
                  <a:schemeClr val="tx1">
                    <a:lumMod val="95000"/>
                    <a:lumOff val="5000"/>
                  </a:schemeClr>
                </a:solidFill>
                <a:latin typeface="NikoshBAN" pitchFamily="2" charset="0"/>
                <a:cs typeface="NikoshBAN" pitchFamily="2" charset="0"/>
              </a:rPr>
              <a:t>জন</a:t>
            </a:r>
            <a:endParaRPr lang="bn-BD" sz="3200" dirty="0">
              <a:solidFill>
                <a:schemeClr val="tx1">
                  <a:lumMod val="95000"/>
                  <a:lumOff val="5000"/>
                </a:schemeClr>
              </a:solidFill>
              <a:latin typeface="NikoshBAN" pitchFamily="2" charset="0"/>
              <a:cs typeface="NikoshBAN" pitchFamily="2" charset="0"/>
            </a:endParaRPr>
          </a:p>
          <a:p>
            <a:r>
              <a:rPr lang="bn-BD" sz="3200" dirty="0">
                <a:solidFill>
                  <a:srgbClr val="7030A0"/>
                </a:solidFill>
                <a:latin typeface="NikoshBAN" pitchFamily="2" charset="0"/>
                <a:cs typeface="NikoshBAN" pitchFamily="2" charset="0"/>
              </a:rPr>
              <a:t>সময়</a:t>
            </a:r>
            <a:r>
              <a:rPr lang="en-US" sz="3200" dirty="0">
                <a:solidFill>
                  <a:srgbClr val="7030A0"/>
                </a:solidFill>
                <a:latin typeface="NikoshBAN" pitchFamily="2" charset="0"/>
                <a:cs typeface="NikoshBAN" pitchFamily="2" charset="0"/>
              </a:rPr>
              <a:t>      -     </a:t>
            </a:r>
            <a:r>
              <a:rPr lang="bn-BD" sz="3200" dirty="0">
                <a:solidFill>
                  <a:srgbClr val="7030A0"/>
                </a:solidFill>
                <a:latin typeface="NikoshBAN" pitchFamily="2" charset="0"/>
                <a:cs typeface="NikoshBAN" pitchFamily="2" charset="0"/>
              </a:rPr>
              <a:t> ৫০ মিনিট</a:t>
            </a:r>
            <a:endParaRPr lang="bn-BD" sz="32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346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plus(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1" name="Rectangle 10"/>
          <p:cNvSpPr/>
          <p:nvPr/>
        </p:nvSpPr>
        <p:spPr>
          <a:xfrm>
            <a:off x="2065883" y="5396737"/>
            <a:ext cx="7740883" cy="80185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উপরের ছবিতে আমরা কি দেখতে পাচ্ছি? </a:t>
            </a:r>
            <a:endParaRPr lang="en-US"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98" y="936612"/>
            <a:ext cx="3239366" cy="3067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531" y="1047448"/>
            <a:ext cx="3311585" cy="3067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691" y="1043747"/>
            <a:ext cx="3255473" cy="30710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506907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1" name="Rectangle 10"/>
          <p:cNvSpPr/>
          <p:nvPr/>
        </p:nvSpPr>
        <p:spPr>
          <a:xfrm>
            <a:off x="2461669" y="5755412"/>
            <a:ext cx="8843640" cy="80185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এমন</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দৃশ্য</a:t>
            </a:r>
            <a:r>
              <a:rPr lang="bn-IN" sz="4400" dirty="0" smtClean="0">
                <a:solidFill>
                  <a:srgbClr val="FF0000"/>
                </a:solidFill>
                <a:latin typeface="NikoshBAN" pitchFamily="2" charset="0"/>
                <a:cs typeface="NikoshBAN" pitchFamily="2" charset="0"/>
              </a:rPr>
              <a:t>গুলো</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দে</a:t>
            </a:r>
            <a:r>
              <a:rPr lang="bn-IN" sz="4400" dirty="0" smtClean="0">
                <a:solidFill>
                  <a:srgbClr val="FF0000"/>
                </a:solidFill>
                <a:latin typeface="NikoshBAN" pitchFamily="2" charset="0"/>
                <a:cs typeface="NikoshBAN" pitchFamily="2" charset="0"/>
              </a:rPr>
              <a:t>খে কি বোঝা যায়</a:t>
            </a:r>
            <a:r>
              <a:rPr lang="en-US" sz="4400" dirty="0" smtClean="0">
                <a:solidFill>
                  <a:srgbClr val="FF0000"/>
                </a:solidFill>
                <a:latin typeface="NikoshBAN" pitchFamily="2" charset="0"/>
                <a:cs typeface="NikoshBAN" pitchFamily="2" charset="0"/>
              </a:rPr>
              <a:t> </a:t>
            </a:r>
            <a:r>
              <a:rPr lang="en-US" sz="4400" dirty="0" err="1">
                <a:solidFill>
                  <a:srgbClr val="FF0000"/>
                </a:solidFill>
                <a:latin typeface="NikoshBAN" pitchFamily="2" charset="0"/>
                <a:cs typeface="NikoshBAN" pitchFamily="2" charset="0"/>
              </a:rPr>
              <a:t>যায়</a:t>
            </a:r>
            <a:r>
              <a:rPr lang="en-US" sz="4400" dirty="0">
                <a:solidFill>
                  <a:srgbClr val="FF0000"/>
                </a:solidFill>
                <a:latin typeface="NikoshBAN" pitchFamily="2" charset="0"/>
                <a:cs typeface="NikoshBAN" pitchFamily="2" charset="0"/>
              </a:rPr>
              <a:t> ?</a:t>
            </a:r>
          </a:p>
          <a:p>
            <a:pPr algn="ctr"/>
            <a:r>
              <a:rPr lang="bn-IN" dirty="0" smtClean="0"/>
              <a:t> </a:t>
            </a: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324" b="11248"/>
          <a:stretch/>
        </p:blipFill>
        <p:spPr>
          <a:xfrm>
            <a:off x="7121819" y="900546"/>
            <a:ext cx="3782724" cy="3103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342" y="738077"/>
            <a:ext cx="4003531" cy="3127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48415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40635" r="11092"/>
          <a:stretch/>
        </p:blipFill>
        <p:spPr>
          <a:xfrm>
            <a:off x="494635" y="675657"/>
            <a:ext cx="2596854" cy="5236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images(51).jpg"/>
          <p:cNvPicPr>
            <a:picLocks noChangeAspect="1"/>
          </p:cNvPicPr>
          <p:nvPr/>
        </p:nvPicPr>
        <p:blipFill>
          <a:blip r:embed="rId3"/>
          <a:srcRect t="14765" b="15436"/>
          <a:stretch>
            <a:fillRect/>
          </a:stretch>
        </p:blipFill>
        <p:spPr>
          <a:xfrm>
            <a:off x="3224181" y="450376"/>
            <a:ext cx="8625385" cy="6296469"/>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4416"/>
          <a:stretch/>
        </p:blipFill>
        <p:spPr>
          <a:xfrm>
            <a:off x="3670375" y="914348"/>
            <a:ext cx="7814287" cy="4585700"/>
          </a:xfrm>
          <a:prstGeom prst="rect">
            <a:avLst/>
          </a:prstGeom>
        </p:spPr>
      </p:pic>
      <p:sp>
        <p:nvSpPr>
          <p:cNvPr id="14" name="TextBox 13">
            <a:extLst>
              <a:ext uri="{FF2B5EF4-FFF2-40B4-BE49-F238E27FC236}">
                <a16:creationId xmlns:a16="http://schemas.microsoft.com/office/drawing/2014/main" xmlns="" id="{214945CF-F571-4BB8-963F-1624D84CAE80}"/>
              </a:ext>
            </a:extLst>
          </p:cNvPr>
          <p:cNvSpPr txBox="1"/>
          <p:nvPr/>
        </p:nvSpPr>
        <p:spPr>
          <a:xfrm>
            <a:off x="4509631" y="914348"/>
            <a:ext cx="5430982" cy="1323439"/>
          </a:xfrm>
          <a:prstGeom prst="rect">
            <a:avLst/>
          </a:prstGeom>
          <a:noFill/>
        </p:spPr>
        <p:txBody>
          <a:bodyPr wrap="square" rtlCol="0">
            <a:spAutoFit/>
          </a:bodyPr>
          <a:lstStyle/>
          <a:p>
            <a:pPr algn="ctr"/>
            <a:r>
              <a:rPr lang="en-US" sz="4000" b="1" i="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তাহলে</a:t>
            </a:r>
            <a:r>
              <a:rPr lang="en-US" sz="4000" b="1" i="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i="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আমাদের</a:t>
            </a:r>
            <a:r>
              <a:rPr lang="en-US" sz="4000" b="1" i="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i="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আজকের</a:t>
            </a:r>
            <a:r>
              <a:rPr lang="en-US" sz="4000" b="1" i="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i="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পাঠের</a:t>
            </a:r>
            <a:r>
              <a:rPr lang="en-US" sz="4000" b="1" i="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i="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বিষয়</a:t>
            </a:r>
            <a:r>
              <a:rPr lang="en-US" sz="4000" b="1" i="1" dirty="0">
                <a:latin typeface="NikoshBAN" panose="02000000000000000000" pitchFamily="2" charset="0"/>
                <a:cs typeface="NikoshBAN" panose="02000000000000000000" pitchFamily="2" charset="0"/>
              </a:rPr>
              <a:t>…</a:t>
            </a:r>
          </a:p>
        </p:txBody>
      </p:sp>
      <p:sp>
        <p:nvSpPr>
          <p:cNvPr id="15" name="TextBox 14">
            <a:extLst>
              <a:ext uri="{FF2B5EF4-FFF2-40B4-BE49-F238E27FC236}">
                <a16:creationId xmlns:a16="http://schemas.microsoft.com/office/drawing/2014/main" xmlns="" id="{587E1578-5162-4E62-8A01-9ECE05E84430}"/>
              </a:ext>
            </a:extLst>
          </p:cNvPr>
          <p:cNvSpPr txBox="1"/>
          <p:nvPr/>
        </p:nvSpPr>
        <p:spPr>
          <a:xfrm>
            <a:off x="4651717" y="3219726"/>
            <a:ext cx="5851604" cy="1200329"/>
          </a:xfrm>
          <a:prstGeom prst="rect">
            <a:avLst/>
          </a:prstGeom>
          <a:noFill/>
        </p:spPr>
        <p:txBody>
          <a:bodyPr wrap="square" rtlCol="0">
            <a:spAutoFit/>
          </a:bodyPr>
          <a:lstStyle/>
          <a:p>
            <a:pPr algn="ctr"/>
            <a:r>
              <a:rPr lang="bn-IN" sz="7200" b="1" dirty="0" smtClean="0">
                <a:ln w="12700">
                  <a:solidFill>
                    <a:schemeClr val="accent1"/>
                  </a:solidFill>
                  <a:prstDash val="solid"/>
                </a:ln>
                <a:solidFill>
                  <a:srgbClr val="FF0000"/>
                </a:solidFill>
                <a:effectLst>
                  <a:outerShdw dist="38100" dir="2640000" algn="bl" rotWithShape="0">
                    <a:schemeClr val="accent1"/>
                  </a:outerShdw>
                </a:effectLst>
                <a:latin typeface="NikoshBAN" pitchFamily="2" charset="0"/>
                <a:cs typeface="NikoshBAN" pitchFamily="2" charset="0"/>
              </a:rPr>
              <a:t>অভাগীর স্বর্গ </a:t>
            </a:r>
            <a:endParaRPr 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endParaRPr>
          </a:p>
        </p:txBody>
      </p:sp>
      <p:pic>
        <p:nvPicPr>
          <p:cNvPr id="10" name="Picture 9" descr="sterne-0268.gif"/>
          <p:cNvPicPr>
            <a:picLocks noChangeAspect="1"/>
          </p:cNvPicPr>
          <p:nvPr/>
        </p:nvPicPr>
        <p:blipFill>
          <a:blip r:embed="rId5"/>
          <a:stretch>
            <a:fillRect/>
          </a:stretch>
        </p:blipFill>
        <p:spPr>
          <a:xfrm>
            <a:off x="153537" y="6454691"/>
            <a:ext cx="11911084" cy="292154"/>
          </a:xfrm>
          <a:prstGeom prst="rect">
            <a:avLst/>
          </a:prstGeom>
        </p:spPr>
      </p:pic>
      <p:pic>
        <p:nvPicPr>
          <p:cNvPr id="11" name="Picture 10" descr="sterne-0268.gif"/>
          <p:cNvPicPr>
            <a:picLocks noChangeAspect="1"/>
          </p:cNvPicPr>
          <p:nvPr/>
        </p:nvPicPr>
        <p:blipFill>
          <a:blip r:embed="rId5"/>
          <a:stretch>
            <a:fillRect/>
          </a:stretch>
        </p:blipFill>
        <p:spPr>
          <a:xfrm rot="16200000">
            <a:off x="-2889254" y="3210593"/>
            <a:ext cx="6273143" cy="215055"/>
          </a:xfrm>
          <a:prstGeom prst="rect">
            <a:avLst/>
          </a:prstGeom>
        </p:spPr>
      </p:pic>
      <p:pic>
        <p:nvPicPr>
          <p:cNvPr id="12" name="Picture 11" descr="sterne-0268.gif"/>
          <p:cNvPicPr>
            <a:picLocks noChangeAspect="1"/>
          </p:cNvPicPr>
          <p:nvPr/>
        </p:nvPicPr>
        <p:blipFill>
          <a:blip r:embed="rId5"/>
          <a:stretch>
            <a:fillRect/>
          </a:stretch>
        </p:blipFill>
        <p:spPr>
          <a:xfrm rot="16200000">
            <a:off x="8777268" y="3233416"/>
            <a:ext cx="6329474" cy="216986"/>
          </a:xfrm>
          <a:prstGeom prst="rect">
            <a:avLst/>
          </a:prstGeom>
        </p:spPr>
      </p:pic>
      <p:pic>
        <p:nvPicPr>
          <p:cNvPr id="13" name="Picture 12" descr="sterne-0268.gif"/>
          <p:cNvPicPr>
            <a:picLocks noChangeAspect="1"/>
          </p:cNvPicPr>
          <p:nvPr/>
        </p:nvPicPr>
        <p:blipFill>
          <a:blip r:embed="rId5"/>
          <a:stretch>
            <a:fillRect/>
          </a:stretch>
        </p:blipFill>
        <p:spPr>
          <a:xfrm>
            <a:off x="289774" y="177172"/>
            <a:ext cx="11545668" cy="283191"/>
          </a:xfrm>
          <a:prstGeom prst="rect">
            <a:avLst/>
          </a:prstGeom>
        </p:spPr>
      </p:pic>
    </p:spTree>
    <p:extLst>
      <p:ext uri="{BB962C8B-B14F-4D97-AF65-F5344CB8AC3E}">
        <p14:creationId xmlns:p14="http://schemas.microsoft.com/office/powerpoint/2010/main" val="2403465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xit" presetSubtype="0" fill="hold" grpId="1" nodeType="clickEffect">
                                  <p:stCondLst>
                                    <p:cond delay="0"/>
                                  </p:stCondLst>
                                  <p:iterate type="lt">
                                    <p:tmPct val="0"/>
                                  </p:iterate>
                                  <p:childTnLst>
                                    <p:animEffect transition="out" filter="fade">
                                      <p:cBhvr>
                                        <p:cTn id="15" dur="1000"/>
                                        <p:tgtEl>
                                          <p:spTgt spid="14"/>
                                        </p:tgtEl>
                                      </p:cBhvr>
                                    </p:animEffect>
                                    <p:anim calcmode="lin" valueType="num">
                                      <p:cBhvr>
                                        <p:cTn id="16" dur="1000"/>
                                        <p:tgtEl>
                                          <p:spTgt spid="14"/>
                                        </p:tgtEl>
                                        <p:attrNameLst>
                                          <p:attrName>ppt_x</p:attrName>
                                        </p:attrNameLst>
                                      </p:cBhvr>
                                      <p:tavLst>
                                        <p:tav tm="0">
                                          <p:val>
                                            <p:strVal val="ppt_x"/>
                                          </p:val>
                                        </p:tav>
                                        <p:tav tm="100000">
                                          <p:val>
                                            <p:strVal val="ppt_x"/>
                                          </p:val>
                                        </p:tav>
                                      </p:tavLst>
                                    </p:anim>
                                    <p:anim calcmode="lin" valueType="num">
                                      <p:cBhvr>
                                        <p:cTn id="17" dur="1000"/>
                                        <p:tgtEl>
                                          <p:spTgt spid="14"/>
                                        </p:tgtEl>
                                        <p:attrNameLst>
                                          <p:attrName>ppt_y</p:attrName>
                                        </p:attrNameLst>
                                      </p:cBhvr>
                                      <p:tavLst>
                                        <p:tav tm="0">
                                          <p:val>
                                            <p:strVal val="ppt_y"/>
                                          </p:val>
                                        </p:tav>
                                        <p:tav tm="100000">
                                          <p:val>
                                            <p:strVal val="ppt_y-.1"/>
                                          </p:val>
                                        </p:tav>
                                      </p:tavLst>
                                    </p:anim>
                                    <p:set>
                                      <p:cBhvr>
                                        <p:cTn id="18" dur="1" fill="hold">
                                          <p:stCondLst>
                                            <p:cond delay="9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9" name="Down Ribbon 8"/>
          <p:cNvSpPr/>
          <p:nvPr/>
        </p:nvSpPr>
        <p:spPr>
          <a:xfrm>
            <a:off x="2129671" y="427095"/>
            <a:ext cx="7564581" cy="950944"/>
          </a:xfrm>
          <a:prstGeom prst="ribbon">
            <a:avLst/>
          </a:prstGeom>
          <a:solidFill>
            <a:schemeClr val="accent1">
              <a:lumMod val="40000"/>
              <a:lumOff val="60000"/>
            </a:schemeClr>
          </a:solidFill>
          <a:ln w="38100">
            <a:solidFill>
              <a:srgbClr val="C000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a:t>
            </a:r>
            <a:r>
              <a:rPr lang="en-US" sz="60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bn-IN" sz="60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ফল</a:t>
            </a:r>
            <a:r>
              <a:rPr lang="en-US" sz="60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0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xmlns="" id="{3F47345E-2043-49BA-B979-E07C464ABE97}"/>
              </a:ext>
            </a:extLst>
          </p:cNvPr>
          <p:cNvSpPr/>
          <p:nvPr/>
        </p:nvSpPr>
        <p:spPr>
          <a:xfrm>
            <a:off x="503581" y="1895302"/>
            <a:ext cx="6425250" cy="584775"/>
          </a:xfrm>
          <a:prstGeom prst="rect">
            <a:avLst/>
          </a:prstGeom>
          <a:noFill/>
          <a:ln>
            <a:noFill/>
          </a:ln>
        </p:spPr>
        <p:txBody>
          <a:bodyPr wrap="square">
            <a:spAutoFit/>
          </a:bodyPr>
          <a:lstStyle/>
          <a:p>
            <a:pPr algn="just"/>
            <a:r>
              <a:rPr lang="bn-IN" sz="3200" dirty="0" smtClean="0">
                <a:ln w="9525">
                  <a:solidFill>
                    <a:schemeClr val="tx1"/>
                  </a:solidFill>
                  <a:prstDash val="solid"/>
                </a:ln>
                <a:latin typeface="NikoshBAN" panose="02000000000000000000" pitchFamily="2" charset="0"/>
                <a:cs typeface="NikoshBAN" panose="02000000000000000000" pitchFamily="2" charset="0"/>
              </a:rPr>
              <a:t>প্রত্যাশা করা যাচ্ছে যে </a:t>
            </a:r>
            <a:r>
              <a:rPr lang="bn-BD" sz="3200" dirty="0" smtClean="0">
                <a:ln w="9525">
                  <a:solidFill>
                    <a:schemeClr val="tx1"/>
                  </a:solidFill>
                  <a:prstDash val="solid"/>
                </a:ln>
                <a:latin typeface="NikoshBAN" panose="02000000000000000000" pitchFamily="2" charset="0"/>
                <a:cs typeface="NikoshBAN" panose="02000000000000000000" pitchFamily="2" charset="0"/>
              </a:rPr>
              <a:t>এই </a:t>
            </a:r>
            <a:r>
              <a:rPr lang="bn-BD" sz="3200" dirty="0">
                <a:ln w="9525">
                  <a:solidFill>
                    <a:schemeClr val="tx1"/>
                  </a:solidFill>
                  <a:prstDash val="solid"/>
                </a:ln>
                <a:latin typeface="NikoshBAN" panose="02000000000000000000" pitchFamily="2" charset="0"/>
                <a:cs typeface="NikoshBAN" panose="02000000000000000000" pitchFamily="2" charset="0"/>
              </a:rPr>
              <a:t>পাঠ শেষে শিক্ষার্থীরা</a:t>
            </a:r>
            <a:r>
              <a:rPr lang="bn-IN" sz="3200" dirty="0">
                <a:ln w="9525">
                  <a:solidFill>
                    <a:schemeClr val="tx1"/>
                  </a:solidFill>
                  <a:prstDash val="solid"/>
                </a:ln>
                <a:latin typeface="NikoshBAN" panose="02000000000000000000" pitchFamily="2" charset="0"/>
                <a:cs typeface="NikoshBAN" panose="02000000000000000000" pitchFamily="2" charset="0"/>
              </a:rPr>
              <a:t> </a:t>
            </a:r>
            <a:r>
              <a:rPr lang="bn-IN" sz="3200" dirty="0" smtClean="0">
                <a:ln w="9525">
                  <a:solidFill>
                    <a:schemeClr val="tx1"/>
                  </a:solidFill>
                  <a:prstDash val="solid"/>
                </a:ln>
                <a:latin typeface="NikoshBAN" panose="02000000000000000000" pitchFamily="2" charset="0"/>
                <a:cs typeface="NikoshBAN" panose="02000000000000000000" pitchFamily="2" charset="0"/>
              </a:rPr>
              <a:t>--  </a:t>
            </a:r>
            <a:endParaRPr lang="en-US" sz="3200" dirty="0">
              <a:ln w="9525">
                <a:solidFill>
                  <a:schemeClr val="tx1"/>
                </a:solidFill>
                <a:prstDash val="solid"/>
              </a:ln>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xmlns="" id="{931D2308-60CF-4DDB-BDA3-B0B7EC47174B}"/>
              </a:ext>
            </a:extLst>
          </p:cNvPr>
          <p:cNvSpPr txBox="1"/>
          <p:nvPr/>
        </p:nvSpPr>
        <p:spPr>
          <a:xfrm>
            <a:off x="662717" y="2536824"/>
            <a:ext cx="6266114" cy="584775"/>
          </a:xfrm>
          <a:prstGeom prst="rect">
            <a:avLst/>
          </a:prstGeom>
          <a:noFill/>
          <a:ln>
            <a:noFill/>
          </a:ln>
        </p:spPr>
        <p:txBody>
          <a:bodyPr wrap="square" rtlCol="0">
            <a:spAutoFit/>
          </a:bodyPr>
          <a:lstStyle/>
          <a:p>
            <a:r>
              <a:rPr lang="bn-IN" sz="3200" dirty="0" smtClean="0">
                <a:latin typeface="NikoshBAN" pitchFamily="2" charset="0"/>
                <a:cs typeface="NikoshBAN" pitchFamily="2" charset="0"/>
              </a:rPr>
              <a:t>১। লেখক  পরিচিতি বলতে পারবে ।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a:t>
            </a:r>
            <a:endParaRPr lang="bn-IN" sz="3200" dirty="0">
              <a:latin typeface="NikoshBAN" pitchFamily="2" charset="0"/>
              <a:cs typeface="NikoshBAN" pitchFamily="2" charset="0"/>
            </a:endParaRPr>
          </a:p>
        </p:txBody>
      </p:sp>
      <p:sp>
        <p:nvSpPr>
          <p:cNvPr id="12" name="TextBox 11">
            <a:extLst>
              <a:ext uri="{FF2B5EF4-FFF2-40B4-BE49-F238E27FC236}">
                <a16:creationId xmlns:a16="http://schemas.microsoft.com/office/drawing/2014/main" xmlns="" id="{931D2308-60CF-4DDB-BDA3-B0B7EC47174B}"/>
              </a:ext>
            </a:extLst>
          </p:cNvPr>
          <p:cNvSpPr txBox="1"/>
          <p:nvPr/>
        </p:nvSpPr>
        <p:spPr>
          <a:xfrm>
            <a:off x="583149" y="3067364"/>
            <a:ext cx="6266114" cy="584775"/>
          </a:xfrm>
          <a:prstGeom prst="rect">
            <a:avLst/>
          </a:prstGeom>
          <a:noFill/>
          <a:ln>
            <a:noFill/>
          </a:ln>
        </p:spPr>
        <p:txBody>
          <a:bodyPr wrap="square" rtlCol="0">
            <a:spAutoFit/>
          </a:bodyPr>
          <a:lstStyle/>
          <a:p>
            <a:r>
              <a:rPr lang="bn-IN" sz="3200" dirty="0">
                <a:latin typeface="NikoshBAN" pitchFamily="2" charset="0"/>
                <a:cs typeface="NikoshBAN" pitchFamily="2" charset="0"/>
              </a:rPr>
              <a:t>২</a:t>
            </a:r>
            <a:r>
              <a:rPr lang="bn-IN" sz="3200" dirty="0" smtClean="0">
                <a:latin typeface="NikoshBAN" pitchFamily="2" charset="0"/>
                <a:cs typeface="NikoshBAN" pitchFamily="2" charset="0"/>
              </a:rPr>
              <a:t> । নতুন শব্দের অর্থ বলতে পারবে।</a:t>
            </a:r>
            <a:endParaRPr lang="bn-IN" sz="3200" dirty="0">
              <a:latin typeface="NikoshBAN" pitchFamily="2" charset="0"/>
              <a:cs typeface="NikoshBAN" pitchFamily="2" charset="0"/>
            </a:endParaRPr>
          </a:p>
        </p:txBody>
      </p:sp>
      <p:sp>
        <p:nvSpPr>
          <p:cNvPr id="13" name="TextBox 12">
            <a:extLst>
              <a:ext uri="{FF2B5EF4-FFF2-40B4-BE49-F238E27FC236}">
                <a16:creationId xmlns:a16="http://schemas.microsoft.com/office/drawing/2014/main" xmlns="" id="{931D2308-60CF-4DDB-BDA3-B0B7EC47174B}"/>
              </a:ext>
            </a:extLst>
          </p:cNvPr>
          <p:cNvSpPr txBox="1"/>
          <p:nvPr/>
        </p:nvSpPr>
        <p:spPr>
          <a:xfrm>
            <a:off x="503581" y="3638568"/>
            <a:ext cx="10037128" cy="584775"/>
          </a:xfrm>
          <a:prstGeom prst="rect">
            <a:avLst/>
          </a:prstGeom>
          <a:noFill/>
          <a:ln>
            <a:noFill/>
          </a:ln>
        </p:spPr>
        <p:txBody>
          <a:bodyPr wrap="square" rtlCol="0">
            <a:spAutoFit/>
          </a:bodyPr>
          <a:lstStyle/>
          <a:p>
            <a:r>
              <a:rPr lang="bn-IN" sz="3200" dirty="0">
                <a:latin typeface="NikoshBAN" pitchFamily="2" charset="0"/>
                <a:cs typeface="NikoshBAN" pitchFamily="2" charset="0"/>
              </a:rPr>
              <a:t>৩</a:t>
            </a:r>
            <a:r>
              <a:rPr lang="bn-IN" sz="3200" dirty="0" smtClean="0">
                <a:latin typeface="NikoshBAN" pitchFamily="2" charset="0"/>
                <a:cs typeface="NikoshBAN" pitchFamily="2" charset="0"/>
              </a:rPr>
              <a:t>। হতদরিদ্র পরিবারের দুঃখ-দুর্দশা সম্পর্কে জানতে পারবে । </a:t>
            </a:r>
            <a:endParaRPr lang="bn-IN" sz="32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xmlns="" id="{931D2308-60CF-4DDB-BDA3-B0B7EC47174B}"/>
              </a:ext>
            </a:extLst>
          </p:cNvPr>
          <p:cNvSpPr txBox="1"/>
          <p:nvPr/>
        </p:nvSpPr>
        <p:spPr>
          <a:xfrm>
            <a:off x="503581" y="4355591"/>
            <a:ext cx="10037128" cy="1077218"/>
          </a:xfrm>
          <a:prstGeom prst="rect">
            <a:avLst/>
          </a:prstGeom>
          <a:noFill/>
          <a:ln>
            <a:noFill/>
          </a:ln>
        </p:spPr>
        <p:txBody>
          <a:bodyPr wrap="square" rtlCol="0">
            <a:spAutoFit/>
          </a:bodyPr>
          <a:lstStyle/>
          <a:p>
            <a:r>
              <a:rPr lang="bn-IN" sz="3200" dirty="0" smtClean="0">
                <a:latin typeface="NikoshBAN" panose="02000000000000000000" pitchFamily="2" charset="0"/>
                <a:cs typeface="NikoshBAN" panose="02000000000000000000" pitchFamily="2" charset="0"/>
              </a:rPr>
              <a:t>৪। সংসারে নানা অভাব –অভিযোগ ও মাতৃভক্তির অকৃত্রিম প্রকাশ সম্পর্কে জ্ঞান লাভ করতে  পারবে। </a:t>
            </a:r>
            <a:endParaRPr lang="bn-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3144365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down)">
                                      <p:cBhvr>
                                        <p:cTn id="79" dur="580">
                                          <p:stCondLst>
                                            <p:cond delay="0"/>
                                          </p:stCondLst>
                                        </p:cTn>
                                        <p:tgtEl>
                                          <p:spTgt spid="13"/>
                                        </p:tgtEl>
                                      </p:cBhvr>
                                    </p:animEffect>
                                    <p:anim calcmode="lin" valueType="num">
                                      <p:cBhvr>
                                        <p:cTn id="8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5" dur="26">
                                          <p:stCondLst>
                                            <p:cond delay="650"/>
                                          </p:stCondLst>
                                        </p:cTn>
                                        <p:tgtEl>
                                          <p:spTgt spid="13"/>
                                        </p:tgtEl>
                                      </p:cBhvr>
                                      <p:to x="100000" y="60000"/>
                                    </p:animScale>
                                    <p:animScale>
                                      <p:cBhvr>
                                        <p:cTn id="86" dur="166" decel="50000">
                                          <p:stCondLst>
                                            <p:cond delay="676"/>
                                          </p:stCondLst>
                                        </p:cTn>
                                        <p:tgtEl>
                                          <p:spTgt spid="13"/>
                                        </p:tgtEl>
                                      </p:cBhvr>
                                      <p:to x="100000" y="100000"/>
                                    </p:animScale>
                                    <p:animScale>
                                      <p:cBhvr>
                                        <p:cTn id="87" dur="26">
                                          <p:stCondLst>
                                            <p:cond delay="1312"/>
                                          </p:stCondLst>
                                        </p:cTn>
                                        <p:tgtEl>
                                          <p:spTgt spid="13"/>
                                        </p:tgtEl>
                                      </p:cBhvr>
                                      <p:to x="100000" y="80000"/>
                                    </p:animScale>
                                    <p:animScale>
                                      <p:cBhvr>
                                        <p:cTn id="88" dur="166" decel="50000">
                                          <p:stCondLst>
                                            <p:cond delay="1338"/>
                                          </p:stCondLst>
                                        </p:cTn>
                                        <p:tgtEl>
                                          <p:spTgt spid="13"/>
                                        </p:tgtEl>
                                      </p:cBhvr>
                                      <p:to x="100000" y="100000"/>
                                    </p:animScale>
                                    <p:animScale>
                                      <p:cBhvr>
                                        <p:cTn id="89" dur="26">
                                          <p:stCondLst>
                                            <p:cond delay="1642"/>
                                          </p:stCondLst>
                                        </p:cTn>
                                        <p:tgtEl>
                                          <p:spTgt spid="13"/>
                                        </p:tgtEl>
                                      </p:cBhvr>
                                      <p:to x="100000" y="90000"/>
                                    </p:animScale>
                                    <p:animScale>
                                      <p:cBhvr>
                                        <p:cTn id="90" dur="166" decel="50000">
                                          <p:stCondLst>
                                            <p:cond delay="1668"/>
                                          </p:stCondLst>
                                        </p:cTn>
                                        <p:tgtEl>
                                          <p:spTgt spid="13"/>
                                        </p:tgtEl>
                                      </p:cBhvr>
                                      <p:to x="100000" y="100000"/>
                                    </p:animScale>
                                    <p:animScale>
                                      <p:cBhvr>
                                        <p:cTn id="91" dur="26">
                                          <p:stCondLst>
                                            <p:cond delay="1808"/>
                                          </p:stCondLst>
                                        </p:cTn>
                                        <p:tgtEl>
                                          <p:spTgt spid="13"/>
                                        </p:tgtEl>
                                      </p:cBhvr>
                                      <p:to x="100000" y="95000"/>
                                    </p:animScale>
                                    <p:animScale>
                                      <p:cBhvr>
                                        <p:cTn id="92" dur="166" decel="50000">
                                          <p:stCondLst>
                                            <p:cond delay="1834"/>
                                          </p:stCondLst>
                                        </p:cTn>
                                        <p:tgtEl>
                                          <p:spTgt spid="13"/>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80">
                                          <p:stCondLst>
                                            <p:cond delay="0"/>
                                          </p:stCondLst>
                                        </p:cTn>
                                        <p:tgtEl>
                                          <p:spTgt spid="14"/>
                                        </p:tgtEl>
                                      </p:cBhvr>
                                    </p:animEffect>
                                    <p:anim calcmode="lin" valueType="num">
                                      <p:cBhvr>
                                        <p:cTn id="9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3" dur="26">
                                          <p:stCondLst>
                                            <p:cond delay="650"/>
                                          </p:stCondLst>
                                        </p:cTn>
                                        <p:tgtEl>
                                          <p:spTgt spid="14"/>
                                        </p:tgtEl>
                                      </p:cBhvr>
                                      <p:to x="100000" y="60000"/>
                                    </p:animScale>
                                    <p:animScale>
                                      <p:cBhvr>
                                        <p:cTn id="104" dur="166" decel="50000">
                                          <p:stCondLst>
                                            <p:cond delay="676"/>
                                          </p:stCondLst>
                                        </p:cTn>
                                        <p:tgtEl>
                                          <p:spTgt spid="14"/>
                                        </p:tgtEl>
                                      </p:cBhvr>
                                      <p:to x="100000" y="100000"/>
                                    </p:animScale>
                                    <p:animScale>
                                      <p:cBhvr>
                                        <p:cTn id="105" dur="26">
                                          <p:stCondLst>
                                            <p:cond delay="1312"/>
                                          </p:stCondLst>
                                        </p:cTn>
                                        <p:tgtEl>
                                          <p:spTgt spid="14"/>
                                        </p:tgtEl>
                                      </p:cBhvr>
                                      <p:to x="100000" y="80000"/>
                                    </p:animScale>
                                    <p:animScale>
                                      <p:cBhvr>
                                        <p:cTn id="106" dur="166" decel="50000">
                                          <p:stCondLst>
                                            <p:cond delay="1338"/>
                                          </p:stCondLst>
                                        </p:cTn>
                                        <p:tgtEl>
                                          <p:spTgt spid="14"/>
                                        </p:tgtEl>
                                      </p:cBhvr>
                                      <p:to x="100000" y="100000"/>
                                    </p:animScale>
                                    <p:animScale>
                                      <p:cBhvr>
                                        <p:cTn id="107" dur="26">
                                          <p:stCondLst>
                                            <p:cond delay="1642"/>
                                          </p:stCondLst>
                                        </p:cTn>
                                        <p:tgtEl>
                                          <p:spTgt spid="14"/>
                                        </p:tgtEl>
                                      </p:cBhvr>
                                      <p:to x="100000" y="90000"/>
                                    </p:animScale>
                                    <p:animScale>
                                      <p:cBhvr>
                                        <p:cTn id="108" dur="166" decel="50000">
                                          <p:stCondLst>
                                            <p:cond delay="1668"/>
                                          </p:stCondLst>
                                        </p:cTn>
                                        <p:tgtEl>
                                          <p:spTgt spid="14"/>
                                        </p:tgtEl>
                                      </p:cBhvr>
                                      <p:to x="100000" y="100000"/>
                                    </p:animScale>
                                    <p:animScale>
                                      <p:cBhvr>
                                        <p:cTn id="109" dur="26">
                                          <p:stCondLst>
                                            <p:cond delay="1808"/>
                                          </p:stCondLst>
                                        </p:cTn>
                                        <p:tgtEl>
                                          <p:spTgt spid="14"/>
                                        </p:tgtEl>
                                      </p:cBhvr>
                                      <p:to x="100000" y="95000"/>
                                    </p:animScale>
                                    <p:animScale>
                                      <p:cBhvr>
                                        <p:cTn id="11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20" name="Rectangle 19"/>
          <p:cNvSpPr/>
          <p:nvPr/>
        </p:nvSpPr>
        <p:spPr>
          <a:xfrm>
            <a:off x="0" y="0"/>
            <a:ext cx="12192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Callout 21"/>
          <p:cNvSpPr/>
          <p:nvPr/>
        </p:nvSpPr>
        <p:spPr>
          <a:xfrm>
            <a:off x="5301060" y="214623"/>
            <a:ext cx="1959372" cy="1981200"/>
          </a:xfrm>
          <a:prstGeom prst="down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পরিচিতি</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3" name="Rounded Rectangle 22"/>
          <p:cNvSpPr/>
          <p:nvPr/>
        </p:nvSpPr>
        <p:spPr>
          <a:xfrm>
            <a:off x="8135899" y="542563"/>
            <a:ext cx="3043492" cy="1555185"/>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n>
                  <a:solidFill>
                    <a:schemeClr val="tx1"/>
                  </a:solidFill>
                </a:ln>
                <a:solidFill>
                  <a:srgbClr val="002060"/>
                </a:solidFill>
                <a:latin typeface="NikoshBAN" pitchFamily="2" charset="0"/>
                <a:cs typeface="NikoshBAN" pitchFamily="2" charset="0"/>
              </a:rPr>
              <a:t>জন্মঃ</a:t>
            </a:r>
            <a:endParaRPr lang="bn-IN" sz="2400" dirty="0" smtClean="0">
              <a:ln>
                <a:solidFill>
                  <a:schemeClr val="tx1"/>
                </a:solidFill>
              </a:ln>
              <a:solidFill>
                <a:srgbClr val="002060"/>
              </a:solidFill>
              <a:latin typeface="NikoshBAN" pitchFamily="2" charset="0"/>
              <a:cs typeface="NikoshBAN" pitchFamily="2" charset="0"/>
            </a:endParaRPr>
          </a:p>
          <a:p>
            <a:r>
              <a:rPr lang="en-US" sz="2400" dirty="0" smtClean="0">
                <a:solidFill>
                  <a:srgbClr val="002060"/>
                </a:solidFill>
                <a:latin typeface="NikoshBAN" pitchFamily="2" charset="0"/>
                <a:cs typeface="NikoshBAN" pitchFamily="2" charset="0"/>
              </a:rPr>
              <a:t> 1876 </a:t>
            </a:r>
            <a:r>
              <a:rPr lang="bn-IN" sz="2400" dirty="0" smtClean="0">
                <a:solidFill>
                  <a:srgbClr val="002060"/>
                </a:solidFill>
                <a:latin typeface="NikoshBAN" pitchFamily="2" charset="0"/>
                <a:cs typeface="NikoshBAN" pitchFamily="2" charset="0"/>
              </a:rPr>
              <a:t>সালের ১৫ সেপ্টেম্বর </a:t>
            </a:r>
            <a:endParaRPr lang="bn-BD" sz="2400" dirty="0">
              <a:solidFill>
                <a:srgbClr val="002060"/>
              </a:solidFill>
              <a:latin typeface="SutonnyMJ" pitchFamily="2" charset="0"/>
              <a:cs typeface="SutonnyMJ" pitchFamily="2" charset="0"/>
            </a:endParaRPr>
          </a:p>
        </p:txBody>
      </p:sp>
      <p:sp>
        <p:nvSpPr>
          <p:cNvPr id="24" name="Rounded Rectangle 23"/>
          <p:cNvSpPr/>
          <p:nvPr/>
        </p:nvSpPr>
        <p:spPr>
          <a:xfrm>
            <a:off x="8892086" y="4108356"/>
            <a:ext cx="2855956" cy="1040347"/>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800" dirty="0" smtClean="0">
              <a:solidFill>
                <a:srgbClr val="FF0000"/>
              </a:solidFill>
              <a:latin typeface="NikoshBAN" panose="02000000000000000000" pitchFamily="2" charset="0"/>
              <a:cs typeface="NikoshBAN" panose="02000000000000000000" pitchFamily="2" charset="0"/>
            </a:endParaRPr>
          </a:p>
          <a:p>
            <a:pPr algn="ctr"/>
            <a:r>
              <a:rPr lang="bn-IN" dirty="0" smtClean="0">
                <a:ln>
                  <a:solidFill>
                    <a:schemeClr val="tx1"/>
                  </a:solidFill>
                </a:ln>
                <a:solidFill>
                  <a:schemeClr val="bg2">
                    <a:lumMod val="10000"/>
                  </a:schemeClr>
                </a:solidFill>
                <a:latin typeface="NikoshBAN" pitchFamily="2" charset="0"/>
                <a:cs typeface="NikoshBAN" pitchFamily="2" charset="0"/>
              </a:rPr>
              <a:t>পিতা– মতিলাল চট্টোপাধ্যায় </a:t>
            </a:r>
          </a:p>
          <a:p>
            <a:pPr algn="ctr"/>
            <a:r>
              <a:rPr lang="bn-IN" dirty="0" smtClean="0">
                <a:ln>
                  <a:solidFill>
                    <a:schemeClr val="tx1"/>
                  </a:solidFill>
                </a:ln>
                <a:solidFill>
                  <a:schemeClr val="bg2">
                    <a:lumMod val="10000"/>
                  </a:schemeClr>
                </a:solidFill>
                <a:latin typeface="NikoshBAN" pitchFamily="2" charset="0"/>
                <a:cs typeface="NikoshBAN" pitchFamily="2" charset="0"/>
              </a:rPr>
              <a:t>মাতা– ভুবনমোহিনী।  </a:t>
            </a:r>
          </a:p>
        </p:txBody>
      </p:sp>
      <p:sp>
        <p:nvSpPr>
          <p:cNvPr id="25" name="Rounded Rectangle 24"/>
          <p:cNvSpPr/>
          <p:nvPr/>
        </p:nvSpPr>
        <p:spPr>
          <a:xfrm>
            <a:off x="1107272" y="349707"/>
            <a:ext cx="2569669" cy="163310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n>
                  <a:solidFill>
                    <a:schemeClr val="tx1"/>
                  </a:solidFill>
                </a:ln>
                <a:solidFill>
                  <a:srgbClr val="C00000"/>
                </a:solidFill>
                <a:latin typeface="NikoshBAN" pitchFamily="2" charset="0"/>
                <a:cs typeface="NikoshBAN" pitchFamily="2" charset="0"/>
              </a:rPr>
              <a:t>মৃত্যুঃ </a:t>
            </a:r>
          </a:p>
          <a:p>
            <a:pPr algn="ctr"/>
            <a:r>
              <a:rPr lang="bn-IN" dirty="0" smtClean="0">
                <a:ln>
                  <a:solidFill>
                    <a:schemeClr val="tx1"/>
                  </a:solidFill>
                </a:ln>
                <a:solidFill>
                  <a:srgbClr val="C00000"/>
                </a:solidFill>
                <a:latin typeface="NikoshBAN" pitchFamily="2" charset="0"/>
                <a:cs typeface="NikoshBAN" pitchFamily="2" charset="0"/>
              </a:rPr>
              <a:t>১৯৩৮ সালের ১৬ জানুয়ারি।। </a:t>
            </a:r>
            <a:endParaRPr lang="en-US" dirty="0">
              <a:ln>
                <a:solidFill>
                  <a:schemeClr val="tx1"/>
                </a:solidFill>
              </a:ln>
              <a:solidFill>
                <a:srgbClr val="C00000"/>
              </a:solidFill>
              <a:latin typeface="NikoshBAN" pitchFamily="2" charset="0"/>
              <a:cs typeface="NikoshBAN" pitchFamily="2" charset="0"/>
            </a:endParaRPr>
          </a:p>
        </p:txBody>
      </p:sp>
      <p:sp>
        <p:nvSpPr>
          <p:cNvPr id="26" name="Rounded Rectangle 25"/>
          <p:cNvSpPr/>
          <p:nvPr/>
        </p:nvSpPr>
        <p:spPr>
          <a:xfrm>
            <a:off x="259514" y="2215837"/>
            <a:ext cx="4393664" cy="2426325"/>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8" algn="ctr"/>
            <a:r>
              <a:rPr lang="bn-IN" sz="2000" dirty="0" smtClean="0">
                <a:solidFill>
                  <a:srgbClr val="002060"/>
                </a:solidFill>
                <a:latin typeface="NikoshBAN" pitchFamily="2" charset="0"/>
                <a:cs typeface="NikoshBAN" pitchFamily="2" charset="0"/>
              </a:rPr>
              <a:t>সাহিত্য কর্মঃ</a:t>
            </a:r>
          </a:p>
          <a:p>
            <a:pPr marL="0" lvl="8" algn="ctr"/>
            <a:r>
              <a:rPr lang="bn-IN" sz="2000" dirty="0" smtClean="0">
                <a:solidFill>
                  <a:srgbClr val="002060"/>
                </a:solidFill>
                <a:latin typeface="NikoshBAN" pitchFamily="2" charset="0"/>
                <a:cs typeface="NikoshBAN" pitchFamily="2" charset="0"/>
              </a:rPr>
              <a:t>দেবদাস, পরিণীতা,বিরাজ বৌ,বড়দিদি,মেজদিদি,চরিত্রহীন,শ্রীকান্ত,দত্তা,গৃহদাহ,পথের দাবী,বিপ্রদাস,শেষ প্রশ্ন,বিন্দুর ছেলে,মহেশ,ছবি ইত্যাদি।</a:t>
            </a:r>
            <a:endParaRPr lang="en-US" sz="2000" dirty="0">
              <a:solidFill>
                <a:srgbClr val="002060"/>
              </a:solidFill>
              <a:latin typeface="NikoshBAN" pitchFamily="2" charset="0"/>
              <a:cs typeface="NikoshBAN" pitchFamily="2" charset="0"/>
            </a:endParaRPr>
          </a:p>
        </p:txBody>
      </p:sp>
      <p:sp>
        <p:nvSpPr>
          <p:cNvPr id="27" name="Rounded Rectangle 26"/>
          <p:cNvSpPr/>
          <p:nvPr/>
        </p:nvSpPr>
        <p:spPr>
          <a:xfrm>
            <a:off x="8702287" y="2284451"/>
            <a:ext cx="3235553"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n>
                  <a:solidFill>
                    <a:schemeClr val="tx1"/>
                  </a:solidFill>
                </a:ln>
                <a:solidFill>
                  <a:srgbClr val="002060"/>
                </a:solidFill>
                <a:latin typeface="NikoshBAN" pitchFamily="2" charset="0"/>
                <a:cs typeface="NikoshBAN" pitchFamily="2" charset="0"/>
              </a:rPr>
              <a:t>জন্মস্থান  </a:t>
            </a:r>
          </a:p>
          <a:p>
            <a:pPr algn="ctr"/>
            <a:r>
              <a:rPr lang="bn-IN" sz="2400" dirty="0" smtClean="0">
                <a:solidFill>
                  <a:srgbClr val="002060"/>
                </a:solidFill>
                <a:latin typeface="NikoshBAN" pitchFamily="2" charset="0"/>
                <a:cs typeface="NikoshBAN" pitchFamily="2" charset="0"/>
              </a:rPr>
              <a:t>হুগলী জেলার দেবানন্দপুর গ্রামে</a:t>
            </a:r>
            <a:r>
              <a:rPr lang="bn-IN" sz="2400" dirty="0" smtClean="0">
                <a:ln>
                  <a:solidFill>
                    <a:schemeClr val="tx1"/>
                  </a:solidFill>
                </a:ln>
                <a:solidFill>
                  <a:srgbClr val="002060"/>
                </a:solidFill>
                <a:latin typeface="NikoshBAN" pitchFamily="2" charset="0"/>
                <a:cs typeface="NikoshBAN" pitchFamily="2" charset="0"/>
              </a:rPr>
              <a:t>।   </a:t>
            </a:r>
            <a:endParaRPr lang="en-US" sz="2400" dirty="0"/>
          </a:p>
        </p:txBody>
      </p:sp>
      <p:sp>
        <p:nvSpPr>
          <p:cNvPr id="28" name="Rounded Rectangle 27"/>
          <p:cNvSpPr/>
          <p:nvPr/>
        </p:nvSpPr>
        <p:spPr>
          <a:xfrm>
            <a:off x="420870" y="4835155"/>
            <a:ext cx="4070953"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b="1" dirty="0" smtClean="0">
                <a:solidFill>
                  <a:srgbClr val="002060"/>
                </a:solidFill>
                <a:latin typeface="NikoshBAN" pitchFamily="2" charset="0"/>
                <a:cs typeface="NikoshBAN" pitchFamily="2" charset="0"/>
              </a:rPr>
              <a:t>কর্ম জীবন </a:t>
            </a:r>
          </a:p>
          <a:p>
            <a:pPr algn="ctr"/>
            <a:r>
              <a:rPr lang="bn-IN" b="1" dirty="0" smtClean="0">
                <a:ln>
                  <a:solidFill>
                    <a:schemeClr val="tx1"/>
                  </a:solidFill>
                </a:ln>
                <a:solidFill>
                  <a:srgbClr val="002060"/>
                </a:solidFill>
                <a:effectLst>
                  <a:outerShdw blurRad="38100" dist="38100" dir="2700000" algn="tl">
                    <a:srgbClr val="000000">
                      <a:alpha val="43137"/>
                    </a:srgbClr>
                  </a:outerShdw>
                </a:effectLst>
                <a:latin typeface="NikoshBAN" pitchFamily="2" charset="0"/>
                <a:cs typeface="NikoshBAN" pitchFamily="2" charset="0"/>
              </a:rPr>
              <a:t>১৯০৩ সালে রেঙ্গুনে কেরানি পদে চাকরি করেন </a:t>
            </a:r>
            <a:r>
              <a:rPr lang="bn-IN" dirty="0" smtClean="0">
                <a:ln>
                  <a:solidFill>
                    <a:schemeClr val="tx1"/>
                  </a:solidFill>
                </a:ln>
                <a:solidFill>
                  <a:srgbClr val="002060"/>
                </a:solidFill>
                <a:effectLst>
                  <a:outerShdw blurRad="38100" dist="38100" dir="2700000" algn="tl">
                    <a:srgbClr val="000000">
                      <a:alpha val="43137"/>
                    </a:srgbClr>
                  </a:outerShdw>
                </a:effectLst>
                <a:latin typeface="NikoshBAN" pitchFamily="2" charset="0"/>
                <a:cs typeface="NikoshBAN" pitchFamily="2" charset="0"/>
              </a:rPr>
              <a:t>।</a:t>
            </a:r>
          </a:p>
          <a:p>
            <a:pPr algn="ctr"/>
            <a:r>
              <a:rPr lang="bn-IN" dirty="0" smtClean="0">
                <a:ln>
                  <a:solidFill>
                    <a:schemeClr val="tx1"/>
                  </a:solidFill>
                </a:ln>
                <a:solidFill>
                  <a:srgbClr val="002060"/>
                </a:solidFill>
                <a:effectLst>
                  <a:outerShdw blurRad="38100" dist="38100" dir="2700000" algn="tl">
                    <a:srgbClr val="000000">
                      <a:alpha val="43137"/>
                    </a:srgbClr>
                  </a:outerShdw>
                </a:effectLst>
                <a:latin typeface="NikoshBAN" pitchFamily="2" charset="0"/>
                <a:cs typeface="NikoshBAN" pitchFamily="2" charset="0"/>
              </a:rPr>
              <a:t>পরবর্তীতে সাহিত্য রচনা কেই পেশা হিসাবে গ্রহণ করেন।</a:t>
            </a:r>
          </a:p>
        </p:txBody>
      </p:sp>
      <p:sp>
        <p:nvSpPr>
          <p:cNvPr id="29" name="Up Arrow Callout 28"/>
          <p:cNvSpPr/>
          <p:nvPr/>
        </p:nvSpPr>
        <p:spPr>
          <a:xfrm>
            <a:off x="5249287" y="5148703"/>
            <a:ext cx="3642800" cy="1479421"/>
          </a:xfrm>
          <a:prstGeom prst="up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000" dirty="0" smtClean="0">
              <a:solidFill>
                <a:schemeClr val="bg2">
                  <a:lumMod val="10000"/>
                </a:schemeClr>
              </a:solidFill>
              <a:latin typeface="NikoshBAN" panose="02000000000000000000" pitchFamily="2" charset="0"/>
              <a:cs typeface="NikoshBAN" panose="02000000000000000000" pitchFamily="2" charset="0"/>
            </a:endParaRPr>
          </a:p>
          <a:p>
            <a:pPr algn="ctr"/>
            <a:r>
              <a:rPr lang="bn-IN" sz="2000" dirty="0" smtClean="0">
                <a:solidFill>
                  <a:schemeClr val="bg2">
                    <a:lumMod val="10000"/>
                  </a:schemeClr>
                </a:solidFill>
                <a:latin typeface="NikoshBAN" panose="02000000000000000000" pitchFamily="2" charset="0"/>
                <a:cs typeface="NikoshBAN" panose="02000000000000000000" pitchFamily="2" charset="0"/>
              </a:rPr>
              <a:t>শিক্ষা জীবন</a:t>
            </a:r>
          </a:p>
          <a:p>
            <a:pPr algn="ctr"/>
            <a:r>
              <a:rPr lang="bn-IN" sz="2000" dirty="0" smtClean="0">
                <a:solidFill>
                  <a:schemeClr val="bg2">
                    <a:lumMod val="10000"/>
                  </a:schemeClr>
                </a:solidFill>
                <a:latin typeface="NikoshBAN" panose="02000000000000000000" pitchFamily="2" charset="0"/>
                <a:cs typeface="NikoshBAN" panose="02000000000000000000" pitchFamily="2" charset="0"/>
              </a:rPr>
              <a:t>এফ এ শ্রেণি পর্যন্ত (এইচ এস সি)  </a:t>
            </a:r>
          </a:p>
          <a:p>
            <a:pPr algn="ctr"/>
            <a:endParaRPr lang="bn-IN" sz="2000" dirty="0" smtClean="0">
              <a:solidFill>
                <a:schemeClr val="bg2">
                  <a:lumMod val="10000"/>
                </a:schemeClr>
              </a:solidFill>
              <a:latin typeface="NikoshBAN" panose="02000000000000000000" pitchFamily="2" charset="0"/>
              <a:cs typeface="NikoshBAN" panose="02000000000000000000" pitchFamily="2" charset="0"/>
            </a:endParaRPr>
          </a:p>
        </p:txBody>
      </p:sp>
      <p:sp>
        <p:nvSpPr>
          <p:cNvPr id="16" name="Rectangle 15"/>
          <p:cNvSpPr/>
          <p:nvPr/>
        </p:nvSpPr>
        <p:spPr>
          <a:xfrm>
            <a:off x="5774532" y="4683494"/>
            <a:ext cx="29718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smtClean="0">
                <a:latin typeface="NikoshBAN" pitchFamily="2" charset="0"/>
                <a:cs typeface="NikoshBAN" pitchFamily="2" charset="0"/>
              </a:rPr>
              <a:t>শরৎচন্দ্র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চট্রোপাধ্যায়</a:t>
            </a:r>
            <a:endParaRPr lang="en-US" sz="3600" dirty="0">
              <a:latin typeface="NikoshBAN" pitchFamily="2" charset="0"/>
              <a:cs typeface="NikoshBAN" pitchFamily="2" charset="0"/>
            </a:endParaRPr>
          </a:p>
        </p:txBody>
      </p:sp>
      <p:pic>
        <p:nvPicPr>
          <p:cNvPr id="17" name="Picture 2" descr="C:\Users\USER\Desktop\ChattopadhyaySharatChandra.jpg"/>
          <p:cNvPicPr>
            <a:picLocks noChangeAspect="1" noChangeArrowheads="1"/>
          </p:cNvPicPr>
          <p:nvPr/>
        </p:nvPicPr>
        <p:blipFill>
          <a:blip r:embed="rId2"/>
          <a:srcRect/>
          <a:stretch>
            <a:fillRect/>
          </a:stretch>
        </p:blipFill>
        <p:spPr bwMode="auto">
          <a:xfrm>
            <a:off x="5173133" y="1907862"/>
            <a:ext cx="2819400" cy="25983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76878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80">
                                          <p:stCondLst>
                                            <p:cond delay="0"/>
                                          </p:stCondLst>
                                        </p:cTn>
                                        <p:tgtEl>
                                          <p:spTgt spid="23"/>
                                        </p:tgtEl>
                                      </p:cBhvr>
                                    </p:animEffect>
                                    <p:anim calcmode="lin" valueType="num">
                                      <p:cBhvr>
                                        <p:cTn id="2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1" dur="26">
                                          <p:stCondLst>
                                            <p:cond delay="650"/>
                                          </p:stCondLst>
                                        </p:cTn>
                                        <p:tgtEl>
                                          <p:spTgt spid="23"/>
                                        </p:tgtEl>
                                      </p:cBhvr>
                                      <p:to x="100000" y="60000"/>
                                    </p:animScale>
                                    <p:animScale>
                                      <p:cBhvr>
                                        <p:cTn id="32" dur="166" decel="50000">
                                          <p:stCondLst>
                                            <p:cond delay="676"/>
                                          </p:stCondLst>
                                        </p:cTn>
                                        <p:tgtEl>
                                          <p:spTgt spid="23"/>
                                        </p:tgtEl>
                                      </p:cBhvr>
                                      <p:to x="100000" y="100000"/>
                                    </p:animScale>
                                    <p:animScale>
                                      <p:cBhvr>
                                        <p:cTn id="33" dur="26">
                                          <p:stCondLst>
                                            <p:cond delay="1312"/>
                                          </p:stCondLst>
                                        </p:cTn>
                                        <p:tgtEl>
                                          <p:spTgt spid="23"/>
                                        </p:tgtEl>
                                      </p:cBhvr>
                                      <p:to x="100000" y="80000"/>
                                    </p:animScale>
                                    <p:animScale>
                                      <p:cBhvr>
                                        <p:cTn id="34" dur="166" decel="50000">
                                          <p:stCondLst>
                                            <p:cond delay="1338"/>
                                          </p:stCondLst>
                                        </p:cTn>
                                        <p:tgtEl>
                                          <p:spTgt spid="23"/>
                                        </p:tgtEl>
                                      </p:cBhvr>
                                      <p:to x="100000" y="100000"/>
                                    </p:animScale>
                                    <p:animScale>
                                      <p:cBhvr>
                                        <p:cTn id="35" dur="26">
                                          <p:stCondLst>
                                            <p:cond delay="1642"/>
                                          </p:stCondLst>
                                        </p:cTn>
                                        <p:tgtEl>
                                          <p:spTgt spid="23"/>
                                        </p:tgtEl>
                                      </p:cBhvr>
                                      <p:to x="100000" y="90000"/>
                                    </p:animScale>
                                    <p:animScale>
                                      <p:cBhvr>
                                        <p:cTn id="36" dur="166" decel="50000">
                                          <p:stCondLst>
                                            <p:cond delay="1668"/>
                                          </p:stCondLst>
                                        </p:cTn>
                                        <p:tgtEl>
                                          <p:spTgt spid="23"/>
                                        </p:tgtEl>
                                      </p:cBhvr>
                                      <p:to x="100000" y="100000"/>
                                    </p:animScale>
                                    <p:animScale>
                                      <p:cBhvr>
                                        <p:cTn id="37" dur="26">
                                          <p:stCondLst>
                                            <p:cond delay="1808"/>
                                          </p:stCondLst>
                                        </p:cTn>
                                        <p:tgtEl>
                                          <p:spTgt spid="23"/>
                                        </p:tgtEl>
                                      </p:cBhvr>
                                      <p:to x="100000" y="95000"/>
                                    </p:animScale>
                                    <p:animScale>
                                      <p:cBhvr>
                                        <p:cTn id="38" dur="166" decel="50000">
                                          <p:stCondLst>
                                            <p:cond delay="1834"/>
                                          </p:stCondLst>
                                        </p:cTn>
                                        <p:tgtEl>
                                          <p:spTgt spid="2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80">
                                          <p:stCondLst>
                                            <p:cond delay="0"/>
                                          </p:stCondLst>
                                        </p:cTn>
                                        <p:tgtEl>
                                          <p:spTgt spid="27"/>
                                        </p:tgtEl>
                                      </p:cBhvr>
                                    </p:animEffect>
                                    <p:anim calcmode="lin" valueType="num">
                                      <p:cBhvr>
                                        <p:cTn id="4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9" dur="26">
                                          <p:stCondLst>
                                            <p:cond delay="650"/>
                                          </p:stCondLst>
                                        </p:cTn>
                                        <p:tgtEl>
                                          <p:spTgt spid="27"/>
                                        </p:tgtEl>
                                      </p:cBhvr>
                                      <p:to x="100000" y="60000"/>
                                    </p:animScale>
                                    <p:animScale>
                                      <p:cBhvr>
                                        <p:cTn id="50" dur="166" decel="50000">
                                          <p:stCondLst>
                                            <p:cond delay="676"/>
                                          </p:stCondLst>
                                        </p:cTn>
                                        <p:tgtEl>
                                          <p:spTgt spid="27"/>
                                        </p:tgtEl>
                                      </p:cBhvr>
                                      <p:to x="100000" y="100000"/>
                                    </p:animScale>
                                    <p:animScale>
                                      <p:cBhvr>
                                        <p:cTn id="51" dur="26">
                                          <p:stCondLst>
                                            <p:cond delay="1312"/>
                                          </p:stCondLst>
                                        </p:cTn>
                                        <p:tgtEl>
                                          <p:spTgt spid="27"/>
                                        </p:tgtEl>
                                      </p:cBhvr>
                                      <p:to x="100000" y="80000"/>
                                    </p:animScale>
                                    <p:animScale>
                                      <p:cBhvr>
                                        <p:cTn id="52" dur="166" decel="50000">
                                          <p:stCondLst>
                                            <p:cond delay="1338"/>
                                          </p:stCondLst>
                                        </p:cTn>
                                        <p:tgtEl>
                                          <p:spTgt spid="27"/>
                                        </p:tgtEl>
                                      </p:cBhvr>
                                      <p:to x="100000" y="100000"/>
                                    </p:animScale>
                                    <p:animScale>
                                      <p:cBhvr>
                                        <p:cTn id="53" dur="26">
                                          <p:stCondLst>
                                            <p:cond delay="1642"/>
                                          </p:stCondLst>
                                        </p:cTn>
                                        <p:tgtEl>
                                          <p:spTgt spid="27"/>
                                        </p:tgtEl>
                                      </p:cBhvr>
                                      <p:to x="100000" y="90000"/>
                                    </p:animScale>
                                    <p:animScale>
                                      <p:cBhvr>
                                        <p:cTn id="54" dur="166" decel="50000">
                                          <p:stCondLst>
                                            <p:cond delay="1668"/>
                                          </p:stCondLst>
                                        </p:cTn>
                                        <p:tgtEl>
                                          <p:spTgt spid="27"/>
                                        </p:tgtEl>
                                      </p:cBhvr>
                                      <p:to x="100000" y="100000"/>
                                    </p:animScale>
                                    <p:animScale>
                                      <p:cBhvr>
                                        <p:cTn id="55" dur="26">
                                          <p:stCondLst>
                                            <p:cond delay="1808"/>
                                          </p:stCondLst>
                                        </p:cTn>
                                        <p:tgtEl>
                                          <p:spTgt spid="27"/>
                                        </p:tgtEl>
                                      </p:cBhvr>
                                      <p:to x="100000" y="95000"/>
                                    </p:animScale>
                                    <p:animScale>
                                      <p:cBhvr>
                                        <p:cTn id="56" dur="166" decel="50000">
                                          <p:stCondLst>
                                            <p:cond delay="1834"/>
                                          </p:stCondLst>
                                        </p:cTn>
                                        <p:tgtEl>
                                          <p:spTgt spid="2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80">
                                          <p:stCondLst>
                                            <p:cond delay="0"/>
                                          </p:stCondLst>
                                        </p:cTn>
                                        <p:tgtEl>
                                          <p:spTgt spid="24"/>
                                        </p:tgtEl>
                                      </p:cBhvr>
                                    </p:animEffect>
                                    <p:anim calcmode="lin" valueType="num">
                                      <p:cBhvr>
                                        <p:cTn id="6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7" dur="26">
                                          <p:stCondLst>
                                            <p:cond delay="650"/>
                                          </p:stCondLst>
                                        </p:cTn>
                                        <p:tgtEl>
                                          <p:spTgt spid="24"/>
                                        </p:tgtEl>
                                      </p:cBhvr>
                                      <p:to x="100000" y="60000"/>
                                    </p:animScale>
                                    <p:animScale>
                                      <p:cBhvr>
                                        <p:cTn id="68" dur="166" decel="50000">
                                          <p:stCondLst>
                                            <p:cond delay="676"/>
                                          </p:stCondLst>
                                        </p:cTn>
                                        <p:tgtEl>
                                          <p:spTgt spid="24"/>
                                        </p:tgtEl>
                                      </p:cBhvr>
                                      <p:to x="100000" y="100000"/>
                                    </p:animScale>
                                    <p:animScale>
                                      <p:cBhvr>
                                        <p:cTn id="69" dur="26">
                                          <p:stCondLst>
                                            <p:cond delay="1312"/>
                                          </p:stCondLst>
                                        </p:cTn>
                                        <p:tgtEl>
                                          <p:spTgt spid="24"/>
                                        </p:tgtEl>
                                      </p:cBhvr>
                                      <p:to x="100000" y="80000"/>
                                    </p:animScale>
                                    <p:animScale>
                                      <p:cBhvr>
                                        <p:cTn id="70" dur="166" decel="50000">
                                          <p:stCondLst>
                                            <p:cond delay="1338"/>
                                          </p:stCondLst>
                                        </p:cTn>
                                        <p:tgtEl>
                                          <p:spTgt spid="24"/>
                                        </p:tgtEl>
                                      </p:cBhvr>
                                      <p:to x="100000" y="100000"/>
                                    </p:animScale>
                                    <p:animScale>
                                      <p:cBhvr>
                                        <p:cTn id="71" dur="26">
                                          <p:stCondLst>
                                            <p:cond delay="1642"/>
                                          </p:stCondLst>
                                        </p:cTn>
                                        <p:tgtEl>
                                          <p:spTgt spid="24"/>
                                        </p:tgtEl>
                                      </p:cBhvr>
                                      <p:to x="100000" y="90000"/>
                                    </p:animScale>
                                    <p:animScale>
                                      <p:cBhvr>
                                        <p:cTn id="72" dur="166" decel="50000">
                                          <p:stCondLst>
                                            <p:cond delay="1668"/>
                                          </p:stCondLst>
                                        </p:cTn>
                                        <p:tgtEl>
                                          <p:spTgt spid="24"/>
                                        </p:tgtEl>
                                      </p:cBhvr>
                                      <p:to x="100000" y="100000"/>
                                    </p:animScale>
                                    <p:animScale>
                                      <p:cBhvr>
                                        <p:cTn id="73" dur="26">
                                          <p:stCondLst>
                                            <p:cond delay="1808"/>
                                          </p:stCondLst>
                                        </p:cTn>
                                        <p:tgtEl>
                                          <p:spTgt spid="24"/>
                                        </p:tgtEl>
                                      </p:cBhvr>
                                      <p:to x="100000" y="95000"/>
                                    </p:animScale>
                                    <p:animScale>
                                      <p:cBhvr>
                                        <p:cTn id="74" dur="166" decel="50000">
                                          <p:stCondLst>
                                            <p:cond delay="1834"/>
                                          </p:stCondLst>
                                        </p:cTn>
                                        <p:tgtEl>
                                          <p:spTgt spid="2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down)">
                                      <p:cBhvr>
                                        <p:cTn id="79" dur="580">
                                          <p:stCondLst>
                                            <p:cond delay="0"/>
                                          </p:stCondLst>
                                        </p:cTn>
                                        <p:tgtEl>
                                          <p:spTgt spid="29"/>
                                        </p:tgtEl>
                                      </p:cBhvr>
                                    </p:animEffect>
                                    <p:anim calcmode="lin" valueType="num">
                                      <p:cBhvr>
                                        <p:cTn id="8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85" dur="26">
                                          <p:stCondLst>
                                            <p:cond delay="650"/>
                                          </p:stCondLst>
                                        </p:cTn>
                                        <p:tgtEl>
                                          <p:spTgt spid="29"/>
                                        </p:tgtEl>
                                      </p:cBhvr>
                                      <p:to x="100000" y="60000"/>
                                    </p:animScale>
                                    <p:animScale>
                                      <p:cBhvr>
                                        <p:cTn id="86" dur="166" decel="50000">
                                          <p:stCondLst>
                                            <p:cond delay="676"/>
                                          </p:stCondLst>
                                        </p:cTn>
                                        <p:tgtEl>
                                          <p:spTgt spid="29"/>
                                        </p:tgtEl>
                                      </p:cBhvr>
                                      <p:to x="100000" y="100000"/>
                                    </p:animScale>
                                    <p:animScale>
                                      <p:cBhvr>
                                        <p:cTn id="87" dur="26">
                                          <p:stCondLst>
                                            <p:cond delay="1312"/>
                                          </p:stCondLst>
                                        </p:cTn>
                                        <p:tgtEl>
                                          <p:spTgt spid="29"/>
                                        </p:tgtEl>
                                      </p:cBhvr>
                                      <p:to x="100000" y="80000"/>
                                    </p:animScale>
                                    <p:animScale>
                                      <p:cBhvr>
                                        <p:cTn id="88" dur="166" decel="50000">
                                          <p:stCondLst>
                                            <p:cond delay="1338"/>
                                          </p:stCondLst>
                                        </p:cTn>
                                        <p:tgtEl>
                                          <p:spTgt spid="29"/>
                                        </p:tgtEl>
                                      </p:cBhvr>
                                      <p:to x="100000" y="100000"/>
                                    </p:animScale>
                                    <p:animScale>
                                      <p:cBhvr>
                                        <p:cTn id="89" dur="26">
                                          <p:stCondLst>
                                            <p:cond delay="1642"/>
                                          </p:stCondLst>
                                        </p:cTn>
                                        <p:tgtEl>
                                          <p:spTgt spid="29"/>
                                        </p:tgtEl>
                                      </p:cBhvr>
                                      <p:to x="100000" y="90000"/>
                                    </p:animScale>
                                    <p:animScale>
                                      <p:cBhvr>
                                        <p:cTn id="90" dur="166" decel="50000">
                                          <p:stCondLst>
                                            <p:cond delay="1668"/>
                                          </p:stCondLst>
                                        </p:cTn>
                                        <p:tgtEl>
                                          <p:spTgt spid="29"/>
                                        </p:tgtEl>
                                      </p:cBhvr>
                                      <p:to x="100000" y="100000"/>
                                    </p:animScale>
                                    <p:animScale>
                                      <p:cBhvr>
                                        <p:cTn id="91" dur="26">
                                          <p:stCondLst>
                                            <p:cond delay="1808"/>
                                          </p:stCondLst>
                                        </p:cTn>
                                        <p:tgtEl>
                                          <p:spTgt spid="29"/>
                                        </p:tgtEl>
                                      </p:cBhvr>
                                      <p:to x="100000" y="95000"/>
                                    </p:animScale>
                                    <p:animScale>
                                      <p:cBhvr>
                                        <p:cTn id="92" dur="166" decel="50000">
                                          <p:stCondLst>
                                            <p:cond delay="1834"/>
                                          </p:stCondLst>
                                        </p:cTn>
                                        <p:tgtEl>
                                          <p:spTgt spid="29"/>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down)">
                                      <p:cBhvr>
                                        <p:cTn id="97" dur="580">
                                          <p:stCondLst>
                                            <p:cond delay="0"/>
                                          </p:stCondLst>
                                        </p:cTn>
                                        <p:tgtEl>
                                          <p:spTgt spid="28"/>
                                        </p:tgtEl>
                                      </p:cBhvr>
                                    </p:animEffect>
                                    <p:anim calcmode="lin" valueType="num">
                                      <p:cBhvr>
                                        <p:cTn id="9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3" dur="26">
                                          <p:stCondLst>
                                            <p:cond delay="650"/>
                                          </p:stCondLst>
                                        </p:cTn>
                                        <p:tgtEl>
                                          <p:spTgt spid="28"/>
                                        </p:tgtEl>
                                      </p:cBhvr>
                                      <p:to x="100000" y="60000"/>
                                    </p:animScale>
                                    <p:animScale>
                                      <p:cBhvr>
                                        <p:cTn id="104" dur="166" decel="50000">
                                          <p:stCondLst>
                                            <p:cond delay="676"/>
                                          </p:stCondLst>
                                        </p:cTn>
                                        <p:tgtEl>
                                          <p:spTgt spid="28"/>
                                        </p:tgtEl>
                                      </p:cBhvr>
                                      <p:to x="100000" y="100000"/>
                                    </p:animScale>
                                    <p:animScale>
                                      <p:cBhvr>
                                        <p:cTn id="105" dur="26">
                                          <p:stCondLst>
                                            <p:cond delay="1312"/>
                                          </p:stCondLst>
                                        </p:cTn>
                                        <p:tgtEl>
                                          <p:spTgt spid="28"/>
                                        </p:tgtEl>
                                      </p:cBhvr>
                                      <p:to x="100000" y="80000"/>
                                    </p:animScale>
                                    <p:animScale>
                                      <p:cBhvr>
                                        <p:cTn id="106" dur="166" decel="50000">
                                          <p:stCondLst>
                                            <p:cond delay="1338"/>
                                          </p:stCondLst>
                                        </p:cTn>
                                        <p:tgtEl>
                                          <p:spTgt spid="28"/>
                                        </p:tgtEl>
                                      </p:cBhvr>
                                      <p:to x="100000" y="100000"/>
                                    </p:animScale>
                                    <p:animScale>
                                      <p:cBhvr>
                                        <p:cTn id="107" dur="26">
                                          <p:stCondLst>
                                            <p:cond delay="1642"/>
                                          </p:stCondLst>
                                        </p:cTn>
                                        <p:tgtEl>
                                          <p:spTgt spid="28"/>
                                        </p:tgtEl>
                                      </p:cBhvr>
                                      <p:to x="100000" y="90000"/>
                                    </p:animScale>
                                    <p:animScale>
                                      <p:cBhvr>
                                        <p:cTn id="108" dur="166" decel="50000">
                                          <p:stCondLst>
                                            <p:cond delay="1668"/>
                                          </p:stCondLst>
                                        </p:cTn>
                                        <p:tgtEl>
                                          <p:spTgt spid="28"/>
                                        </p:tgtEl>
                                      </p:cBhvr>
                                      <p:to x="100000" y="100000"/>
                                    </p:animScale>
                                    <p:animScale>
                                      <p:cBhvr>
                                        <p:cTn id="109" dur="26">
                                          <p:stCondLst>
                                            <p:cond delay="1808"/>
                                          </p:stCondLst>
                                        </p:cTn>
                                        <p:tgtEl>
                                          <p:spTgt spid="28"/>
                                        </p:tgtEl>
                                      </p:cBhvr>
                                      <p:to x="100000" y="95000"/>
                                    </p:animScale>
                                    <p:animScale>
                                      <p:cBhvr>
                                        <p:cTn id="110" dur="166" decel="50000">
                                          <p:stCondLst>
                                            <p:cond delay="1834"/>
                                          </p:stCondLst>
                                        </p:cTn>
                                        <p:tgtEl>
                                          <p:spTgt spid="28"/>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wipe(down)">
                                      <p:cBhvr>
                                        <p:cTn id="115" dur="580">
                                          <p:stCondLst>
                                            <p:cond delay="0"/>
                                          </p:stCondLst>
                                        </p:cTn>
                                        <p:tgtEl>
                                          <p:spTgt spid="26"/>
                                        </p:tgtEl>
                                      </p:cBhvr>
                                    </p:animEffect>
                                    <p:anim calcmode="lin" valueType="num">
                                      <p:cBhvr>
                                        <p:cTn id="11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21" dur="26">
                                          <p:stCondLst>
                                            <p:cond delay="650"/>
                                          </p:stCondLst>
                                        </p:cTn>
                                        <p:tgtEl>
                                          <p:spTgt spid="26"/>
                                        </p:tgtEl>
                                      </p:cBhvr>
                                      <p:to x="100000" y="60000"/>
                                    </p:animScale>
                                    <p:animScale>
                                      <p:cBhvr>
                                        <p:cTn id="122" dur="166" decel="50000">
                                          <p:stCondLst>
                                            <p:cond delay="676"/>
                                          </p:stCondLst>
                                        </p:cTn>
                                        <p:tgtEl>
                                          <p:spTgt spid="26"/>
                                        </p:tgtEl>
                                      </p:cBhvr>
                                      <p:to x="100000" y="100000"/>
                                    </p:animScale>
                                    <p:animScale>
                                      <p:cBhvr>
                                        <p:cTn id="123" dur="26">
                                          <p:stCondLst>
                                            <p:cond delay="1312"/>
                                          </p:stCondLst>
                                        </p:cTn>
                                        <p:tgtEl>
                                          <p:spTgt spid="26"/>
                                        </p:tgtEl>
                                      </p:cBhvr>
                                      <p:to x="100000" y="80000"/>
                                    </p:animScale>
                                    <p:animScale>
                                      <p:cBhvr>
                                        <p:cTn id="124" dur="166" decel="50000">
                                          <p:stCondLst>
                                            <p:cond delay="1338"/>
                                          </p:stCondLst>
                                        </p:cTn>
                                        <p:tgtEl>
                                          <p:spTgt spid="26"/>
                                        </p:tgtEl>
                                      </p:cBhvr>
                                      <p:to x="100000" y="100000"/>
                                    </p:animScale>
                                    <p:animScale>
                                      <p:cBhvr>
                                        <p:cTn id="125" dur="26">
                                          <p:stCondLst>
                                            <p:cond delay="1642"/>
                                          </p:stCondLst>
                                        </p:cTn>
                                        <p:tgtEl>
                                          <p:spTgt spid="26"/>
                                        </p:tgtEl>
                                      </p:cBhvr>
                                      <p:to x="100000" y="90000"/>
                                    </p:animScale>
                                    <p:animScale>
                                      <p:cBhvr>
                                        <p:cTn id="126" dur="166" decel="50000">
                                          <p:stCondLst>
                                            <p:cond delay="1668"/>
                                          </p:stCondLst>
                                        </p:cTn>
                                        <p:tgtEl>
                                          <p:spTgt spid="26"/>
                                        </p:tgtEl>
                                      </p:cBhvr>
                                      <p:to x="100000" y="100000"/>
                                    </p:animScale>
                                    <p:animScale>
                                      <p:cBhvr>
                                        <p:cTn id="127" dur="26">
                                          <p:stCondLst>
                                            <p:cond delay="1808"/>
                                          </p:stCondLst>
                                        </p:cTn>
                                        <p:tgtEl>
                                          <p:spTgt spid="26"/>
                                        </p:tgtEl>
                                      </p:cBhvr>
                                      <p:to x="100000" y="95000"/>
                                    </p:animScale>
                                    <p:animScale>
                                      <p:cBhvr>
                                        <p:cTn id="128" dur="166" decel="50000">
                                          <p:stCondLst>
                                            <p:cond delay="1834"/>
                                          </p:stCondLst>
                                        </p:cTn>
                                        <p:tgtEl>
                                          <p:spTgt spid="26"/>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wipe(down)">
                                      <p:cBhvr>
                                        <p:cTn id="133" dur="580">
                                          <p:stCondLst>
                                            <p:cond delay="0"/>
                                          </p:stCondLst>
                                        </p:cTn>
                                        <p:tgtEl>
                                          <p:spTgt spid="25"/>
                                        </p:tgtEl>
                                      </p:cBhvr>
                                    </p:animEffect>
                                    <p:anim calcmode="lin" valueType="num">
                                      <p:cBhvr>
                                        <p:cTn id="13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9" dur="26">
                                          <p:stCondLst>
                                            <p:cond delay="650"/>
                                          </p:stCondLst>
                                        </p:cTn>
                                        <p:tgtEl>
                                          <p:spTgt spid="25"/>
                                        </p:tgtEl>
                                      </p:cBhvr>
                                      <p:to x="100000" y="60000"/>
                                    </p:animScale>
                                    <p:animScale>
                                      <p:cBhvr>
                                        <p:cTn id="140" dur="166" decel="50000">
                                          <p:stCondLst>
                                            <p:cond delay="676"/>
                                          </p:stCondLst>
                                        </p:cTn>
                                        <p:tgtEl>
                                          <p:spTgt spid="25"/>
                                        </p:tgtEl>
                                      </p:cBhvr>
                                      <p:to x="100000" y="100000"/>
                                    </p:animScale>
                                    <p:animScale>
                                      <p:cBhvr>
                                        <p:cTn id="141" dur="26">
                                          <p:stCondLst>
                                            <p:cond delay="1312"/>
                                          </p:stCondLst>
                                        </p:cTn>
                                        <p:tgtEl>
                                          <p:spTgt spid="25"/>
                                        </p:tgtEl>
                                      </p:cBhvr>
                                      <p:to x="100000" y="80000"/>
                                    </p:animScale>
                                    <p:animScale>
                                      <p:cBhvr>
                                        <p:cTn id="142" dur="166" decel="50000">
                                          <p:stCondLst>
                                            <p:cond delay="1338"/>
                                          </p:stCondLst>
                                        </p:cTn>
                                        <p:tgtEl>
                                          <p:spTgt spid="25"/>
                                        </p:tgtEl>
                                      </p:cBhvr>
                                      <p:to x="100000" y="100000"/>
                                    </p:animScale>
                                    <p:animScale>
                                      <p:cBhvr>
                                        <p:cTn id="143" dur="26">
                                          <p:stCondLst>
                                            <p:cond delay="1642"/>
                                          </p:stCondLst>
                                        </p:cTn>
                                        <p:tgtEl>
                                          <p:spTgt spid="25"/>
                                        </p:tgtEl>
                                      </p:cBhvr>
                                      <p:to x="100000" y="90000"/>
                                    </p:animScale>
                                    <p:animScale>
                                      <p:cBhvr>
                                        <p:cTn id="144" dur="166" decel="50000">
                                          <p:stCondLst>
                                            <p:cond delay="1668"/>
                                          </p:stCondLst>
                                        </p:cTn>
                                        <p:tgtEl>
                                          <p:spTgt spid="25"/>
                                        </p:tgtEl>
                                      </p:cBhvr>
                                      <p:to x="100000" y="100000"/>
                                    </p:animScale>
                                    <p:animScale>
                                      <p:cBhvr>
                                        <p:cTn id="145" dur="26">
                                          <p:stCondLst>
                                            <p:cond delay="1808"/>
                                          </p:stCondLst>
                                        </p:cTn>
                                        <p:tgtEl>
                                          <p:spTgt spid="25"/>
                                        </p:tgtEl>
                                      </p:cBhvr>
                                      <p:to x="100000" y="95000"/>
                                    </p:animScale>
                                    <p:animScale>
                                      <p:cBhvr>
                                        <p:cTn id="146" dur="166" decel="50000">
                                          <p:stCondLst>
                                            <p:cond delay="1834"/>
                                          </p:stCondLst>
                                        </p:cTn>
                                        <p:tgtEl>
                                          <p:spTgt spid="25"/>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16"/>
                                        </p:tgtEl>
                                        <p:attrNameLst>
                                          <p:attrName>style.visibility</p:attrName>
                                        </p:attrNameLst>
                                      </p:cBhvr>
                                      <p:to>
                                        <p:strVal val="visible"/>
                                      </p:to>
                                    </p:set>
                                    <p:anim calcmode="lin" valueType="num">
                                      <p:cBhvr additive="base">
                                        <p:cTn id="151" dur="500" fill="hold"/>
                                        <p:tgtEl>
                                          <p:spTgt spid="16"/>
                                        </p:tgtEl>
                                        <p:attrNameLst>
                                          <p:attrName>ppt_x</p:attrName>
                                        </p:attrNameLst>
                                      </p:cBhvr>
                                      <p:tavLst>
                                        <p:tav tm="0">
                                          <p:val>
                                            <p:strVal val="#ppt_x"/>
                                          </p:val>
                                        </p:tav>
                                        <p:tav tm="100000">
                                          <p:val>
                                            <p:strVal val="#ppt_x"/>
                                          </p:val>
                                        </p:tav>
                                      </p:tavLst>
                                    </p:anim>
                                    <p:anim calcmode="lin" valueType="num">
                                      <p:cBhvr additive="base">
                                        <p:cTn id="1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7" presetClass="entr" presetSubtype="4" fill="hold" nodeType="clickEffect">
                                  <p:stCondLst>
                                    <p:cond delay="0"/>
                                  </p:stCondLst>
                                  <p:childTnLst>
                                    <p:set>
                                      <p:cBhvr>
                                        <p:cTn id="156" dur="1" fill="hold">
                                          <p:stCondLst>
                                            <p:cond delay="0"/>
                                          </p:stCondLst>
                                        </p:cTn>
                                        <p:tgtEl>
                                          <p:spTgt spid="17"/>
                                        </p:tgtEl>
                                        <p:attrNameLst>
                                          <p:attrName>style.visibility</p:attrName>
                                        </p:attrNameLst>
                                      </p:cBhvr>
                                      <p:to>
                                        <p:strVal val="visible"/>
                                      </p:to>
                                    </p:set>
                                    <p:anim calcmode="lin" valueType="num">
                                      <p:cBhvr additive="base">
                                        <p:cTn id="157" dur="5000" fill="hold"/>
                                        <p:tgtEl>
                                          <p:spTgt spid="17"/>
                                        </p:tgtEl>
                                        <p:attrNameLst>
                                          <p:attrName>ppt_x</p:attrName>
                                        </p:attrNameLst>
                                      </p:cBhvr>
                                      <p:tavLst>
                                        <p:tav tm="0">
                                          <p:val>
                                            <p:strVal val="#ppt_x"/>
                                          </p:val>
                                        </p:tav>
                                        <p:tav tm="100000">
                                          <p:val>
                                            <p:strVal val="#ppt_x"/>
                                          </p:val>
                                        </p:tav>
                                      </p:tavLst>
                                    </p:anim>
                                    <p:anim calcmode="lin" valueType="num">
                                      <p:cBhvr additive="base">
                                        <p:cTn id="158"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39B48C72-93FF-404E-A588-8C3455904C5F}"/>
              </a:ext>
            </a:extLst>
          </p:cNvPr>
          <p:cNvSpPr/>
          <p:nvPr/>
        </p:nvSpPr>
        <p:spPr>
          <a:xfrm>
            <a:off x="0" y="19788"/>
            <a:ext cx="12192000" cy="6836864"/>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542" r="5739" b="13163"/>
          <a:stretch/>
        </p:blipFill>
        <p:spPr>
          <a:xfrm>
            <a:off x="3595080" y="1518192"/>
            <a:ext cx="5001840" cy="32368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Up Ribbon 9"/>
          <p:cNvSpPr/>
          <p:nvPr/>
        </p:nvSpPr>
        <p:spPr>
          <a:xfrm>
            <a:off x="2074287" y="482396"/>
            <a:ext cx="7706631" cy="735466"/>
          </a:xfrm>
          <a:prstGeom prst="ribbon2">
            <a:avLst/>
          </a:prstGeom>
          <a:solidFill>
            <a:schemeClr val="accent1">
              <a:lumMod val="40000"/>
              <a:lumOff val="60000"/>
            </a:schemeClr>
          </a:solidFill>
          <a:ln w="38100">
            <a:solidFill>
              <a:srgbClr val="C00000"/>
            </a:solidFill>
          </a:ln>
          <a:effectLst>
            <a:glow rad="228600">
              <a:schemeClr val="accent2">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bn-IN" sz="3200" dirty="0" smtClean="0">
              <a:solidFill>
                <a:srgbClr val="FF0000"/>
              </a:solidFill>
              <a:effectLst>
                <a:glow rad="228600">
                  <a:schemeClr val="accent4">
                    <a:satMod val="175000"/>
                    <a:alpha val="40000"/>
                  </a:schemeClr>
                </a:glow>
              </a:effectLst>
              <a:latin typeface="NikoshBAN" pitchFamily="2" charset="0"/>
              <a:cs typeface="NikoshBAN" pitchFamily="2" charset="0"/>
            </a:endParaRPr>
          </a:p>
          <a:p>
            <a:pPr algn="ctr">
              <a:defRPr/>
            </a:pPr>
            <a:r>
              <a:rPr lang="bn-IN" sz="4800" dirty="0" smtClean="0">
                <a:solidFill>
                  <a:srgbClr val="C00000"/>
                </a:solidFill>
                <a:effectLst>
                  <a:glow rad="228600">
                    <a:schemeClr val="accent4">
                      <a:satMod val="175000"/>
                      <a:alpha val="40000"/>
                    </a:schemeClr>
                  </a:glow>
                </a:effectLst>
                <a:latin typeface="NikoshBAN" pitchFamily="2" charset="0"/>
                <a:cs typeface="NikoshBAN" pitchFamily="2" charset="0"/>
              </a:rPr>
              <a:t>একক</a:t>
            </a:r>
            <a:r>
              <a:rPr lang="en-US" sz="4800" dirty="0" smtClean="0">
                <a:solidFill>
                  <a:srgbClr val="C00000"/>
                </a:solidFill>
                <a:effectLst>
                  <a:glow rad="228600">
                    <a:schemeClr val="accent4">
                      <a:satMod val="175000"/>
                      <a:alpha val="40000"/>
                    </a:schemeClr>
                  </a:glow>
                </a:effectLst>
                <a:latin typeface="NikoshBAN" pitchFamily="2" charset="0"/>
                <a:cs typeface="NikoshBAN" pitchFamily="2" charset="0"/>
              </a:rPr>
              <a:t> </a:t>
            </a:r>
            <a:r>
              <a:rPr lang="en-US" sz="4800" dirty="0" err="1" smtClean="0">
                <a:solidFill>
                  <a:srgbClr val="C00000"/>
                </a:solidFill>
                <a:effectLst>
                  <a:glow rad="228600">
                    <a:schemeClr val="accent4">
                      <a:satMod val="175000"/>
                      <a:alpha val="40000"/>
                    </a:schemeClr>
                  </a:glow>
                </a:effectLst>
                <a:latin typeface="NikoshBAN" pitchFamily="2" charset="0"/>
                <a:cs typeface="NikoshBAN" pitchFamily="2" charset="0"/>
              </a:rPr>
              <a:t>কাজ</a:t>
            </a:r>
            <a:endParaRPr lang="bn-BD" sz="4800" dirty="0" smtClean="0">
              <a:solidFill>
                <a:srgbClr val="C00000"/>
              </a:solidFill>
              <a:effectLst>
                <a:glow rad="228600">
                  <a:schemeClr val="accent4">
                    <a:satMod val="175000"/>
                    <a:alpha val="40000"/>
                  </a:schemeClr>
                </a:glow>
              </a:effectLst>
              <a:latin typeface="NikoshBAN" pitchFamily="2" charset="0"/>
              <a:cs typeface="NikoshBAN" pitchFamily="2" charset="0"/>
            </a:endParaRPr>
          </a:p>
          <a:p>
            <a:pPr algn="ctr">
              <a:defRPr/>
            </a:pPr>
            <a:endParaRPr lang="en-US" sz="1600" dirty="0">
              <a:solidFill>
                <a:srgbClr val="FF0000"/>
              </a:solidFill>
              <a:effectLst>
                <a:glow rad="228600">
                  <a:schemeClr val="accent4">
                    <a:satMod val="175000"/>
                    <a:alpha val="40000"/>
                  </a:schemeClr>
                </a:glow>
              </a:effectLst>
            </a:endParaRPr>
          </a:p>
        </p:txBody>
      </p:sp>
      <p:sp>
        <p:nvSpPr>
          <p:cNvPr id="11" name="TextBox 10"/>
          <p:cNvSpPr txBox="1"/>
          <p:nvPr/>
        </p:nvSpPr>
        <p:spPr>
          <a:xfrm>
            <a:off x="1822305" y="5055382"/>
            <a:ext cx="8907285" cy="646331"/>
          </a:xfrm>
          <a:prstGeom prst="rect">
            <a:avLst/>
          </a:prstGeom>
          <a:solidFill>
            <a:srgbClr val="FFFF00"/>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36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প্রশ্নঃ</a:t>
            </a:r>
            <a:r>
              <a:rPr lang="en-US" sz="3600" dirty="0" err="1">
                <a:latin typeface="NikoshBAN" pitchFamily="2" charset="0"/>
                <a:cs typeface="NikoshBAN" pitchFamily="2" charset="0"/>
              </a:rPr>
              <a:t>শরৎচন্দ্র</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চট্রোপাধ্যায়</a:t>
            </a:r>
            <a:r>
              <a:rPr lang="bn-IN" sz="3600" dirty="0" smtClean="0">
                <a:latin typeface="NikoshBAN" pitchFamily="2" charset="0"/>
                <a:cs typeface="NikoshBAN" pitchFamily="2" charset="0"/>
              </a:rPr>
              <a:t> </a:t>
            </a:r>
            <a:r>
              <a:rPr lang="bn-IN" sz="36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কত সালে ডি লিট উপাধী পান?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369054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ppt_w</p:attrName>
                                        </p:attrNameLst>
                                      </p:cBhvr>
                                      <p:tavLst>
                                        <p:tav tm="0" fmla="#ppt_w*sin(2.5*pi*$)">
                                          <p:val>
                                            <p:fltVal val="0"/>
                                          </p:val>
                                        </p:tav>
                                        <p:tav tm="100000">
                                          <p:val>
                                            <p:fltVal val="1"/>
                                          </p:val>
                                        </p:tav>
                                      </p:tavLst>
                                    </p:anim>
                                    <p:anim calcmode="lin" valueType="num">
                                      <p:cBhvr>
                                        <p:cTn id="4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3317</TotalTime>
  <Words>601</Words>
  <Application>Microsoft Office PowerPoint</Application>
  <PresentationFormat>Widescreen</PresentationFormat>
  <Paragraphs>105</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NikoshBAN</vt:lpstr>
      <vt:lpstr>NikoshLightBAN</vt:lpstr>
      <vt:lpstr>SutonnyMJ</vt:lpstr>
      <vt:lpstr>Swis721 Th BT</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341</cp:revision>
  <dcterms:created xsi:type="dcterms:W3CDTF">2020-01-04T06:51:20Z</dcterms:created>
  <dcterms:modified xsi:type="dcterms:W3CDTF">2020-04-16T08:58:11Z</dcterms:modified>
</cp:coreProperties>
</file>