
<file path=[Content_Types].xml><?xml version="1.0" encoding="utf-8"?>
<Types xmlns="http://schemas.openxmlformats.org/package/2006/content-types">
  <Default Extension="gif" ContentType="image/gif"/>
  <Default Extension="jpg" ContentType="image/jpeg"/>
  <Default Extension="m4a" ContentType="audio/mp4"/>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2" r:id="rId4"/>
    <p:sldId id="259" r:id="rId5"/>
    <p:sldId id="260" r:id="rId6"/>
    <p:sldId id="296" r:id="rId7"/>
    <p:sldId id="261" r:id="rId8"/>
    <p:sldId id="262" r:id="rId9"/>
    <p:sldId id="263" r:id="rId10"/>
    <p:sldId id="289" r:id="rId11"/>
    <p:sldId id="283" r:id="rId12"/>
    <p:sldId id="284" r:id="rId13"/>
    <p:sldId id="297" r:id="rId14"/>
    <p:sldId id="298" r:id="rId15"/>
    <p:sldId id="299" r:id="rId16"/>
    <p:sldId id="300" r:id="rId17"/>
    <p:sldId id="301" r:id="rId18"/>
    <p:sldId id="302" r:id="rId19"/>
    <p:sldId id="304" r:id="rId20"/>
    <p:sldId id="266" r:id="rId21"/>
    <p:sldId id="305" r:id="rId22"/>
    <p:sldId id="293" r:id="rId23"/>
    <p:sldId id="306" r:id="rId24"/>
    <p:sldId id="272" r:id="rId25"/>
    <p:sldId id="27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izul.nk@gmail.com" initials="a" lastIdx="1" clrIdx="0">
    <p:extLst>
      <p:ext uri="{19B8F6BF-5375-455C-9EA6-DF929625EA0E}">
        <p15:presenceInfo xmlns:p15="http://schemas.microsoft.com/office/powerpoint/2012/main" userId="72bb1b9e63a7ea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02E78"/>
    <a:srgbClr val="4472C4"/>
    <a:srgbClr val="1FB4E9"/>
    <a:srgbClr val="B3E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62CD-7A55-4169-8C3A-5D553A78F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9AD8B3-D08C-44B5-8208-61BA5A990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EA42F4-CA55-4DF8-A742-6ED951A03F52}"/>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D0D6D673-F65D-47DE-8A77-FEB35CCAF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74DCC-2FEB-43DE-A6A1-F3E9B3ECCCAD}"/>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278662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F35A-B75B-4E23-8405-122D1B483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86BD-11FD-459B-9A13-6FA1C6D3C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DFEC0-5B0C-4CC8-888A-8E7A1368969D}"/>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BC121287-5AB9-4FAB-BA6E-A269739A1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E5C67-00CC-46AF-B0EA-5A42B6C7900D}"/>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66014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6C7F2-1204-47E3-A199-8BBAFB245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249B5B-3EDD-4485-B1A1-43D7499F4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0263A-CA2A-4C60-8202-E55EC3D1A755}"/>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086050F0-433F-4FAD-845E-C0D82422B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E58DC-3BB0-4C0D-BCB7-D45FA7A0EAF0}"/>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275464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5B26-8611-4650-B6FE-162BB58AF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E0071C-34DD-4876-92A1-3B3CC96063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F4E17-0168-4541-B246-9C561A247287}"/>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8570F82E-821E-4DEE-8D5F-6D11C17E1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0C847-1161-4252-98AD-7AC188DD07CB}"/>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365129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A15D-8485-4250-9AE7-6EEECCFAC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94E49A-DDF9-4578-B63F-5EF99E30A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FAEFE-B5FC-41E3-BAD1-EF08820A75C1}"/>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1BC77042-9FA2-4A21-B726-70CBDFAAC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23FF-6E7B-4AB1-BC09-DBDD236B4A0E}"/>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322031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5E87-D384-4443-8D3A-60D9A99CF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73547D-E18E-48DB-99AD-D539DF01BF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CA5110-6DCE-4A7D-96CD-2E4139D5E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DC040D-2CC6-453B-ABEB-EA65E0B34A95}"/>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6" name="Footer Placeholder 5">
            <a:extLst>
              <a:ext uri="{FF2B5EF4-FFF2-40B4-BE49-F238E27FC236}">
                <a16:creationId xmlns:a16="http://schemas.microsoft.com/office/drawing/2014/main" id="{29495ADA-AF04-4363-9F67-006CCC1C2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F68DF-84D9-4DB8-B841-1A9B96D07114}"/>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185791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BF0D2-6CC7-4003-88FD-07280D2B02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760D1-2190-4C9F-A9A3-258BC1B4B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3C70C-E92A-4270-886B-4AB85BCE0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53BABC-B865-4A1D-8C9F-77DCD635D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EEE780-6E84-40B1-BBC3-B2EA10E3DA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EF2E26-CB95-4ABB-8FA5-81B721D87B23}"/>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8" name="Footer Placeholder 7">
            <a:extLst>
              <a:ext uri="{FF2B5EF4-FFF2-40B4-BE49-F238E27FC236}">
                <a16:creationId xmlns:a16="http://schemas.microsoft.com/office/drawing/2014/main" id="{54C66083-A169-4259-A557-7165174116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B535B8-DCB2-4F6B-AE58-14349F18817C}"/>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23053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86421-4FC9-4EFC-ACC5-03B02EA32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83B4E9-5B4F-433F-849F-256C1BA5AC27}"/>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4" name="Footer Placeholder 3">
            <a:extLst>
              <a:ext uri="{FF2B5EF4-FFF2-40B4-BE49-F238E27FC236}">
                <a16:creationId xmlns:a16="http://schemas.microsoft.com/office/drawing/2014/main" id="{7A871B82-85E4-403E-A397-08C03B09C9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6A2125-F91C-41E8-96B7-47B9DE75ABA9}"/>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1618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BC17A4-58E6-43AC-9A44-46B180D63B10}"/>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3" name="Footer Placeholder 2">
            <a:extLst>
              <a:ext uri="{FF2B5EF4-FFF2-40B4-BE49-F238E27FC236}">
                <a16:creationId xmlns:a16="http://schemas.microsoft.com/office/drawing/2014/main" id="{6124A970-EEDB-4338-94DA-5CC07DD958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640C52-F9E5-4B35-B04A-A0174587F1C1}"/>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79700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D7C6-77FD-486A-BFDC-208019E14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EF8602-1A93-4C17-A5BE-3C520B5210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A8CAA6-CB7F-46A6-BFA5-66D99A741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D2B23-697F-4A81-A2FC-D3341A83A64C}"/>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6" name="Footer Placeholder 5">
            <a:extLst>
              <a:ext uri="{FF2B5EF4-FFF2-40B4-BE49-F238E27FC236}">
                <a16:creationId xmlns:a16="http://schemas.microsoft.com/office/drawing/2014/main" id="{1A505EBF-AB69-41C4-A0CA-15546EE88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26DC7-315F-462F-AD9F-15E9A99DF485}"/>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371500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1276-80D0-403C-97AA-93FED23B6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904AC7-FD7E-4589-A730-80661020B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CD2906-4F24-4B42-867C-5903B2ABE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D0AF5-8331-4FBD-8981-2BEC685A68E7}"/>
              </a:ext>
            </a:extLst>
          </p:cNvPr>
          <p:cNvSpPr>
            <a:spLocks noGrp="1"/>
          </p:cNvSpPr>
          <p:nvPr>
            <p:ph type="dt" sz="half" idx="10"/>
          </p:nvPr>
        </p:nvSpPr>
        <p:spPr/>
        <p:txBody>
          <a:bodyPr/>
          <a:lstStyle/>
          <a:p>
            <a:fld id="{89C24E54-D889-4F74-8A01-A8C732C54C87}" type="datetimeFigureOut">
              <a:rPr lang="en-US" smtClean="0"/>
              <a:t>4/16/2020</a:t>
            </a:fld>
            <a:endParaRPr lang="en-US"/>
          </a:p>
        </p:txBody>
      </p:sp>
      <p:sp>
        <p:nvSpPr>
          <p:cNvPr id="6" name="Footer Placeholder 5">
            <a:extLst>
              <a:ext uri="{FF2B5EF4-FFF2-40B4-BE49-F238E27FC236}">
                <a16:creationId xmlns:a16="http://schemas.microsoft.com/office/drawing/2014/main" id="{3C978156-B3E8-4B98-87B1-C325013FFA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47974-2AC1-4F80-B362-64BF483A2144}"/>
              </a:ext>
            </a:extLst>
          </p:cNvPr>
          <p:cNvSpPr>
            <a:spLocks noGrp="1"/>
          </p:cNvSpPr>
          <p:nvPr>
            <p:ph type="sldNum" sz="quarter" idx="12"/>
          </p:nvPr>
        </p:nvSpPr>
        <p:spPr/>
        <p:txBody>
          <a:bodyPr/>
          <a:lstStyle/>
          <a:p>
            <a:fld id="{30BD0FA0-407B-49E0-B306-72230807CC7F}" type="slidenum">
              <a:rPr lang="en-US" smtClean="0"/>
              <a:t>‹#›</a:t>
            </a:fld>
            <a:endParaRPr lang="en-US"/>
          </a:p>
        </p:txBody>
      </p:sp>
    </p:spTree>
    <p:extLst>
      <p:ext uri="{BB962C8B-B14F-4D97-AF65-F5344CB8AC3E}">
        <p14:creationId xmlns:p14="http://schemas.microsoft.com/office/powerpoint/2010/main" val="2303306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accent1">
                <a:lumMod val="5000"/>
                <a:lumOff val="95000"/>
              </a:schemeClr>
            </a:gs>
            <a:gs pos="94000">
              <a:srgbClr val="00B050"/>
            </a:gs>
            <a:gs pos="91000">
              <a:srgbClr val="C61D1D"/>
            </a:gs>
            <a:gs pos="90000">
              <a:srgbClr val="C00000"/>
            </a:gs>
            <a:gs pos="93000">
              <a:srgbClr val="D14D4E"/>
            </a:gs>
            <a:gs pos="87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375047-182E-4D37-9C01-08E7406A8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B9292-917C-4DF9-889B-673957C1C5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5036C-A5C4-4617-852E-96D61558F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24E54-D889-4F74-8A01-A8C732C54C87}" type="datetimeFigureOut">
              <a:rPr lang="en-US" smtClean="0"/>
              <a:t>4/16/2020</a:t>
            </a:fld>
            <a:endParaRPr lang="en-US"/>
          </a:p>
        </p:txBody>
      </p:sp>
      <p:sp>
        <p:nvSpPr>
          <p:cNvPr id="5" name="Footer Placeholder 4">
            <a:extLst>
              <a:ext uri="{FF2B5EF4-FFF2-40B4-BE49-F238E27FC236}">
                <a16:creationId xmlns:a16="http://schemas.microsoft.com/office/drawing/2014/main" id="{ADDBE2F4-0022-4B8C-A3AD-A6857CEF5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3ACBB1-59B4-4106-8767-5B127DCE9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D0FA0-407B-49E0-B306-72230807CC7F}" type="slidenum">
              <a:rPr lang="en-US" smtClean="0"/>
              <a:t>‹#›</a:t>
            </a:fld>
            <a:endParaRPr lang="en-US"/>
          </a:p>
        </p:txBody>
      </p:sp>
    </p:spTree>
    <p:extLst>
      <p:ext uri="{BB962C8B-B14F-4D97-AF65-F5344CB8AC3E}">
        <p14:creationId xmlns:p14="http://schemas.microsoft.com/office/powerpoint/2010/main" val="1305490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6.tmp"/><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m4a"/><Relationship Id="rId7" Type="http://schemas.openxmlformats.org/officeDocument/2006/relationships/image" Target="../media/image3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1.tmp"/><Relationship Id="rId5" Type="http://schemas.openxmlformats.org/officeDocument/2006/relationships/slideLayout" Target="../slideLayouts/slideLayout7.xml"/><Relationship Id="rId4" Type="http://schemas.openxmlformats.org/officeDocument/2006/relationships/audio" Target="../media/media2.m4a"/><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2D6AD4-F0A2-4C2A-91EA-0ECA25AD93FA}"/>
              </a:ext>
            </a:extLst>
          </p:cNvPr>
          <p:cNvSpPr txBox="1"/>
          <p:nvPr/>
        </p:nvSpPr>
        <p:spPr>
          <a:xfrm>
            <a:off x="3648425" y="300519"/>
            <a:ext cx="4501661" cy="1446550"/>
          </a:xfrm>
          <a:prstGeom prst="rect">
            <a:avLst/>
          </a:prstGeom>
          <a:noFill/>
        </p:spPr>
        <p:txBody>
          <a:bodyPr wrap="square" rtlCol="0">
            <a:spAutoFit/>
          </a:bodyPr>
          <a:lstStyle/>
          <a:p>
            <a:r>
              <a:rPr lang="en-US" sz="8800" dirty="0"/>
              <a:t>Welcome </a:t>
            </a:r>
          </a:p>
        </p:txBody>
      </p:sp>
      <p:grpSp>
        <p:nvGrpSpPr>
          <p:cNvPr id="33" name="Group 32">
            <a:extLst>
              <a:ext uri="{FF2B5EF4-FFF2-40B4-BE49-F238E27FC236}">
                <a16:creationId xmlns:a16="http://schemas.microsoft.com/office/drawing/2014/main" id="{AB5C89AE-5FC1-42B6-8F78-954675E071D1}"/>
              </a:ext>
            </a:extLst>
          </p:cNvPr>
          <p:cNvGrpSpPr/>
          <p:nvPr/>
        </p:nvGrpSpPr>
        <p:grpSpPr>
          <a:xfrm>
            <a:off x="757032" y="492403"/>
            <a:ext cx="10679594" cy="5887690"/>
            <a:chOff x="757032" y="492403"/>
            <a:chExt cx="10679594" cy="5887690"/>
          </a:xfrm>
        </p:grpSpPr>
        <p:pic>
          <p:nvPicPr>
            <p:cNvPr id="34" name="Picture 33">
              <a:extLst>
                <a:ext uri="{FF2B5EF4-FFF2-40B4-BE49-F238E27FC236}">
                  <a16:creationId xmlns:a16="http://schemas.microsoft.com/office/drawing/2014/main" id="{ACB94FA7-D13D-4CB5-B547-5CAFEFDDA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32" y="4634948"/>
              <a:ext cx="1495838" cy="1745145"/>
            </a:xfrm>
            <a:prstGeom prst="rect">
              <a:avLst/>
            </a:prstGeom>
            <a:ln>
              <a:noFill/>
            </a:ln>
            <a:effectLst>
              <a:softEdge rad="112500"/>
            </a:effectLst>
          </p:spPr>
        </p:pic>
        <p:pic>
          <p:nvPicPr>
            <p:cNvPr id="35" name="Picture 34">
              <a:extLst>
                <a:ext uri="{FF2B5EF4-FFF2-40B4-BE49-F238E27FC236}">
                  <a16:creationId xmlns:a16="http://schemas.microsoft.com/office/drawing/2014/main" id="{B7FE714F-4041-4F9A-8691-4546E9A32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16058" y="367749"/>
              <a:ext cx="1495838" cy="1745145"/>
            </a:xfrm>
            <a:prstGeom prst="rect">
              <a:avLst/>
            </a:prstGeom>
            <a:ln>
              <a:noFill/>
            </a:ln>
            <a:effectLst>
              <a:softEdge rad="112500"/>
            </a:effectLst>
          </p:spPr>
        </p:pic>
        <p:pic>
          <p:nvPicPr>
            <p:cNvPr id="36" name="Picture 35">
              <a:extLst>
                <a:ext uri="{FF2B5EF4-FFF2-40B4-BE49-F238E27FC236}">
                  <a16:creationId xmlns:a16="http://schemas.microsoft.com/office/drawing/2014/main" id="{6E2DEBD1-85FA-4A14-A063-E2986B31A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808268" y="4714461"/>
              <a:ext cx="1495838" cy="1745145"/>
            </a:xfrm>
            <a:prstGeom prst="rect">
              <a:avLst/>
            </a:prstGeom>
            <a:ln>
              <a:noFill/>
            </a:ln>
            <a:effectLst>
              <a:softEdge rad="112500"/>
            </a:effectLst>
          </p:spPr>
        </p:pic>
        <p:pic>
          <p:nvPicPr>
            <p:cNvPr id="37" name="Picture 36">
              <a:extLst>
                <a:ext uri="{FF2B5EF4-FFF2-40B4-BE49-F238E27FC236}">
                  <a16:creationId xmlns:a16="http://schemas.microsoft.com/office/drawing/2014/main" id="{203D7087-9ECD-476C-8AA4-73FD7686B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40788" y="513520"/>
              <a:ext cx="1495838" cy="1745145"/>
            </a:xfrm>
            <a:prstGeom prst="rect">
              <a:avLst/>
            </a:prstGeom>
            <a:ln>
              <a:noFill/>
            </a:ln>
            <a:effectLst>
              <a:softEdge rad="112500"/>
            </a:effectLst>
          </p:spPr>
        </p:pic>
      </p:grpSp>
      <p:pic>
        <p:nvPicPr>
          <p:cNvPr id="3" name="Picture 2">
            <a:extLst>
              <a:ext uri="{FF2B5EF4-FFF2-40B4-BE49-F238E27FC236}">
                <a16:creationId xmlns:a16="http://schemas.microsoft.com/office/drawing/2014/main" id="{10303782-13D6-4844-AEBF-2BEAA2E7C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496" y="1192696"/>
            <a:ext cx="8472280" cy="4916557"/>
          </a:xfrm>
          <a:prstGeom prst="rect">
            <a:avLst/>
          </a:prstGeom>
          <a:ln>
            <a:noFill/>
          </a:ln>
          <a:effectLst>
            <a:softEdge rad="112500"/>
          </a:effectLst>
        </p:spPr>
      </p:pic>
    </p:spTree>
    <p:extLst>
      <p:ext uri="{BB962C8B-B14F-4D97-AF65-F5344CB8AC3E}">
        <p14:creationId xmlns:p14="http://schemas.microsoft.com/office/powerpoint/2010/main" val="3430976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7F285-156D-43C9-96BE-D3D69AABE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3" name="Picture 2">
            <a:extLst>
              <a:ext uri="{FF2B5EF4-FFF2-40B4-BE49-F238E27FC236}">
                <a16:creationId xmlns:a16="http://schemas.microsoft.com/office/drawing/2014/main" id="{3228CAB4-73C9-49BD-A835-FE141078F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4" name="TextBox 3">
            <a:extLst>
              <a:ext uri="{FF2B5EF4-FFF2-40B4-BE49-F238E27FC236}">
                <a16:creationId xmlns:a16="http://schemas.microsoft.com/office/drawing/2014/main" id="{056AADC4-EFFC-45F5-AC1E-2AA48CE85337}"/>
              </a:ext>
            </a:extLst>
          </p:cNvPr>
          <p:cNvSpPr txBox="1"/>
          <p:nvPr/>
        </p:nvSpPr>
        <p:spPr>
          <a:xfrm>
            <a:off x="1323478" y="1017716"/>
            <a:ext cx="3023235" cy="707886"/>
          </a:xfrm>
          <a:prstGeom prst="rect">
            <a:avLst/>
          </a:prstGeom>
          <a:noFill/>
        </p:spPr>
        <p:txBody>
          <a:bodyPr wrap="square" rtlCol="0">
            <a:spAutoFit/>
          </a:bodyPr>
          <a:lstStyle/>
          <a:p>
            <a:r>
              <a:rPr lang="en-US" sz="4000" dirty="0">
                <a:ln>
                  <a:solidFill>
                    <a:sysClr val="windowText" lastClr="000000"/>
                  </a:solidFill>
                </a:ln>
              </a:rPr>
              <a:t>shifting </a:t>
            </a:r>
          </a:p>
        </p:txBody>
      </p:sp>
      <p:sp>
        <p:nvSpPr>
          <p:cNvPr id="5" name="Arrow: Right 4">
            <a:extLst>
              <a:ext uri="{FF2B5EF4-FFF2-40B4-BE49-F238E27FC236}">
                <a16:creationId xmlns:a16="http://schemas.microsoft.com/office/drawing/2014/main" id="{B769FBF3-4EF9-40B4-BF71-5BFEF0EC0987}"/>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ln>
                  <a:solidFill>
                    <a:schemeClr val="tx1"/>
                  </a:solidFill>
                </a:ln>
                <a:solidFill>
                  <a:schemeClr val="tx1"/>
                </a:solidFill>
              </a:rPr>
              <a:t>Meaning </a:t>
            </a:r>
            <a:r>
              <a:rPr lang="en-US" sz="3200" dirty="0">
                <a:ln>
                  <a:solidFill>
                    <a:schemeClr val="tx1"/>
                  </a:solidFill>
                </a:ln>
                <a:solidFill>
                  <a:schemeClr val="tx1"/>
                </a:solidFill>
              </a:rPr>
              <a:t> </a:t>
            </a:r>
          </a:p>
          <a:p>
            <a:pPr algn="ctr"/>
            <a:r>
              <a:rPr lang="en-US" sz="3200" dirty="0">
                <a:ln>
                  <a:solidFill>
                    <a:schemeClr val="tx1"/>
                  </a:solidFill>
                </a:ln>
                <a:solidFill>
                  <a:schemeClr val="tx1"/>
                </a:solidFill>
              </a:rPr>
              <a:t>transfer </a:t>
            </a:r>
          </a:p>
        </p:txBody>
      </p:sp>
      <p:sp>
        <p:nvSpPr>
          <p:cNvPr id="6" name="TextBox 5">
            <a:extLst>
              <a:ext uri="{FF2B5EF4-FFF2-40B4-BE49-F238E27FC236}">
                <a16:creationId xmlns:a16="http://schemas.microsoft.com/office/drawing/2014/main" id="{C7273DA9-4A76-4FFC-ABAA-A4F12B6F5E32}"/>
              </a:ext>
            </a:extLst>
          </p:cNvPr>
          <p:cNvSpPr txBox="1"/>
          <p:nvPr/>
        </p:nvSpPr>
        <p:spPr>
          <a:xfrm>
            <a:off x="1113183" y="5732280"/>
            <a:ext cx="10474515" cy="584775"/>
          </a:xfrm>
          <a:prstGeom prst="rect">
            <a:avLst/>
          </a:prstGeom>
          <a:noFill/>
        </p:spPr>
        <p:txBody>
          <a:bodyPr wrap="square" rtlCol="0">
            <a:spAutoFit/>
          </a:bodyPr>
          <a:lstStyle/>
          <a:p>
            <a:pPr algn="ctr"/>
            <a:r>
              <a:rPr lang="en-US" sz="3200" dirty="0">
                <a:ln>
                  <a:solidFill>
                    <a:sysClr val="windowText" lastClr="000000"/>
                  </a:solidFill>
                </a:ln>
              </a:rPr>
              <a:t>The </a:t>
            </a:r>
            <a:r>
              <a:rPr lang="en-US" sz="3200" dirty="0" err="1">
                <a:ln>
                  <a:solidFill>
                    <a:sysClr val="windowText" lastClr="000000"/>
                  </a:solidFill>
                </a:ln>
              </a:rPr>
              <a:t>bedey</a:t>
            </a:r>
            <a:r>
              <a:rPr lang="en-US" sz="3200" dirty="0">
                <a:ln>
                  <a:solidFill>
                    <a:sysClr val="windowText" lastClr="000000"/>
                  </a:solidFill>
                </a:ln>
              </a:rPr>
              <a:t> community are </a:t>
            </a:r>
            <a:r>
              <a:rPr lang="en-US" sz="3200" i="1" dirty="0">
                <a:ln>
                  <a:solidFill>
                    <a:sysClr val="windowText" lastClr="000000"/>
                  </a:solidFill>
                </a:ln>
              </a:rPr>
              <a:t>shifting</a:t>
            </a:r>
            <a:r>
              <a:rPr lang="en-US" sz="3200" dirty="0">
                <a:ln>
                  <a:solidFill>
                    <a:sysClr val="windowText" lastClr="000000"/>
                  </a:solidFill>
                </a:ln>
              </a:rPr>
              <a:t> their profession day bay.</a:t>
            </a:r>
          </a:p>
        </p:txBody>
      </p:sp>
      <p:sp>
        <p:nvSpPr>
          <p:cNvPr id="7" name="TextBox 6">
            <a:extLst>
              <a:ext uri="{FF2B5EF4-FFF2-40B4-BE49-F238E27FC236}">
                <a16:creationId xmlns:a16="http://schemas.microsoft.com/office/drawing/2014/main" id="{FEAC095A-0852-4C09-94AC-D4F3EC0683F9}"/>
              </a:ext>
            </a:extLst>
          </p:cNvPr>
          <p:cNvSpPr txBox="1"/>
          <p:nvPr/>
        </p:nvSpPr>
        <p:spPr>
          <a:xfrm>
            <a:off x="4522337" y="1261748"/>
            <a:ext cx="844062" cy="369332"/>
          </a:xfrm>
          <a:prstGeom prst="rect">
            <a:avLst/>
          </a:prstGeom>
          <a:noFill/>
        </p:spPr>
        <p:txBody>
          <a:bodyPr wrap="square" rtlCol="0">
            <a:spAutoFit/>
          </a:bodyPr>
          <a:lstStyle/>
          <a:p>
            <a:r>
              <a:rPr lang="en-US" dirty="0">
                <a:ln>
                  <a:solidFill>
                    <a:sysClr val="windowText" lastClr="000000"/>
                  </a:solidFill>
                </a:ln>
              </a:rPr>
              <a:t>(noun)</a:t>
            </a:r>
          </a:p>
        </p:txBody>
      </p:sp>
      <p:pic>
        <p:nvPicPr>
          <p:cNvPr id="9" name="Picture 8">
            <a:extLst>
              <a:ext uri="{FF2B5EF4-FFF2-40B4-BE49-F238E27FC236}">
                <a16:creationId xmlns:a16="http://schemas.microsoft.com/office/drawing/2014/main" id="{3F265E89-35D7-4C14-B88D-AE76F2E46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9864" y="970928"/>
            <a:ext cx="6179419" cy="4196615"/>
          </a:xfrm>
          <a:prstGeom prst="rect">
            <a:avLst/>
          </a:prstGeom>
        </p:spPr>
      </p:pic>
    </p:spTree>
    <p:extLst>
      <p:ext uri="{BB962C8B-B14F-4D97-AF65-F5344CB8AC3E}">
        <p14:creationId xmlns:p14="http://schemas.microsoft.com/office/powerpoint/2010/main" val="12444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94B422-BBD3-4466-BC01-9BF1145FF2E5}"/>
              </a:ext>
            </a:extLst>
          </p:cNvPr>
          <p:cNvSpPr txBox="1"/>
          <p:nvPr/>
        </p:nvSpPr>
        <p:spPr>
          <a:xfrm>
            <a:off x="848140" y="397565"/>
            <a:ext cx="10694504" cy="1077218"/>
          </a:xfrm>
          <a:prstGeom prst="rect">
            <a:avLst/>
          </a:prstGeom>
          <a:noFill/>
        </p:spPr>
        <p:txBody>
          <a:bodyPr wrap="square" rtlCol="0">
            <a:spAutoFit/>
          </a:bodyPr>
          <a:lstStyle/>
          <a:p>
            <a:pPr algn="ctr"/>
            <a:r>
              <a:rPr lang="en-US" sz="3200" dirty="0"/>
              <a:t>Open at page 06 in your  book ‘English for today’ and read the passage carefully and silently.</a:t>
            </a:r>
          </a:p>
        </p:txBody>
      </p:sp>
      <p:pic>
        <p:nvPicPr>
          <p:cNvPr id="5" name="Picture 4">
            <a:extLst>
              <a:ext uri="{FF2B5EF4-FFF2-40B4-BE49-F238E27FC236}">
                <a16:creationId xmlns:a16="http://schemas.microsoft.com/office/drawing/2014/main" id="{40BDCAA5-6EAF-4E0E-91F7-2FF55EBD9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50" y="1071908"/>
            <a:ext cx="3635582" cy="5102953"/>
          </a:xfrm>
          <a:prstGeom prst="rect">
            <a:avLst/>
          </a:prstGeom>
          <a:ln>
            <a:noFill/>
          </a:ln>
          <a:effectLst>
            <a:softEdge rad="112500"/>
          </a:effectLst>
          <a:scene3d>
            <a:camera prst="isometricOffAxis2Left"/>
            <a:lightRig rig="threePt" dir="t"/>
          </a:scene3d>
          <a:sp3d>
            <a:bevelT/>
          </a:sp3d>
        </p:spPr>
      </p:pic>
      <p:pic>
        <p:nvPicPr>
          <p:cNvPr id="6" name="Picture 5">
            <a:extLst>
              <a:ext uri="{FF2B5EF4-FFF2-40B4-BE49-F238E27FC236}">
                <a16:creationId xmlns:a16="http://schemas.microsoft.com/office/drawing/2014/main" id="{9C86F6BB-A21B-45CA-BE1A-8CC7CD7CF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756" y="1452033"/>
            <a:ext cx="6776185" cy="4793381"/>
          </a:xfrm>
          <a:prstGeom prst="rect">
            <a:avLst/>
          </a:prstGeom>
        </p:spPr>
      </p:pic>
    </p:spTree>
    <p:extLst>
      <p:ext uri="{BB962C8B-B14F-4D97-AF65-F5344CB8AC3E}">
        <p14:creationId xmlns:p14="http://schemas.microsoft.com/office/powerpoint/2010/main" val="14736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6EAAB4-AA3E-4540-8520-538CD9C6A85D}"/>
              </a:ext>
            </a:extLst>
          </p:cNvPr>
          <p:cNvSpPr txBox="1"/>
          <p:nvPr/>
        </p:nvSpPr>
        <p:spPr>
          <a:xfrm>
            <a:off x="747336" y="411252"/>
            <a:ext cx="10654747" cy="954107"/>
          </a:xfrm>
          <a:prstGeom prst="rect">
            <a:avLst/>
          </a:prstGeom>
          <a:solidFill>
            <a:srgbClr val="002060"/>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800" dirty="0">
                <a:solidFill>
                  <a:srgbClr val="FFFF00"/>
                </a:solidFill>
              </a:rPr>
              <a:t>Most of the ethnic people living Bangladesh have some chrematistics. They have their own lifestyle. </a:t>
            </a:r>
          </a:p>
        </p:txBody>
      </p:sp>
      <p:sp>
        <p:nvSpPr>
          <p:cNvPr id="3" name="TextBox 2">
            <a:extLst>
              <a:ext uri="{FF2B5EF4-FFF2-40B4-BE49-F238E27FC236}">
                <a16:creationId xmlns:a16="http://schemas.microsoft.com/office/drawing/2014/main" id="{2D51EE51-EB07-4E89-8B08-C70B795A4D34}"/>
              </a:ext>
            </a:extLst>
          </p:cNvPr>
          <p:cNvSpPr txBox="1"/>
          <p:nvPr/>
        </p:nvSpPr>
        <p:spPr>
          <a:xfrm>
            <a:off x="734082" y="1590695"/>
            <a:ext cx="10654747" cy="2677656"/>
          </a:xfrm>
          <a:prstGeom prst="rect">
            <a:avLst/>
          </a:prstGeom>
          <a:solidFill>
            <a:srgbClr val="002060"/>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800" dirty="0">
                <a:solidFill>
                  <a:srgbClr val="FFFF00"/>
                </a:solidFill>
              </a:rPr>
              <a:t>They build their houses on bamboo or widen platforms called </a:t>
            </a:r>
            <a:r>
              <a:rPr lang="en-US" sz="2800" i="1" dirty="0">
                <a:solidFill>
                  <a:srgbClr val="FFFF00"/>
                </a:solidFill>
              </a:rPr>
              <a:t>‘machang’</a:t>
            </a:r>
            <a:r>
              <a:rPr lang="en-US" sz="2800" dirty="0">
                <a:solidFill>
                  <a:srgbClr val="FFFF00"/>
                </a:solidFill>
              </a:rPr>
              <a:t>. Rice is their staple food. They eat vegetables, maize and fish, poultry and meat. Their kitchen utensils are bamboo, wooden and earthen pots which they make themselves. Men wear </a:t>
            </a:r>
            <a:r>
              <a:rPr lang="en-US" sz="2800" i="1" dirty="0">
                <a:solidFill>
                  <a:srgbClr val="FFFF00"/>
                </a:solidFill>
              </a:rPr>
              <a:t>lungis</a:t>
            </a:r>
            <a:r>
              <a:rPr lang="en-US" sz="2800" dirty="0">
                <a:solidFill>
                  <a:srgbClr val="FFFF00"/>
                </a:solidFill>
              </a:rPr>
              <a:t> and women wear </a:t>
            </a:r>
            <a:r>
              <a:rPr lang="en-US" sz="2800" i="1" dirty="0">
                <a:solidFill>
                  <a:srgbClr val="FFFF00"/>
                </a:solidFill>
              </a:rPr>
              <a:t>thamis </a:t>
            </a:r>
            <a:r>
              <a:rPr lang="en-US" sz="2800" dirty="0">
                <a:solidFill>
                  <a:srgbClr val="FFFF00"/>
                </a:solidFill>
              </a:rPr>
              <a:t>or sarongs and </a:t>
            </a:r>
            <a:r>
              <a:rPr lang="en-US" sz="2800" i="1" dirty="0">
                <a:solidFill>
                  <a:srgbClr val="FFFF00"/>
                </a:solidFill>
              </a:rPr>
              <a:t>angis</a:t>
            </a:r>
            <a:r>
              <a:rPr lang="en-US" sz="2800" dirty="0">
                <a:solidFill>
                  <a:srgbClr val="FFFF00"/>
                </a:solidFill>
              </a:rPr>
              <a:t>. Women wear their own clothes. </a:t>
            </a:r>
          </a:p>
        </p:txBody>
      </p:sp>
      <p:sp>
        <p:nvSpPr>
          <p:cNvPr id="6" name="TextBox 5">
            <a:extLst>
              <a:ext uri="{FF2B5EF4-FFF2-40B4-BE49-F238E27FC236}">
                <a16:creationId xmlns:a16="http://schemas.microsoft.com/office/drawing/2014/main" id="{CDB70EAC-8E8F-405F-88E3-9896B53E4A40}"/>
              </a:ext>
            </a:extLst>
          </p:cNvPr>
          <p:cNvSpPr txBox="1"/>
          <p:nvPr/>
        </p:nvSpPr>
        <p:spPr>
          <a:xfrm>
            <a:off x="734082" y="4572434"/>
            <a:ext cx="10654747" cy="1815882"/>
          </a:xfrm>
          <a:prstGeom prst="rect">
            <a:avLst/>
          </a:prstGeom>
          <a:solidFill>
            <a:srgbClr val="002060"/>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800" dirty="0">
                <a:solidFill>
                  <a:srgbClr val="FFFF00"/>
                </a:solidFill>
              </a:rPr>
              <a:t>Hunting and fishing are their favorite pastimes. They fond of songs, music, dances, theatre and fairs. Traditional musical instruments used are bungles made from buffalo horns, drums and bamboo flutes. Wrestling is a popular sport for them.</a:t>
            </a:r>
          </a:p>
        </p:txBody>
      </p:sp>
    </p:spTree>
    <p:extLst>
      <p:ext uri="{BB962C8B-B14F-4D97-AF65-F5344CB8AC3E}">
        <p14:creationId xmlns:p14="http://schemas.microsoft.com/office/powerpoint/2010/main" val="26115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1BEFE8-9A0B-43E1-8B37-FB10B195DEF7}"/>
              </a:ext>
            </a:extLst>
          </p:cNvPr>
          <p:cNvSpPr txBox="1"/>
          <p:nvPr/>
        </p:nvSpPr>
        <p:spPr>
          <a:xfrm>
            <a:off x="659785" y="5246559"/>
            <a:ext cx="11158330" cy="1446550"/>
          </a:xfrm>
          <a:prstGeom prst="rect">
            <a:avLst/>
          </a:prstGeom>
          <a:noFill/>
        </p:spPr>
        <p:txBody>
          <a:bodyPr wrap="square" rtlCol="0">
            <a:spAutoFit/>
          </a:bodyPr>
          <a:lstStyle/>
          <a:p>
            <a:pPr algn="ctr"/>
            <a:r>
              <a:rPr lang="en-US" sz="4400" dirty="0"/>
              <a:t>They build their houses on bamboo or wooden platforms called </a:t>
            </a:r>
            <a:r>
              <a:rPr lang="en-US" sz="4400" i="1" dirty="0"/>
              <a:t>‘machang’. </a:t>
            </a:r>
          </a:p>
        </p:txBody>
      </p:sp>
      <p:pic>
        <p:nvPicPr>
          <p:cNvPr id="4" name="Picture 3">
            <a:extLst>
              <a:ext uri="{FF2B5EF4-FFF2-40B4-BE49-F238E27FC236}">
                <a16:creationId xmlns:a16="http://schemas.microsoft.com/office/drawing/2014/main" id="{52FAEC78-75B0-4668-B0C3-32E58D6F4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874" y="453215"/>
            <a:ext cx="7960093" cy="5082139"/>
          </a:xfrm>
          <a:prstGeom prst="rect">
            <a:avLst/>
          </a:prstGeom>
        </p:spPr>
      </p:pic>
    </p:spTree>
    <p:extLst>
      <p:ext uri="{BB962C8B-B14F-4D97-AF65-F5344CB8AC3E}">
        <p14:creationId xmlns:p14="http://schemas.microsoft.com/office/powerpoint/2010/main" val="223028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03959F-5C3A-44F3-8187-20FBD0354FC8}"/>
              </a:ext>
            </a:extLst>
          </p:cNvPr>
          <p:cNvSpPr txBox="1"/>
          <p:nvPr/>
        </p:nvSpPr>
        <p:spPr>
          <a:xfrm>
            <a:off x="4437088" y="1758628"/>
            <a:ext cx="3357796" cy="3416320"/>
          </a:xfrm>
          <a:prstGeom prst="rect">
            <a:avLst/>
          </a:prstGeom>
          <a:noFill/>
        </p:spPr>
        <p:txBody>
          <a:bodyPr wrap="square" rtlCol="0">
            <a:spAutoFit/>
          </a:bodyPr>
          <a:lstStyle/>
          <a:p>
            <a:r>
              <a:rPr lang="en-US" sz="3600" dirty="0"/>
              <a:t>Rice is their staple food. They eat vegetables, maize and fish, poultry and meat.</a:t>
            </a:r>
            <a:endParaRPr lang="en-US" sz="3600" i="1" dirty="0"/>
          </a:p>
        </p:txBody>
      </p:sp>
      <p:pic>
        <p:nvPicPr>
          <p:cNvPr id="5" name="Picture 4">
            <a:extLst>
              <a:ext uri="{FF2B5EF4-FFF2-40B4-BE49-F238E27FC236}">
                <a16:creationId xmlns:a16="http://schemas.microsoft.com/office/drawing/2014/main" id="{624F1B62-BAE5-4BF2-8FD8-3B7FED364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13" y="600434"/>
            <a:ext cx="3214838" cy="2329314"/>
          </a:xfrm>
          <a:prstGeom prst="rect">
            <a:avLst/>
          </a:prstGeom>
        </p:spPr>
      </p:pic>
      <p:pic>
        <p:nvPicPr>
          <p:cNvPr id="9" name="Picture 8">
            <a:extLst>
              <a:ext uri="{FF2B5EF4-FFF2-40B4-BE49-F238E27FC236}">
                <a16:creationId xmlns:a16="http://schemas.microsoft.com/office/drawing/2014/main" id="{89FA007E-6DF3-475B-968C-1C0D21519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182" y="615425"/>
            <a:ext cx="3311091" cy="2329314"/>
          </a:xfrm>
          <a:prstGeom prst="rect">
            <a:avLst/>
          </a:prstGeom>
        </p:spPr>
      </p:pic>
      <p:pic>
        <p:nvPicPr>
          <p:cNvPr id="12" name="Picture 11">
            <a:extLst>
              <a:ext uri="{FF2B5EF4-FFF2-40B4-BE49-F238E27FC236}">
                <a16:creationId xmlns:a16="http://schemas.microsoft.com/office/drawing/2014/main" id="{0E8DFDE2-91AF-4105-96BC-C96A89C54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546" y="3846987"/>
            <a:ext cx="3349592" cy="2521819"/>
          </a:xfrm>
          <a:prstGeom prst="rect">
            <a:avLst/>
          </a:prstGeom>
        </p:spPr>
      </p:pic>
      <p:pic>
        <p:nvPicPr>
          <p:cNvPr id="14" name="Picture 13">
            <a:extLst>
              <a:ext uri="{FF2B5EF4-FFF2-40B4-BE49-F238E27FC236}">
                <a16:creationId xmlns:a16="http://schemas.microsoft.com/office/drawing/2014/main" id="{BC7E6345-CD2E-433A-AE49-564AAF3218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0618" y="3772984"/>
            <a:ext cx="3436219" cy="2310063"/>
          </a:xfrm>
          <a:prstGeom prst="rect">
            <a:avLst/>
          </a:prstGeom>
        </p:spPr>
      </p:pic>
    </p:spTree>
    <p:extLst>
      <p:ext uri="{BB962C8B-B14F-4D97-AF65-F5344CB8AC3E}">
        <p14:creationId xmlns:p14="http://schemas.microsoft.com/office/powerpoint/2010/main" val="6993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2" presetClass="entr" presetSubtype="9"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0-#ppt_w/2"/>
                                          </p:val>
                                        </p:tav>
                                        <p:tav tm="100000">
                                          <p:val>
                                            <p:strVal val="#ppt_x"/>
                                          </p:val>
                                        </p:tav>
                                      </p:tavLst>
                                    </p:anim>
                                    <p:anim calcmode="lin" valueType="num">
                                      <p:cBhvr additive="base">
                                        <p:cTn id="11" dur="2000" fill="hold"/>
                                        <p:tgtEl>
                                          <p:spTgt spid="5"/>
                                        </p:tgtEl>
                                        <p:attrNameLst>
                                          <p:attrName>ppt_y</p:attrName>
                                        </p:attrNameLst>
                                      </p:cBhvr>
                                      <p:tavLst>
                                        <p:tav tm="0">
                                          <p:val>
                                            <p:strVal val="0-#ppt_h/2"/>
                                          </p:val>
                                        </p:tav>
                                        <p:tav tm="100000">
                                          <p:val>
                                            <p:strVal val="#ppt_y"/>
                                          </p:val>
                                        </p:tav>
                                      </p:tavLst>
                                    </p:anim>
                                  </p:childTnLst>
                                </p:cTn>
                              </p:par>
                              <p:par>
                                <p:cTn id="12" presetID="2" presetClass="entr" presetSubtype="1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0-#ppt_w/2"/>
                                          </p:val>
                                        </p:tav>
                                        <p:tav tm="100000">
                                          <p:val>
                                            <p:strVal val="#ppt_x"/>
                                          </p:val>
                                        </p:tav>
                                      </p:tavLst>
                                    </p:anim>
                                    <p:anim calcmode="lin" valueType="num">
                                      <p:cBhvr additive="base">
                                        <p:cTn id="15" dur="20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000" fill="hold"/>
                                        <p:tgtEl>
                                          <p:spTgt spid="12"/>
                                        </p:tgtEl>
                                        <p:attrNameLst>
                                          <p:attrName>ppt_x</p:attrName>
                                        </p:attrNameLst>
                                      </p:cBhvr>
                                      <p:tavLst>
                                        <p:tav tm="0">
                                          <p:val>
                                            <p:strVal val="1+#ppt_w/2"/>
                                          </p:val>
                                        </p:tav>
                                        <p:tav tm="100000">
                                          <p:val>
                                            <p:strVal val="#ppt_x"/>
                                          </p:val>
                                        </p:tav>
                                      </p:tavLst>
                                    </p:anim>
                                    <p:anim calcmode="lin" valueType="num">
                                      <p:cBhvr additive="base">
                                        <p:cTn id="19" dur="2000" fill="hold"/>
                                        <p:tgtEl>
                                          <p:spTgt spid="12"/>
                                        </p:tgtEl>
                                        <p:attrNameLst>
                                          <p:attrName>ppt_y</p:attrName>
                                        </p:attrNameLst>
                                      </p:cBhvr>
                                      <p:tavLst>
                                        <p:tav tm="0">
                                          <p:val>
                                            <p:strVal val="0-#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 fill="hold"/>
                                        <p:tgtEl>
                                          <p:spTgt spid="14"/>
                                        </p:tgtEl>
                                        <p:attrNameLst>
                                          <p:attrName>ppt_x</p:attrName>
                                        </p:attrNameLst>
                                      </p:cBhvr>
                                      <p:tavLst>
                                        <p:tav tm="0">
                                          <p:val>
                                            <p:strVal val="1+#ppt_w/2"/>
                                          </p:val>
                                        </p:tav>
                                        <p:tav tm="100000">
                                          <p:val>
                                            <p:strVal val="#ppt_x"/>
                                          </p:val>
                                        </p:tav>
                                      </p:tavLst>
                                    </p:anim>
                                    <p:anim calcmode="lin" valueType="num">
                                      <p:cBhvr additive="base">
                                        <p:cTn id="23"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1FF247-F89F-48A8-BBC8-3A69A02EDAE0}"/>
              </a:ext>
            </a:extLst>
          </p:cNvPr>
          <p:cNvSpPr txBox="1"/>
          <p:nvPr/>
        </p:nvSpPr>
        <p:spPr>
          <a:xfrm>
            <a:off x="4717774" y="848139"/>
            <a:ext cx="2478156" cy="5078313"/>
          </a:xfrm>
          <a:prstGeom prst="rect">
            <a:avLst/>
          </a:prstGeom>
          <a:noFill/>
        </p:spPr>
        <p:txBody>
          <a:bodyPr wrap="square" rtlCol="0">
            <a:spAutoFit/>
          </a:bodyPr>
          <a:lstStyle/>
          <a:p>
            <a:pPr algn="ctr"/>
            <a:r>
              <a:rPr lang="en-US" sz="3600" dirty="0"/>
              <a:t>Their kitchen utensils are bamboo, wooden and earthen pots which they make themselves.</a:t>
            </a:r>
            <a:endParaRPr lang="en-US" sz="3600" i="1" dirty="0"/>
          </a:p>
        </p:txBody>
      </p:sp>
      <p:pic>
        <p:nvPicPr>
          <p:cNvPr id="4" name="Picture 3">
            <a:extLst>
              <a:ext uri="{FF2B5EF4-FFF2-40B4-BE49-F238E27FC236}">
                <a16:creationId xmlns:a16="http://schemas.microsoft.com/office/drawing/2014/main" id="{02F9C534-11B6-4F9A-8B00-DC83DC954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06" y="432702"/>
            <a:ext cx="3975234" cy="2964581"/>
          </a:xfrm>
          <a:prstGeom prst="rect">
            <a:avLst/>
          </a:prstGeom>
        </p:spPr>
      </p:pic>
      <p:pic>
        <p:nvPicPr>
          <p:cNvPr id="7" name="Picture 6">
            <a:extLst>
              <a:ext uri="{FF2B5EF4-FFF2-40B4-BE49-F238E27FC236}">
                <a16:creationId xmlns:a16="http://schemas.microsoft.com/office/drawing/2014/main" id="{A3DDEC32-5FCB-4AE8-99A8-928479BD3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250" y="408641"/>
            <a:ext cx="4243374" cy="2904185"/>
          </a:xfrm>
          <a:prstGeom prst="rect">
            <a:avLst/>
          </a:prstGeom>
        </p:spPr>
      </p:pic>
      <p:pic>
        <p:nvPicPr>
          <p:cNvPr id="11" name="Picture 10">
            <a:extLst>
              <a:ext uri="{FF2B5EF4-FFF2-40B4-BE49-F238E27FC236}">
                <a16:creationId xmlns:a16="http://schemas.microsoft.com/office/drawing/2014/main" id="{4AC41D1F-2F87-4FA9-A4B4-906530255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03" y="3319493"/>
            <a:ext cx="3984859" cy="3157086"/>
          </a:xfrm>
          <a:prstGeom prst="rect">
            <a:avLst/>
          </a:prstGeom>
        </p:spPr>
      </p:pic>
      <p:pic>
        <p:nvPicPr>
          <p:cNvPr id="14" name="Picture 13">
            <a:extLst>
              <a:ext uri="{FF2B5EF4-FFF2-40B4-BE49-F238E27FC236}">
                <a16:creationId xmlns:a16="http://schemas.microsoft.com/office/drawing/2014/main" id="{7A00AD81-D261-4412-AB1A-4322615DE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0249" y="3232865"/>
            <a:ext cx="4242217" cy="3212905"/>
          </a:xfrm>
          <a:prstGeom prst="rect">
            <a:avLst/>
          </a:prstGeom>
        </p:spPr>
      </p:pic>
    </p:spTree>
    <p:extLst>
      <p:ext uri="{BB962C8B-B14F-4D97-AF65-F5344CB8AC3E}">
        <p14:creationId xmlns:p14="http://schemas.microsoft.com/office/powerpoint/2010/main" val="42545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1+#ppt_w/2"/>
                                          </p:val>
                                        </p:tav>
                                        <p:tav tm="100000">
                                          <p:val>
                                            <p:strVal val="#ppt_x"/>
                                          </p:val>
                                        </p:tav>
                                      </p:tavLst>
                                    </p:anim>
                                    <p:anim calcmode="lin" valueType="num">
                                      <p:cBhvr additive="base">
                                        <p:cTn id="11" dur="20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1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0-#ppt_w/2"/>
                                          </p:val>
                                        </p:tav>
                                        <p:tav tm="100000">
                                          <p:val>
                                            <p:strVal val="#ppt_x"/>
                                          </p:val>
                                        </p:tav>
                                      </p:tavLst>
                                    </p:anim>
                                    <p:anim calcmode="lin" valueType="num">
                                      <p:cBhvr additive="base">
                                        <p:cTn id="15" dur="20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2000" fill="hold"/>
                                        <p:tgtEl>
                                          <p:spTgt spid="14"/>
                                        </p:tgtEl>
                                        <p:attrNameLst>
                                          <p:attrName>ppt_x</p:attrName>
                                        </p:attrNameLst>
                                      </p:cBhvr>
                                      <p:tavLst>
                                        <p:tav tm="0">
                                          <p:val>
                                            <p:strVal val="0-#ppt_w/2"/>
                                          </p:val>
                                        </p:tav>
                                        <p:tav tm="100000">
                                          <p:val>
                                            <p:strVal val="#ppt_x"/>
                                          </p:val>
                                        </p:tav>
                                      </p:tavLst>
                                    </p:anim>
                                    <p:anim calcmode="lin" valueType="num">
                                      <p:cBhvr additive="base">
                                        <p:cTn id="19" dur="2000" fill="hold"/>
                                        <p:tgtEl>
                                          <p:spTgt spid="14"/>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1+#ppt_w/2"/>
                                          </p:val>
                                        </p:tav>
                                        <p:tav tm="100000">
                                          <p:val>
                                            <p:strVal val="#ppt_x"/>
                                          </p:val>
                                        </p:tav>
                                      </p:tavLst>
                                    </p:anim>
                                    <p:anim calcmode="lin" valueType="num">
                                      <p:cBhvr additive="base">
                                        <p:cTn id="23"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6D8863-FCFD-4FA2-82BE-64D2BF2DBF27}"/>
              </a:ext>
            </a:extLst>
          </p:cNvPr>
          <p:cNvSpPr txBox="1"/>
          <p:nvPr/>
        </p:nvSpPr>
        <p:spPr>
          <a:xfrm>
            <a:off x="8905462" y="1113181"/>
            <a:ext cx="2438398" cy="4524315"/>
          </a:xfrm>
          <a:prstGeom prst="rect">
            <a:avLst/>
          </a:prstGeom>
          <a:noFill/>
        </p:spPr>
        <p:txBody>
          <a:bodyPr wrap="square" rtlCol="0">
            <a:spAutoFit/>
          </a:bodyPr>
          <a:lstStyle/>
          <a:p>
            <a:pPr algn="ctr"/>
            <a:r>
              <a:rPr lang="en-US" sz="3200" dirty="0"/>
              <a:t>Men wear </a:t>
            </a:r>
            <a:r>
              <a:rPr lang="en-US" sz="3200" i="1" dirty="0"/>
              <a:t>lungis</a:t>
            </a:r>
            <a:r>
              <a:rPr lang="en-US" sz="3200" dirty="0"/>
              <a:t> and women wear </a:t>
            </a:r>
            <a:r>
              <a:rPr lang="en-US" sz="3200" i="1" dirty="0"/>
              <a:t>thamis</a:t>
            </a:r>
            <a:r>
              <a:rPr lang="en-US" sz="3200" dirty="0"/>
              <a:t> or </a:t>
            </a:r>
            <a:r>
              <a:rPr lang="en-US" sz="3200" i="1" dirty="0"/>
              <a:t>sarongs</a:t>
            </a:r>
            <a:r>
              <a:rPr lang="en-US" sz="3200" dirty="0"/>
              <a:t> and </a:t>
            </a:r>
            <a:r>
              <a:rPr lang="en-US" sz="3200" i="1" dirty="0"/>
              <a:t>angis.</a:t>
            </a:r>
          </a:p>
          <a:p>
            <a:pPr algn="ctr"/>
            <a:r>
              <a:rPr lang="en-US" sz="3200" dirty="0"/>
              <a:t>Women weave their own clothes.</a:t>
            </a:r>
          </a:p>
        </p:txBody>
      </p:sp>
      <p:pic>
        <p:nvPicPr>
          <p:cNvPr id="4" name="Picture 3">
            <a:extLst>
              <a:ext uri="{FF2B5EF4-FFF2-40B4-BE49-F238E27FC236}">
                <a16:creationId xmlns:a16="http://schemas.microsoft.com/office/drawing/2014/main" id="{269AA967-52D7-4408-A523-3CE0C7E0D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35" y="530087"/>
            <a:ext cx="7880625" cy="5910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40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3F372-9FB8-4182-BD3C-AA14CFDA371C}"/>
              </a:ext>
            </a:extLst>
          </p:cNvPr>
          <p:cNvSpPr txBox="1"/>
          <p:nvPr/>
        </p:nvSpPr>
        <p:spPr>
          <a:xfrm>
            <a:off x="569844" y="5844208"/>
            <a:ext cx="11158330" cy="646331"/>
          </a:xfrm>
          <a:prstGeom prst="rect">
            <a:avLst/>
          </a:prstGeom>
          <a:noFill/>
        </p:spPr>
        <p:txBody>
          <a:bodyPr wrap="square" rtlCol="0">
            <a:spAutoFit/>
          </a:bodyPr>
          <a:lstStyle/>
          <a:p>
            <a:pPr algn="ctr"/>
            <a:r>
              <a:rPr lang="en-US" sz="3600" dirty="0"/>
              <a:t>Hunting and fishing are their favorite pastimes. </a:t>
            </a:r>
            <a:endParaRPr lang="en-US" sz="3600" i="1" dirty="0"/>
          </a:p>
        </p:txBody>
      </p:sp>
      <p:pic>
        <p:nvPicPr>
          <p:cNvPr id="4" name="Picture 3">
            <a:extLst>
              <a:ext uri="{FF2B5EF4-FFF2-40B4-BE49-F238E27FC236}">
                <a16:creationId xmlns:a16="http://schemas.microsoft.com/office/drawing/2014/main" id="{5B7FBEA6-03FB-4CC7-887E-F5B7E037F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233" y="692841"/>
            <a:ext cx="6758610" cy="5065273"/>
          </a:xfrm>
          <a:prstGeom prst="rect">
            <a:avLst/>
          </a:prstGeom>
        </p:spPr>
      </p:pic>
    </p:spTree>
    <p:extLst>
      <p:ext uri="{BB962C8B-B14F-4D97-AF65-F5344CB8AC3E}">
        <p14:creationId xmlns:p14="http://schemas.microsoft.com/office/powerpoint/2010/main" val="105812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EB72B6-4DCB-4F87-9708-DAC01ED1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83" y="541772"/>
            <a:ext cx="10402956" cy="57744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607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8A8BD5-0EFB-47EB-8B16-C606FEF6E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679" y="615775"/>
            <a:ext cx="10045148" cy="5706573"/>
          </a:xfrm>
          <a:prstGeom prst="rect">
            <a:avLst/>
          </a:prstGeom>
        </p:spPr>
      </p:pic>
    </p:spTree>
    <p:extLst>
      <p:ext uri="{BB962C8B-B14F-4D97-AF65-F5344CB8AC3E}">
        <p14:creationId xmlns:p14="http://schemas.microsoft.com/office/powerpoint/2010/main" val="18302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chemeClr val="accent1">
                <a:lumMod val="5000"/>
                <a:lumOff val="95000"/>
              </a:schemeClr>
            </a:gs>
            <a:gs pos="94000">
              <a:srgbClr val="00B050"/>
            </a:gs>
            <a:gs pos="100000">
              <a:srgbClr val="B02E78"/>
            </a:gs>
            <a:gs pos="92000">
              <a:srgbClr val="C00000"/>
            </a:gs>
            <a:gs pos="93000">
              <a:srgbClr val="D14D4E"/>
            </a:gs>
            <a:gs pos="77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534DEE9-D8D0-47F2-9BD6-3456CA738EF4}"/>
              </a:ext>
            </a:extLst>
          </p:cNvPr>
          <p:cNvGrpSpPr/>
          <p:nvPr/>
        </p:nvGrpSpPr>
        <p:grpSpPr>
          <a:xfrm rot="2674868">
            <a:off x="3677107" y="1130147"/>
            <a:ext cx="4668573" cy="4638572"/>
            <a:chOff x="959001" y="536712"/>
            <a:chExt cx="4818946" cy="4817167"/>
          </a:xfrm>
        </p:grpSpPr>
        <p:pic>
          <p:nvPicPr>
            <p:cNvPr id="36" name="Picture 35">
              <a:extLst>
                <a:ext uri="{FF2B5EF4-FFF2-40B4-BE49-F238E27FC236}">
                  <a16:creationId xmlns:a16="http://schemas.microsoft.com/office/drawing/2014/main" id="{E2EC3359-5AF9-474D-92B7-E2A7CE653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959001" y="536712"/>
              <a:ext cx="399346" cy="397567"/>
            </a:xfrm>
            <a:prstGeom prst="rect">
              <a:avLst/>
            </a:prstGeom>
          </p:spPr>
        </p:pic>
        <p:pic>
          <p:nvPicPr>
            <p:cNvPr id="37" name="Picture 36">
              <a:extLst>
                <a:ext uri="{FF2B5EF4-FFF2-40B4-BE49-F238E27FC236}">
                  <a16:creationId xmlns:a16="http://schemas.microsoft.com/office/drawing/2014/main" id="{A0CA711A-5C51-4E46-8819-2683D72C9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111401" y="689112"/>
              <a:ext cx="399346" cy="397567"/>
            </a:xfrm>
            <a:prstGeom prst="rect">
              <a:avLst/>
            </a:prstGeom>
          </p:spPr>
        </p:pic>
        <p:pic>
          <p:nvPicPr>
            <p:cNvPr id="38" name="Picture 37">
              <a:extLst>
                <a:ext uri="{FF2B5EF4-FFF2-40B4-BE49-F238E27FC236}">
                  <a16:creationId xmlns:a16="http://schemas.microsoft.com/office/drawing/2014/main" id="{3DDA83C0-C745-4E38-ADD7-35AEACF27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263801" y="841512"/>
              <a:ext cx="399346" cy="397567"/>
            </a:xfrm>
            <a:prstGeom prst="rect">
              <a:avLst/>
            </a:prstGeom>
          </p:spPr>
        </p:pic>
        <p:pic>
          <p:nvPicPr>
            <p:cNvPr id="39" name="Picture 38">
              <a:extLst>
                <a:ext uri="{FF2B5EF4-FFF2-40B4-BE49-F238E27FC236}">
                  <a16:creationId xmlns:a16="http://schemas.microsoft.com/office/drawing/2014/main" id="{DD0D35DA-FD95-4192-A1F5-23DE9FD8E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416201" y="993912"/>
              <a:ext cx="399346" cy="397567"/>
            </a:xfrm>
            <a:prstGeom prst="rect">
              <a:avLst/>
            </a:prstGeom>
          </p:spPr>
        </p:pic>
        <p:pic>
          <p:nvPicPr>
            <p:cNvPr id="40" name="Picture 39">
              <a:extLst>
                <a:ext uri="{FF2B5EF4-FFF2-40B4-BE49-F238E27FC236}">
                  <a16:creationId xmlns:a16="http://schemas.microsoft.com/office/drawing/2014/main" id="{0937B679-B9E0-4EED-A0CA-62EE3E623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568601" y="1146312"/>
              <a:ext cx="399346" cy="397567"/>
            </a:xfrm>
            <a:prstGeom prst="rect">
              <a:avLst/>
            </a:prstGeom>
          </p:spPr>
        </p:pic>
        <p:pic>
          <p:nvPicPr>
            <p:cNvPr id="41" name="Picture 40">
              <a:extLst>
                <a:ext uri="{FF2B5EF4-FFF2-40B4-BE49-F238E27FC236}">
                  <a16:creationId xmlns:a16="http://schemas.microsoft.com/office/drawing/2014/main" id="{D76CD714-BF7D-4A25-8360-9575022C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721001" y="1298712"/>
              <a:ext cx="399346" cy="397567"/>
            </a:xfrm>
            <a:prstGeom prst="rect">
              <a:avLst/>
            </a:prstGeom>
          </p:spPr>
        </p:pic>
        <p:pic>
          <p:nvPicPr>
            <p:cNvPr id="42" name="Picture 41">
              <a:extLst>
                <a:ext uri="{FF2B5EF4-FFF2-40B4-BE49-F238E27FC236}">
                  <a16:creationId xmlns:a16="http://schemas.microsoft.com/office/drawing/2014/main" id="{3B4276E9-B446-4338-8D27-ADFF14B14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873401" y="1451112"/>
              <a:ext cx="399346" cy="397567"/>
            </a:xfrm>
            <a:prstGeom prst="rect">
              <a:avLst/>
            </a:prstGeom>
          </p:spPr>
        </p:pic>
        <p:pic>
          <p:nvPicPr>
            <p:cNvPr id="43" name="Picture 42">
              <a:extLst>
                <a:ext uri="{FF2B5EF4-FFF2-40B4-BE49-F238E27FC236}">
                  <a16:creationId xmlns:a16="http://schemas.microsoft.com/office/drawing/2014/main" id="{89ACD9B9-2E6F-4AFC-B5B6-D304859CC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025801" y="1603512"/>
              <a:ext cx="399346" cy="397567"/>
            </a:xfrm>
            <a:prstGeom prst="rect">
              <a:avLst/>
            </a:prstGeom>
          </p:spPr>
        </p:pic>
        <p:pic>
          <p:nvPicPr>
            <p:cNvPr id="44" name="Picture 43">
              <a:extLst>
                <a:ext uri="{FF2B5EF4-FFF2-40B4-BE49-F238E27FC236}">
                  <a16:creationId xmlns:a16="http://schemas.microsoft.com/office/drawing/2014/main" id="{A7021F29-2777-4011-9F7A-E8F5B8483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178201" y="1755912"/>
              <a:ext cx="399346" cy="397567"/>
            </a:xfrm>
            <a:prstGeom prst="rect">
              <a:avLst/>
            </a:prstGeom>
          </p:spPr>
        </p:pic>
        <p:pic>
          <p:nvPicPr>
            <p:cNvPr id="45" name="Picture 44">
              <a:extLst>
                <a:ext uri="{FF2B5EF4-FFF2-40B4-BE49-F238E27FC236}">
                  <a16:creationId xmlns:a16="http://schemas.microsoft.com/office/drawing/2014/main" id="{B50FD9FE-CFC3-47BF-85BF-922D6D405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330601" y="1908312"/>
              <a:ext cx="399346" cy="397567"/>
            </a:xfrm>
            <a:prstGeom prst="rect">
              <a:avLst/>
            </a:prstGeom>
          </p:spPr>
        </p:pic>
        <p:pic>
          <p:nvPicPr>
            <p:cNvPr id="46" name="Picture 45">
              <a:extLst>
                <a:ext uri="{FF2B5EF4-FFF2-40B4-BE49-F238E27FC236}">
                  <a16:creationId xmlns:a16="http://schemas.microsoft.com/office/drawing/2014/main" id="{C029AA7A-72CD-4E6C-9400-D9DFA2EF8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483001" y="2060712"/>
              <a:ext cx="399346" cy="397567"/>
            </a:xfrm>
            <a:prstGeom prst="rect">
              <a:avLst/>
            </a:prstGeom>
          </p:spPr>
        </p:pic>
        <p:pic>
          <p:nvPicPr>
            <p:cNvPr id="47" name="Picture 46">
              <a:extLst>
                <a:ext uri="{FF2B5EF4-FFF2-40B4-BE49-F238E27FC236}">
                  <a16:creationId xmlns:a16="http://schemas.microsoft.com/office/drawing/2014/main" id="{AC246A92-8B2A-493F-9A93-70019C82B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635401" y="2213112"/>
              <a:ext cx="399346" cy="397567"/>
            </a:xfrm>
            <a:prstGeom prst="rect">
              <a:avLst/>
            </a:prstGeom>
          </p:spPr>
        </p:pic>
        <p:pic>
          <p:nvPicPr>
            <p:cNvPr id="48" name="Picture 47">
              <a:extLst>
                <a:ext uri="{FF2B5EF4-FFF2-40B4-BE49-F238E27FC236}">
                  <a16:creationId xmlns:a16="http://schemas.microsoft.com/office/drawing/2014/main" id="{42B1C292-A5B3-499B-9D86-DE346F06F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787801" y="2365512"/>
              <a:ext cx="399346" cy="397567"/>
            </a:xfrm>
            <a:prstGeom prst="rect">
              <a:avLst/>
            </a:prstGeom>
          </p:spPr>
        </p:pic>
        <p:pic>
          <p:nvPicPr>
            <p:cNvPr id="49" name="Picture 48">
              <a:extLst>
                <a:ext uri="{FF2B5EF4-FFF2-40B4-BE49-F238E27FC236}">
                  <a16:creationId xmlns:a16="http://schemas.microsoft.com/office/drawing/2014/main" id="{99D48456-3E98-4499-A3B8-FA95AFEA1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940201" y="2517912"/>
              <a:ext cx="399346" cy="397567"/>
            </a:xfrm>
            <a:prstGeom prst="rect">
              <a:avLst/>
            </a:prstGeom>
          </p:spPr>
        </p:pic>
        <p:pic>
          <p:nvPicPr>
            <p:cNvPr id="50" name="Picture 49">
              <a:extLst>
                <a:ext uri="{FF2B5EF4-FFF2-40B4-BE49-F238E27FC236}">
                  <a16:creationId xmlns:a16="http://schemas.microsoft.com/office/drawing/2014/main" id="{ACD7219B-1B55-4277-B752-B14A7D823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092601" y="2670312"/>
              <a:ext cx="399346" cy="397567"/>
            </a:xfrm>
            <a:prstGeom prst="rect">
              <a:avLst/>
            </a:prstGeom>
          </p:spPr>
        </p:pic>
        <p:pic>
          <p:nvPicPr>
            <p:cNvPr id="51" name="Picture 50">
              <a:extLst>
                <a:ext uri="{FF2B5EF4-FFF2-40B4-BE49-F238E27FC236}">
                  <a16:creationId xmlns:a16="http://schemas.microsoft.com/office/drawing/2014/main" id="{5D70376F-14F1-456E-9EAA-7B853A4F1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245001" y="2822712"/>
              <a:ext cx="399346" cy="397567"/>
            </a:xfrm>
            <a:prstGeom prst="rect">
              <a:avLst/>
            </a:prstGeom>
          </p:spPr>
        </p:pic>
        <p:pic>
          <p:nvPicPr>
            <p:cNvPr id="52" name="Picture 51">
              <a:extLst>
                <a:ext uri="{FF2B5EF4-FFF2-40B4-BE49-F238E27FC236}">
                  <a16:creationId xmlns:a16="http://schemas.microsoft.com/office/drawing/2014/main" id="{2D9A8CF0-DDB3-4B0E-A7B7-134FB35C3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397401" y="2975112"/>
              <a:ext cx="399346" cy="397567"/>
            </a:xfrm>
            <a:prstGeom prst="rect">
              <a:avLst/>
            </a:prstGeom>
          </p:spPr>
        </p:pic>
        <p:pic>
          <p:nvPicPr>
            <p:cNvPr id="53" name="Picture 52">
              <a:extLst>
                <a:ext uri="{FF2B5EF4-FFF2-40B4-BE49-F238E27FC236}">
                  <a16:creationId xmlns:a16="http://schemas.microsoft.com/office/drawing/2014/main" id="{7367BF88-0BB6-4D87-BED1-587E28620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549801" y="3127512"/>
              <a:ext cx="399346" cy="397567"/>
            </a:xfrm>
            <a:prstGeom prst="rect">
              <a:avLst/>
            </a:prstGeom>
          </p:spPr>
        </p:pic>
        <p:pic>
          <p:nvPicPr>
            <p:cNvPr id="54" name="Picture 53">
              <a:extLst>
                <a:ext uri="{FF2B5EF4-FFF2-40B4-BE49-F238E27FC236}">
                  <a16:creationId xmlns:a16="http://schemas.microsoft.com/office/drawing/2014/main" id="{5950282C-7B1F-4F71-AE0F-9FE13B117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702201" y="3279912"/>
              <a:ext cx="399346" cy="397567"/>
            </a:xfrm>
            <a:prstGeom prst="rect">
              <a:avLst/>
            </a:prstGeom>
          </p:spPr>
        </p:pic>
        <p:pic>
          <p:nvPicPr>
            <p:cNvPr id="55" name="Picture 54">
              <a:extLst>
                <a:ext uri="{FF2B5EF4-FFF2-40B4-BE49-F238E27FC236}">
                  <a16:creationId xmlns:a16="http://schemas.microsoft.com/office/drawing/2014/main" id="{F5B16057-EFA2-44A2-9E1B-19F25D034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854601" y="3432312"/>
              <a:ext cx="399346" cy="397567"/>
            </a:xfrm>
            <a:prstGeom prst="rect">
              <a:avLst/>
            </a:prstGeom>
          </p:spPr>
        </p:pic>
        <p:pic>
          <p:nvPicPr>
            <p:cNvPr id="56" name="Picture 55">
              <a:extLst>
                <a:ext uri="{FF2B5EF4-FFF2-40B4-BE49-F238E27FC236}">
                  <a16:creationId xmlns:a16="http://schemas.microsoft.com/office/drawing/2014/main" id="{E6A03715-F130-43B1-A559-93318D12D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007001" y="3584712"/>
              <a:ext cx="399346" cy="397567"/>
            </a:xfrm>
            <a:prstGeom prst="rect">
              <a:avLst/>
            </a:prstGeom>
          </p:spPr>
        </p:pic>
        <p:pic>
          <p:nvPicPr>
            <p:cNvPr id="57" name="Picture 56">
              <a:extLst>
                <a:ext uri="{FF2B5EF4-FFF2-40B4-BE49-F238E27FC236}">
                  <a16:creationId xmlns:a16="http://schemas.microsoft.com/office/drawing/2014/main" id="{6B46B993-3EBC-4642-9D9B-44B14879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159401" y="3737112"/>
              <a:ext cx="399346" cy="397567"/>
            </a:xfrm>
            <a:prstGeom prst="rect">
              <a:avLst/>
            </a:prstGeom>
          </p:spPr>
        </p:pic>
        <p:pic>
          <p:nvPicPr>
            <p:cNvPr id="58" name="Picture 57">
              <a:extLst>
                <a:ext uri="{FF2B5EF4-FFF2-40B4-BE49-F238E27FC236}">
                  <a16:creationId xmlns:a16="http://schemas.microsoft.com/office/drawing/2014/main" id="{EBF4B20B-069A-4F7D-86CA-7CB04061C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311801" y="3889512"/>
              <a:ext cx="399346" cy="397567"/>
            </a:xfrm>
            <a:prstGeom prst="rect">
              <a:avLst/>
            </a:prstGeom>
          </p:spPr>
        </p:pic>
        <p:pic>
          <p:nvPicPr>
            <p:cNvPr id="59" name="Picture 58">
              <a:extLst>
                <a:ext uri="{FF2B5EF4-FFF2-40B4-BE49-F238E27FC236}">
                  <a16:creationId xmlns:a16="http://schemas.microsoft.com/office/drawing/2014/main" id="{B7BEA832-3E9E-4CCA-B2D7-26B1B1476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464201" y="4041912"/>
              <a:ext cx="399346" cy="397567"/>
            </a:xfrm>
            <a:prstGeom prst="rect">
              <a:avLst/>
            </a:prstGeom>
          </p:spPr>
        </p:pic>
        <p:pic>
          <p:nvPicPr>
            <p:cNvPr id="60" name="Picture 59">
              <a:extLst>
                <a:ext uri="{FF2B5EF4-FFF2-40B4-BE49-F238E27FC236}">
                  <a16:creationId xmlns:a16="http://schemas.microsoft.com/office/drawing/2014/main" id="{C6C1675E-1BF2-4B79-9B2D-B66795C6C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616601" y="4194312"/>
              <a:ext cx="399346" cy="397567"/>
            </a:xfrm>
            <a:prstGeom prst="rect">
              <a:avLst/>
            </a:prstGeom>
          </p:spPr>
        </p:pic>
        <p:pic>
          <p:nvPicPr>
            <p:cNvPr id="61" name="Picture 60">
              <a:extLst>
                <a:ext uri="{FF2B5EF4-FFF2-40B4-BE49-F238E27FC236}">
                  <a16:creationId xmlns:a16="http://schemas.microsoft.com/office/drawing/2014/main" id="{62EABD77-D814-4648-B818-FEB314DDF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769001" y="4346712"/>
              <a:ext cx="399346" cy="397567"/>
            </a:xfrm>
            <a:prstGeom prst="rect">
              <a:avLst/>
            </a:prstGeom>
          </p:spPr>
        </p:pic>
        <p:pic>
          <p:nvPicPr>
            <p:cNvPr id="62" name="Picture 61">
              <a:extLst>
                <a:ext uri="{FF2B5EF4-FFF2-40B4-BE49-F238E27FC236}">
                  <a16:creationId xmlns:a16="http://schemas.microsoft.com/office/drawing/2014/main" id="{1970922E-E9EE-407C-BD50-833A03B7A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921401" y="4499112"/>
              <a:ext cx="399346" cy="397567"/>
            </a:xfrm>
            <a:prstGeom prst="rect">
              <a:avLst/>
            </a:prstGeom>
          </p:spPr>
        </p:pic>
        <p:pic>
          <p:nvPicPr>
            <p:cNvPr id="63" name="Picture 62">
              <a:extLst>
                <a:ext uri="{FF2B5EF4-FFF2-40B4-BE49-F238E27FC236}">
                  <a16:creationId xmlns:a16="http://schemas.microsoft.com/office/drawing/2014/main" id="{A71C31DC-2542-4A70-A5E7-E96B83B1D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073801" y="4651512"/>
              <a:ext cx="399346" cy="397567"/>
            </a:xfrm>
            <a:prstGeom prst="rect">
              <a:avLst/>
            </a:prstGeom>
          </p:spPr>
        </p:pic>
        <p:pic>
          <p:nvPicPr>
            <p:cNvPr id="64" name="Picture 63">
              <a:extLst>
                <a:ext uri="{FF2B5EF4-FFF2-40B4-BE49-F238E27FC236}">
                  <a16:creationId xmlns:a16="http://schemas.microsoft.com/office/drawing/2014/main" id="{C5678BF8-5538-4D27-A014-2370225E2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226201" y="4803912"/>
              <a:ext cx="399346" cy="397567"/>
            </a:xfrm>
            <a:prstGeom prst="rect">
              <a:avLst/>
            </a:prstGeom>
          </p:spPr>
        </p:pic>
        <p:pic>
          <p:nvPicPr>
            <p:cNvPr id="65" name="Picture 64">
              <a:extLst>
                <a:ext uri="{FF2B5EF4-FFF2-40B4-BE49-F238E27FC236}">
                  <a16:creationId xmlns:a16="http://schemas.microsoft.com/office/drawing/2014/main" id="{D9B3E120-FEBC-41A4-9338-0A7B63841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5378601" y="4956312"/>
              <a:ext cx="399346" cy="397567"/>
            </a:xfrm>
            <a:prstGeom prst="rect">
              <a:avLst/>
            </a:prstGeom>
          </p:spPr>
        </p:pic>
      </p:grpSp>
      <p:pic>
        <p:nvPicPr>
          <p:cNvPr id="2" name="Picture 1">
            <a:extLst>
              <a:ext uri="{FF2B5EF4-FFF2-40B4-BE49-F238E27FC236}">
                <a16:creationId xmlns:a16="http://schemas.microsoft.com/office/drawing/2014/main" id="{78E84F0F-2020-4611-A121-28FA8BA98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176" y="5725551"/>
            <a:ext cx="831671" cy="749751"/>
          </a:xfrm>
          <a:prstGeom prst="ellipse">
            <a:avLst/>
          </a:prstGeom>
          <a:ln>
            <a:noFill/>
          </a:ln>
          <a:effectLst>
            <a:softEdge rad="112500"/>
          </a:effectLst>
        </p:spPr>
      </p:pic>
      <p:pic>
        <p:nvPicPr>
          <p:cNvPr id="3" name="Picture 2">
            <a:extLst>
              <a:ext uri="{FF2B5EF4-FFF2-40B4-BE49-F238E27FC236}">
                <a16:creationId xmlns:a16="http://schemas.microsoft.com/office/drawing/2014/main" id="{DDB7C9D5-AC10-4ADD-A764-21A97C208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211" y="819946"/>
            <a:ext cx="2226366" cy="2192216"/>
          </a:xfrm>
          <a:prstGeom prst="rect">
            <a:avLst/>
          </a:prstGeom>
          <a:ln>
            <a:noFill/>
          </a:ln>
          <a:effectLst>
            <a:softEdge rad="112500"/>
          </a:effectLst>
        </p:spPr>
      </p:pic>
      <p:sp>
        <p:nvSpPr>
          <p:cNvPr id="4" name="TextBox 3">
            <a:extLst>
              <a:ext uri="{FF2B5EF4-FFF2-40B4-BE49-F238E27FC236}">
                <a16:creationId xmlns:a16="http://schemas.microsoft.com/office/drawing/2014/main" id="{4446D243-BB0D-417E-8F2E-CD3225EAE35B}"/>
              </a:ext>
            </a:extLst>
          </p:cNvPr>
          <p:cNvSpPr txBox="1"/>
          <p:nvPr/>
        </p:nvSpPr>
        <p:spPr>
          <a:xfrm>
            <a:off x="6387547" y="370081"/>
            <a:ext cx="5194853"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n>
                  <a:solidFill>
                    <a:schemeClr val="tx1"/>
                  </a:solidFill>
                </a:ln>
              </a:rPr>
              <a:t>Azizul</a:t>
            </a:r>
            <a:r>
              <a:rPr lang="en-US" sz="2800" dirty="0">
                <a:ln>
                  <a:solidFill>
                    <a:schemeClr val="tx1"/>
                  </a:solidFill>
                </a:ln>
              </a:rPr>
              <a:t> Fakir</a:t>
            </a:r>
          </a:p>
          <a:p>
            <a:r>
              <a:rPr lang="en-US" sz="2800" dirty="0">
                <a:ln>
                  <a:solidFill>
                    <a:schemeClr val="tx1"/>
                  </a:solidFill>
                </a:ln>
              </a:rPr>
              <a:t>Assistant Teacher</a:t>
            </a:r>
          </a:p>
          <a:p>
            <a:r>
              <a:rPr lang="en-US" sz="2800" dirty="0" err="1">
                <a:ln>
                  <a:solidFill>
                    <a:schemeClr val="tx1"/>
                  </a:solidFill>
                </a:ln>
              </a:rPr>
              <a:t>Dighirjan</a:t>
            </a:r>
            <a:r>
              <a:rPr lang="en-US" sz="2800" dirty="0">
                <a:ln>
                  <a:solidFill>
                    <a:schemeClr val="tx1"/>
                  </a:solidFill>
                </a:ln>
              </a:rPr>
              <a:t> Secondary </a:t>
            </a:r>
          </a:p>
          <a:p>
            <a:r>
              <a:rPr lang="en-US" sz="2800" dirty="0">
                <a:ln>
                  <a:solidFill>
                    <a:schemeClr val="tx1"/>
                  </a:solidFill>
                </a:ln>
              </a:rPr>
              <a:t>School</a:t>
            </a:r>
          </a:p>
          <a:p>
            <a:r>
              <a:rPr lang="en-US" sz="2800" dirty="0" err="1">
                <a:ln>
                  <a:solidFill>
                    <a:schemeClr val="tx1"/>
                  </a:solidFill>
                </a:ln>
              </a:rPr>
              <a:t>Nazirpur</a:t>
            </a:r>
            <a:r>
              <a:rPr lang="en-US" sz="2800" dirty="0">
                <a:ln>
                  <a:solidFill>
                    <a:schemeClr val="tx1"/>
                  </a:solidFill>
                </a:ln>
              </a:rPr>
              <a:t>, </a:t>
            </a:r>
            <a:r>
              <a:rPr lang="en-US" sz="2800" dirty="0" err="1">
                <a:ln>
                  <a:solidFill>
                    <a:schemeClr val="tx1"/>
                  </a:solidFill>
                </a:ln>
              </a:rPr>
              <a:t>Pirojpur</a:t>
            </a:r>
            <a:endParaRPr lang="en-US" sz="2800" dirty="0">
              <a:ln>
                <a:solidFill>
                  <a:schemeClr val="tx1"/>
                </a:solidFill>
              </a:ln>
            </a:endParaRPr>
          </a:p>
          <a:p>
            <a:r>
              <a:rPr lang="en-US" sz="2800" dirty="0">
                <a:ln>
                  <a:solidFill>
                    <a:schemeClr val="tx1"/>
                  </a:solidFill>
                </a:ln>
              </a:rPr>
              <a:t>Mobile: 01710745128</a:t>
            </a:r>
          </a:p>
          <a:p>
            <a:r>
              <a:rPr lang="en-US" sz="2800" dirty="0">
                <a:ln>
                  <a:solidFill>
                    <a:schemeClr val="tx1"/>
                  </a:solidFill>
                </a:ln>
              </a:rPr>
              <a:t>Email: azizul.nk@gmail.com</a:t>
            </a:r>
          </a:p>
        </p:txBody>
      </p:sp>
      <p:pic>
        <p:nvPicPr>
          <p:cNvPr id="6" name="Picture 5">
            <a:extLst>
              <a:ext uri="{FF2B5EF4-FFF2-40B4-BE49-F238E27FC236}">
                <a16:creationId xmlns:a16="http://schemas.microsoft.com/office/drawing/2014/main" id="{AF950A67-186C-4B4F-B8AD-52E085D388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743" y="4403405"/>
            <a:ext cx="2191224" cy="2121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34B54106-82CD-4A6A-A93C-299C9CA1FDBB}"/>
              </a:ext>
            </a:extLst>
          </p:cNvPr>
          <p:cNvSpPr txBox="1"/>
          <p:nvPr/>
        </p:nvSpPr>
        <p:spPr>
          <a:xfrm>
            <a:off x="6428095" y="4487889"/>
            <a:ext cx="5158434"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ln>
                  <a:solidFill>
                    <a:schemeClr val="tx1"/>
                  </a:solidFill>
                </a:ln>
              </a:rPr>
              <a:t>Class Eight</a:t>
            </a:r>
          </a:p>
          <a:p>
            <a:r>
              <a:rPr lang="en-US" sz="3200" dirty="0">
                <a:ln>
                  <a:solidFill>
                    <a:schemeClr val="tx1"/>
                  </a:solidFill>
                </a:ln>
              </a:rPr>
              <a:t>Unit: 1</a:t>
            </a:r>
          </a:p>
          <a:p>
            <a:r>
              <a:rPr lang="en-US" sz="3200" dirty="0">
                <a:ln>
                  <a:solidFill>
                    <a:schemeClr val="tx1"/>
                  </a:solidFill>
                </a:ln>
              </a:rPr>
              <a:t>Lesson: 4</a:t>
            </a:r>
          </a:p>
          <a:p>
            <a:r>
              <a:rPr lang="en-US" sz="3200" dirty="0">
                <a:ln>
                  <a:solidFill>
                    <a:schemeClr val="tx1"/>
                  </a:solidFill>
                </a:ln>
              </a:rPr>
              <a:t>Time: 50 mins.</a:t>
            </a:r>
          </a:p>
        </p:txBody>
      </p:sp>
      <p:grpSp>
        <p:nvGrpSpPr>
          <p:cNvPr id="66" name="Group 65">
            <a:extLst>
              <a:ext uri="{FF2B5EF4-FFF2-40B4-BE49-F238E27FC236}">
                <a16:creationId xmlns:a16="http://schemas.microsoft.com/office/drawing/2014/main" id="{562C1ED4-538D-47F5-9650-3B7CE3E59268}"/>
              </a:ext>
            </a:extLst>
          </p:cNvPr>
          <p:cNvGrpSpPr/>
          <p:nvPr/>
        </p:nvGrpSpPr>
        <p:grpSpPr>
          <a:xfrm>
            <a:off x="730528" y="391878"/>
            <a:ext cx="10857015" cy="6094388"/>
            <a:chOff x="757032" y="431634"/>
            <a:chExt cx="10857015" cy="6094388"/>
          </a:xfrm>
        </p:grpSpPr>
        <p:pic>
          <p:nvPicPr>
            <p:cNvPr id="67" name="Picture 66">
              <a:extLst>
                <a:ext uri="{FF2B5EF4-FFF2-40B4-BE49-F238E27FC236}">
                  <a16:creationId xmlns:a16="http://schemas.microsoft.com/office/drawing/2014/main" id="{FB533D66-ED70-4F46-80ED-15E61BBB89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032" y="4634948"/>
              <a:ext cx="1495838" cy="1745145"/>
            </a:xfrm>
            <a:prstGeom prst="rect">
              <a:avLst/>
            </a:prstGeom>
            <a:ln>
              <a:noFill/>
            </a:ln>
            <a:effectLst>
              <a:softEdge rad="112500"/>
            </a:effectLst>
          </p:spPr>
        </p:pic>
        <p:pic>
          <p:nvPicPr>
            <p:cNvPr id="68" name="Picture 67">
              <a:extLst>
                <a:ext uri="{FF2B5EF4-FFF2-40B4-BE49-F238E27FC236}">
                  <a16:creationId xmlns:a16="http://schemas.microsoft.com/office/drawing/2014/main" id="{32280E0E-D06C-4C41-A01E-6DAD7B15D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916058" y="367749"/>
              <a:ext cx="1495838" cy="1745145"/>
            </a:xfrm>
            <a:prstGeom prst="rect">
              <a:avLst/>
            </a:prstGeom>
            <a:ln>
              <a:noFill/>
            </a:ln>
            <a:effectLst>
              <a:softEdge rad="112500"/>
            </a:effectLst>
          </p:spPr>
        </p:pic>
        <p:pic>
          <p:nvPicPr>
            <p:cNvPr id="69" name="Picture 68">
              <a:extLst>
                <a:ext uri="{FF2B5EF4-FFF2-40B4-BE49-F238E27FC236}">
                  <a16:creationId xmlns:a16="http://schemas.microsoft.com/office/drawing/2014/main" id="{CDE1B71A-C1B5-4B28-BFA2-EB72FBD43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9958393" y="4905530"/>
              <a:ext cx="1495838" cy="1745145"/>
            </a:xfrm>
            <a:prstGeom prst="rect">
              <a:avLst/>
            </a:prstGeom>
            <a:ln>
              <a:noFill/>
            </a:ln>
            <a:effectLst>
              <a:softEdge rad="112500"/>
            </a:effectLst>
          </p:spPr>
        </p:pic>
        <p:pic>
          <p:nvPicPr>
            <p:cNvPr id="70" name="Picture 69">
              <a:extLst>
                <a:ext uri="{FF2B5EF4-FFF2-40B4-BE49-F238E27FC236}">
                  <a16:creationId xmlns:a16="http://schemas.microsoft.com/office/drawing/2014/main" id="{E623F52C-CC04-4CAA-8B3F-F796177F7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0118209" y="431634"/>
              <a:ext cx="1495838" cy="1745145"/>
            </a:xfrm>
            <a:prstGeom prst="rect">
              <a:avLst/>
            </a:prstGeom>
            <a:ln>
              <a:noFill/>
            </a:ln>
            <a:effectLst>
              <a:softEdge rad="112500"/>
            </a:effectLst>
          </p:spPr>
        </p:pic>
      </p:grpSp>
    </p:spTree>
    <p:extLst>
      <p:ext uri="{BB962C8B-B14F-4D97-AF65-F5344CB8AC3E}">
        <p14:creationId xmlns:p14="http://schemas.microsoft.com/office/powerpoint/2010/main" val="1834038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6" presetClass="entr" presetSubtype="32"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out)">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64CEB6-DA1D-4437-96C5-35B180AF40D1}"/>
              </a:ext>
            </a:extLst>
          </p:cNvPr>
          <p:cNvSpPr txBox="1"/>
          <p:nvPr/>
        </p:nvSpPr>
        <p:spPr>
          <a:xfrm>
            <a:off x="8547652" y="477079"/>
            <a:ext cx="2835966" cy="95410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Individual  works: </a:t>
            </a:r>
          </a:p>
          <a:p>
            <a:pPr algn="ctr"/>
            <a:r>
              <a:rPr lang="en-US" sz="2800" dirty="0"/>
              <a:t>3 mins</a:t>
            </a:r>
          </a:p>
        </p:txBody>
      </p:sp>
      <p:sp>
        <p:nvSpPr>
          <p:cNvPr id="17" name="TextBox 16">
            <a:extLst>
              <a:ext uri="{FF2B5EF4-FFF2-40B4-BE49-F238E27FC236}">
                <a16:creationId xmlns:a16="http://schemas.microsoft.com/office/drawing/2014/main" id="{17A7CD57-29DD-484E-9315-CBE552FDAE00}"/>
              </a:ext>
            </a:extLst>
          </p:cNvPr>
          <p:cNvSpPr txBox="1"/>
          <p:nvPr/>
        </p:nvSpPr>
        <p:spPr>
          <a:xfrm>
            <a:off x="2425147" y="689112"/>
            <a:ext cx="593697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dirty="0"/>
              <a:t>Answer the following questions</a:t>
            </a:r>
          </a:p>
        </p:txBody>
      </p:sp>
      <p:sp>
        <p:nvSpPr>
          <p:cNvPr id="18" name="TextBox 17">
            <a:extLst>
              <a:ext uri="{FF2B5EF4-FFF2-40B4-BE49-F238E27FC236}">
                <a16:creationId xmlns:a16="http://schemas.microsoft.com/office/drawing/2014/main" id="{37ACF2A3-21F3-49F9-B5B1-B1D5496B47AB}"/>
              </a:ext>
            </a:extLst>
          </p:cNvPr>
          <p:cNvSpPr txBox="1"/>
          <p:nvPr/>
        </p:nvSpPr>
        <p:spPr>
          <a:xfrm>
            <a:off x="927651" y="1709530"/>
            <a:ext cx="10429461" cy="1077218"/>
          </a:xfrm>
          <a:prstGeom prst="rect">
            <a:avLst/>
          </a:prstGeom>
          <a:noFill/>
        </p:spPr>
        <p:txBody>
          <a:bodyPr wrap="square" rtlCol="0">
            <a:spAutoFit/>
          </a:bodyPr>
          <a:lstStyle/>
          <a:p>
            <a:r>
              <a:rPr lang="en-US" sz="3200" dirty="0"/>
              <a:t>Q1. What do their women wear?</a:t>
            </a:r>
          </a:p>
          <a:p>
            <a:r>
              <a:rPr lang="en-US" sz="3200" dirty="0"/>
              <a:t>Q2. What are their favorite pastime?</a:t>
            </a:r>
          </a:p>
        </p:txBody>
      </p:sp>
      <p:sp>
        <p:nvSpPr>
          <p:cNvPr id="19" name="TextBox 18">
            <a:extLst>
              <a:ext uri="{FF2B5EF4-FFF2-40B4-BE49-F238E27FC236}">
                <a16:creationId xmlns:a16="http://schemas.microsoft.com/office/drawing/2014/main" id="{E42E8454-7E35-4764-9C7E-F3A6E4E9AF8A}"/>
              </a:ext>
            </a:extLst>
          </p:cNvPr>
          <p:cNvSpPr txBox="1"/>
          <p:nvPr/>
        </p:nvSpPr>
        <p:spPr>
          <a:xfrm>
            <a:off x="2996946" y="2884846"/>
            <a:ext cx="588396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t>Correct your answers</a:t>
            </a:r>
          </a:p>
        </p:txBody>
      </p:sp>
      <p:sp>
        <p:nvSpPr>
          <p:cNvPr id="22" name="TextBox 21">
            <a:extLst>
              <a:ext uri="{FF2B5EF4-FFF2-40B4-BE49-F238E27FC236}">
                <a16:creationId xmlns:a16="http://schemas.microsoft.com/office/drawing/2014/main" id="{BAC6CFDA-6674-4F2E-BA47-B681F65891EF}"/>
              </a:ext>
            </a:extLst>
          </p:cNvPr>
          <p:cNvSpPr txBox="1"/>
          <p:nvPr/>
        </p:nvSpPr>
        <p:spPr>
          <a:xfrm>
            <a:off x="993912" y="3551582"/>
            <a:ext cx="10429461" cy="584775"/>
          </a:xfrm>
          <a:prstGeom prst="rect">
            <a:avLst/>
          </a:prstGeom>
          <a:noFill/>
        </p:spPr>
        <p:txBody>
          <a:bodyPr wrap="square" rtlCol="0">
            <a:spAutoFit/>
          </a:bodyPr>
          <a:lstStyle/>
          <a:p>
            <a:pPr algn="ctr"/>
            <a:r>
              <a:rPr lang="en-US" sz="3200" dirty="0"/>
              <a:t>Ans1: Their women wear </a:t>
            </a:r>
            <a:r>
              <a:rPr lang="en-US" sz="3200" i="1" dirty="0"/>
              <a:t>thamis</a:t>
            </a:r>
            <a:r>
              <a:rPr lang="en-US" sz="3200" dirty="0"/>
              <a:t>  or </a:t>
            </a:r>
            <a:r>
              <a:rPr lang="en-US" sz="3200" i="1" dirty="0"/>
              <a:t>sarongs</a:t>
            </a:r>
            <a:r>
              <a:rPr lang="en-US" sz="3200" dirty="0"/>
              <a:t> and </a:t>
            </a:r>
            <a:r>
              <a:rPr lang="en-US" sz="3200" i="1" dirty="0"/>
              <a:t>angis.</a:t>
            </a:r>
          </a:p>
        </p:txBody>
      </p:sp>
      <p:sp>
        <p:nvSpPr>
          <p:cNvPr id="23" name="TextBox 22">
            <a:extLst>
              <a:ext uri="{FF2B5EF4-FFF2-40B4-BE49-F238E27FC236}">
                <a16:creationId xmlns:a16="http://schemas.microsoft.com/office/drawing/2014/main" id="{D43C4D02-CC29-4E10-88E4-F1954E458687}"/>
              </a:ext>
            </a:extLst>
          </p:cNvPr>
          <p:cNvSpPr txBox="1"/>
          <p:nvPr/>
        </p:nvSpPr>
        <p:spPr>
          <a:xfrm>
            <a:off x="1630017" y="4161181"/>
            <a:ext cx="9462054" cy="584775"/>
          </a:xfrm>
          <a:prstGeom prst="rect">
            <a:avLst/>
          </a:prstGeom>
          <a:noFill/>
        </p:spPr>
        <p:txBody>
          <a:bodyPr wrap="square" rtlCol="0">
            <a:spAutoFit/>
          </a:bodyPr>
          <a:lstStyle/>
          <a:p>
            <a:r>
              <a:rPr lang="en-US" sz="3200" dirty="0">
                <a:solidFill>
                  <a:srgbClr val="002060"/>
                </a:solidFill>
              </a:rPr>
              <a:t>Ans2: </a:t>
            </a:r>
            <a:r>
              <a:rPr lang="en-US" sz="3200" dirty="0"/>
              <a:t>Hunting and fishing are their favorite pastimes.</a:t>
            </a:r>
            <a:endParaRPr lang="en-US" sz="3200" dirty="0">
              <a:solidFill>
                <a:srgbClr val="002060"/>
              </a:solidFill>
            </a:endParaRPr>
          </a:p>
        </p:txBody>
      </p:sp>
    </p:spTree>
    <p:extLst>
      <p:ext uri="{BB962C8B-B14F-4D97-AF65-F5344CB8AC3E}">
        <p14:creationId xmlns:p14="http://schemas.microsoft.com/office/powerpoint/2010/main" val="2780820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out)">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66F8C-004F-4633-8995-447D1D112EF9}"/>
              </a:ext>
            </a:extLst>
          </p:cNvPr>
          <p:cNvSpPr txBox="1"/>
          <p:nvPr/>
        </p:nvSpPr>
        <p:spPr>
          <a:xfrm>
            <a:off x="8613912" y="477079"/>
            <a:ext cx="2835966" cy="95410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Pair works: </a:t>
            </a:r>
          </a:p>
          <a:p>
            <a:pPr algn="ctr"/>
            <a:r>
              <a:rPr lang="en-US" sz="2800" dirty="0"/>
              <a:t>5 mins</a:t>
            </a:r>
          </a:p>
        </p:txBody>
      </p:sp>
      <p:sp>
        <p:nvSpPr>
          <p:cNvPr id="3" name="TextBox 2">
            <a:extLst>
              <a:ext uri="{FF2B5EF4-FFF2-40B4-BE49-F238E27FC236}">
                <a16:creationId xmlns:a16="http://schemas.microsoft.com/office/drawing/2014/main" id="{5B000900-C6A9-4234-BA1F-4E3977F060D2}"/>
              </a:ext>
            </a:extLst>
          </p:cNvPr>
          <p:cNvSpPr txBox="1"/>
          <p:nvPr/>
        </p:nvSpPr>
        <p:spPr>
          <a:xfrm>
            <a:off x="755374" y="463827"/>
            <a:ext cx="8097078" cy="954107"/>
          </a:xfrm>
          <a:prstGeom prst="rect">
            <a:avLst/>
          </a:prstGeom>
          <a:noFill/>
        </p:spPr>
        <p:txBody>
          <a:bodyPr wrap="square" rtlCol="0">
            <a:spAutoFit/>
          </a:bodyPr>
          <a:lstStyle/>
          <a:p>
            <a:r>
              <a:rPr lang="en-US" sz="2800" dirty="0"/>
              <a:t>Find the answers from column B to the questions in      </a:t>
            </a:r>
          </a:p>
          <a:p>
            <a:r>
              <a:rPr lang="en-US" sz="2800" dirty="0"/>
              <a:t>     column A and write them in complete sentences.</a:t>
            </a:r>
          </a:p>
        </p:txBody>
      </p:sp>
      <p:graphicFrame>
        <p:nvGraphicFramePr>
          <p:cNvPr id="4" name="Table 4">
            <a:extLst>
              <a:ext uri="{FF2B5EF4-FFF2-40B4-BE49-F238E27FC236}">
                <a16:creationId xmlns:a16="http://schemas.microsoft.com/office/drawing/2014/main" id="{5A5C7C6F-AAF4-47FC-BF9D-BA66CA446C06}"/>
              </a:ext>
            </a:extLst>
          </p:cNvPr>
          <p:cNvGraphicFramePr>
            <a:graphicFrameLocks noGrp="1"/>
          </p:cNvGraphicFramePr>
          <p:nvPr>
            <p:extLst>
              <p:ext uri="{D42A27DB-BD31-4B8C-83A1-F6EECF244321}">
                <p14:modId xmlns:p14="http://schemas.microsoft.com/office/powerpoint/2010/main" val="639648060"/>
              </p:ext>
            </p:extLst>
          </p:nvPr>
        </p:nvGraphicFramePr>
        <p:xfrm>
          <a:off x="675858" y="1488293"/>
          <a:ext cx="10827028" cy="3931920"/>
        </p:xfrm>
        <a:graphic>
          <a:graphicData uri="http://schemas.openxmlformats.org/drawingml/2006/table">
            <a:tbl>
              <a:tblPr firstRow="1" bandRow="1">
                <a:tableStyleId>{5C22544A-7EE6-4342-B048-85BDC9FD1C3A}</a:tableStyleId>
              </a:tblPr>
              <a:tblGrid>
                <a:gridCol w="5413514">
                  <a:extLst>
                    <a:ext uri="{9D8B030D-6E8A-4147-A177-3AD203B41FA5}">
                      <a16:colId xmlns:a16="http://schemas.microsoft.com/office/drawing/2014/main" val="2813041436"/>
                    </a:ext>
                  </a:extLst>
                </a:gridCol>
                <a:gridCol w="5413514">
                  <a:extLst>
                    <a:ext uri="{9D8B030D-6E8A-4147-A177-3AD203B41FA5}">
                      <a16:colId xmlns:a16="http://schemas.microsoft.com/office/drawing/2014/main" val="1975907644"/>
                    </a:ext>
                  </a:extLst>
                </a:gridCol>
              </a:tblGrid>
              <a:tr h="370840">
                <a:tc>
                  <a:txBody>
                    <a:bodyPr/>
                    <a:lstStyle/>
                    <a:p>
                      <a:pPr algn="ctr"/>
                      <a:r>
                        <a:rPr lang="en-US" sz="2400" dirty="0"/>
                        <a:t>A</a:t>
                      </a:r>
                    </a:p>
                  </a:txBody>
                  <a:tcPr/>
                </a:tc>
                <a:tc>
                  <a:txBody>
                    <a:bodyPr/>
                    <a:lstStyle/>
                    <a:p>
                      <a:pPr algn="ctr"/>
                      <a:r>
                        <a:rPr lang="en-US" sz="2400" dirty="0"/>
                        <a:t>B</a:t>
                      </a:r>
                    </a:p>
                  </a:txBody>
                  <a:tcPr/>
                </a:tc>
                <a:extLst>
                  <a:ext uri="{0D108BD9-81ED-4DB2-BD59-A6C34878D82A}">
                    <a16:rowId xmlns:a16="http://schemas.microsoft.com/office/drawing/2014/main" val="3570180930"/>
                  </a:ext>
                </a:extLst>
              </a:tr>
              <a:tr h="370840">
                <a:tc>
                  <a:txBody>
                    <a:bodyPr/>
                    <a:lstStyle/>
                    <a:p>
                      <a:r>
                        <a:rPr lang="en-US" sz="2400" dirty="0"/>
                        <a:t>1. Where do the ethnic people build their houses?</a:t>
                      </a:r>
                    </a:p>
                  </a:txBody>
                  <a:tcPr/>
                </a:tc>
                <a:tc>
                  <a:txBody>
                    <a:bodyPr/>
                    <a:lstStyle/>
                    <a:p>
                      <a:r>
                        <a:rPr lang="en-US" sz="2400" dirty="0"/>
                        <a:t>a) traditional musical instrument made form a buffalo horn. </a:t>
                      </a:r>
                    </a:p>
                  </a:txBody>
                  <a:tcPr/>
                </a:tc>
                <a:extLst>
                  <a:ext uri="{0D108BD9-81ED-4DB2-BD59-A6C34878D82A}">
                    <a16:rowId xmlns:a16="http://schemas.microsoft.com/office/drawing/2014/main" val="2917801187"/>
                  </a:ext>
                </a:extLst>
              </a:tr>
              <a:tr h="370840">
                <a:tc>
                  <a:txBody>
                    <a:bodyPr/>
                    <a:lstStyle/>
                    <a:p>
                      <a:r>
                        <a:rPr lang="en-US" sz="2400" dirty="0"/>
                        <a:t>2. What are their favorite pastimes?</a:t>
                      </a:r>
                    </a:p>
                  </a:txBody>
                  <a:tcPr/>
                </a:tc>
                <a:tc>
                  <a:txBody>
                    <a:bodyPr/>
                    <a:lstStyle/>
                    <a:p>
                      <a:r>
                        <a:rPr lang="en-US" sz="2400" dirty="0"/>
                        <a:t>b) clay, bamboo and wood.</a:t>
                      </a:r>
                    </a:p>
                  </a:txBody>
                  <a:tcPr/>
                </a:tc>
                <a:extLst>
                  <a:ext uri="{0D108BD9-81ED-4DB2-BD59-A6C34878D82A}">
                    <a16:rowId xmlns:a16="http://schemas.microsoft.com/office/drawing/2014/main" val="3795526205"/>
                  </a:ext>
                </a:extLst>
              </a:tr>
              <a:tr h="370840">
                <a:tc>
                  <a:txBody>
                    <a:bodyPr/>
                    <a:lstStyle/>
                    <a:p>
                      <a:r>
                        <a:rPr lang="en-US" sz="2400" dirty="0"/>
                        <a:t>3. What is bugle?</a:t>
                      </a:r>
                    </a:p>
                  </a:txBody>
                  <a:tcPr/>
                </a:tc>
                <a:tc>
                  <a:txBody>
                    <a:bodyPr/>
                    <a:lstStyle/>
                    <a:p>
                      <a:r>
                        <a:rPr lang="en-US" sz="2400" dirty="0"/>
                        <a:t>c) rice. </a:t>
                      </a:r>
                    </a:p>
                  </a:txBody>
                  <a:tcPr/>
                </a:tc>
                <a:extLst>
                  <a:ext uri="{0D108BD9-81ED-4DB2-BD59-A6C34878D82A}">
                    <a16:rowId xmlns:a16="http://schemas.microsoft.com/office/drawing/2014/main" val="1483320548"/>
                  </a:ext>
                </a:extLst>
              </a:tr>
              <a:tr h="370840">
                <a:tc>
                  <a:txBody>
                    <a:bodyPr/>
                    <a:lstStyle/>
                    <a:p>
                      <a:r>
                        <a:rPr lang="en-US" sz="2400" dirty="0"/>
                        <a:t>4. What do the women were?</a:t>
                      </a:r>
                    </a:p>
                  </a:txBody>
                  <a:tcPr/>
                </a:tc>
                <a:tc>
                  <a:txBody>
                    <a:bodyPr/>
                    <a:lstStyle/>
                    <a:p>
                      <a:r>
                        <a:rPr lang="en-US" sz="2400" dirty="0"/>
                        <a:t>d) on the wooden or bamboo platforms.</a:t>
                      </a:r>
                    </a:p>
                  </a:txBody>
                  <a:tcPr/>
                </a:tc>
                <a:extLst>
                  <a:ext uri="{0D108BD9-81ED-4DB2-BD59-A6C34878D82A}">
                    <a16:rowId xmlns:a16="http://schemas.microsoft.com/office/drawing/2014/main" val="2014165618"/>
                  </a:ext>
                </a:extLst>
              </a:tr>
              <a:tr h="370840">
                <a:tc>
                  <a:txBody>
                    <a:bodyPr/>
                    <a:lstStyle/>
                    <a:p>
                      <a:r>
                        <a:rPr lang="en-US" sz="2400" dirty="0"/>
                        <a:t>5. What are their kitchen utensils made of?</a:t>
                      </a:r>
                    </a:p>
                  </a:txBody>
                  <a:tcPr/>
                </a:tc>
                <a:tc>
                  <a:txBody>
                    <a:bodyPr/>
                    <a:lstStyle/>
                    <a:p>
                      <a:r>
                        <a:rPr lang="en-US" sz="2400" dirty="0"/>
                        <a:t>e) fishing and hunting. </a:t>
                      </a:r>
                    </a:p>
                  </a:txBody>
                  <a:tcPr/>
                </a:tc>
                <a:extLst>
                  <a:ext uri="{0D108BD9-81ED-4DB2-BD59-A6C34878D82A}">
                    <a16:rowId xmlns:a16="http://schemas.microsoft.com/office/drawing/2014/main" val="2655555072"/>
                  </a:ext>
                </a:extLst>
              </a:tr>
              <a:tr h="370840">
                <a:tc>
                  <a:txBody>
                    <a:bodyPr/>
                    <a:lstStyle/>
                    <a:p>
                      <a:r>
                        <a:rPr lang="en-US" sz="2400" dirty="0"/>
                        <a:t>6. What is their staple food?</a:t>
                      </a:r>
                    </a:p>
                  </a:txBody>
                  <a:tcPr/>
                </a:tc>
                <a:tc>
                  <a:txBody>
                    <a:bodyPr/>
                    <a:lstStyle/>
                    <a:p>
                      <a:r>
                        <a:rPr lang="en-US" sz="2400" dirty="0"/>
                        <a:t>f) </a:t>
                      </a:r>
                      <a:r>
                        <a:rPr lang="en-US" sz="2400" i="1" dirty="0"/>
                        <a:t>thamis</a:t>
                      </a:r>
                      <a:r>
                        <a:rPr lang="en-US" sz="2400" dirty="0"/>
                        <a:t>  or </a:t>
                      </a:r>
                      <a:r>
                        <a:rPr lang="en-US" sz="2400" i="1" dirty="0"/>
                        <a:t>sarongs</a:t>
                      </a:r>
                      <a:r>
                        <a:rPr lang="en-US" sz="2400" dirty="0"/>
                        <a:t> and </a:t>
                      </a:r>
                      <a:r>
                        <a:rPr lang="en-US" sz="2400" i="1" dirty="0"/>
                        <a:t>angis.</a:t>
                      </a:r>
                    </a:p>
                  </a:txBody>
                  <a:tcPr/>
                </a:tc>
                <a:extLst>
                  <a:ext uri="{0D108BD9-81ED-4DB2-BD59-A6C34878D82A}">
                    <a16:rowId xmlns:a16="http://schemas.microsoft.com/office/drawing/2014/main" val="2876364873"/>
                  </a:ext>
                </a:extLst>
              </a:tr>
            </a:tbl>
          </a:graphicData>
        </a:graphic>
      </p:graphicFrame>
      <p:grpSp>
        <p:nvGrpSpPr>
          <p:cNvPr id="10" name="Group 9">
            <a:extLst>
              <a:ext uri="{FF2B5EF4-FFF2-40B4-BE49-F238E27FC236}">
                <a16:creationId xmlns:a16="http://schemas.microsoft.com/office/drawing/2014/main" id="{8CB65143-DB3D-4E99-9C6D-5CED567A23F1}"/>
              </a:ext>
            </a:extLst>
          </p:cNvPr>
          <p:cNvGrpSpPr/>
          <p:nvPr/>
        </p:nvGrpSpPr>
        <p:grpSpPr>
          <a:xfrm>
            <a:off x="3869636" y="5473148"/>
            <a:ext cx="4465983" cy="949834"/>
            <a:chOff x="3737114" y="5380382"/>
            <a:chExt cx="4465983" cy="949834"/>
          </a:xfrm>
        </p:grpSpPr>
        <p:sp>
          <p:nvSpPr>
            <p:cNvPr id="6" name="TextBox 5">
              <a:extLst>
                <a:ext uri="{FF2B5EF4-FFF2-40B4-BE49-F238E27FC236}">
                  <a16:creationId xmlns:a16="http://schemas.microsoft.com/office/drawing/2014/main" id="{84C2FA3D-3CCA-4576-BE14-17F3154C4C8A}"/>
                </a:ext>
              </a:extLst>
            </p:cNvPr>
            <p:cNvSpPr txBox="1"/>
            <p:nvPr/>
          </p:nvSpPr>
          <p:spPr>
            <a:xfrm>
              <a:off x="4375173" y="5389511"/>
              <a:ext cx="319181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a:t>Correct your answers</a:t>
              </a:r>
            </a:p>
          </p:txBody>
        </p:sp>
        <p:sp>
          <p:nvSpPr>
            <p:cNvPr id="7" name="TextBox 6">
              <a:extLst>
                <a:ext uri="{FF2B5EF4-FFF2-40B4-BE49-F238E27FC236}">
                  <a16:creationId xmlns:a16="http://schemas.microsoft.com/office/drawing/2014/main" id="{1B5F2AE6-D1EE-4BE9-8409-230F01C736A3}"/>
                </a:ext>
              </a:extLst>
            </p:cNvPr>
            <p:cNvSpPr txBox="1"/>
            <p:nvPr/>
          </p:nvSpPr>
          <p:spPr>
            <a:xfrm>
              <a:off x="3737114" y="5406886"/>
              <a:ext cx="636104"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1+d</a:t>
              </a:r>
            </a:p>
            <a:p>
              <a:r>
                <a:rPr lang="en-US" dirty="0"/>
                <a:t>2+e</a:t>
              </a:r>
            </a:p>
            <a:p>
              <a:r>
                <a:rPr lang="en-US" dirty="0"/>
                <a:t>3+a</a:t>
              </a:r>
            </a:p>
          </p:txBody>
        </p:sp>
        <p:sp>
          <p:nvSpPr>
            <p:cNvPr id="8" name="TextBox 7">
              <a:extLst>
                <a:ext uri="{FF2B5EF4-FFF2-40B4-BE49-F238E27FC236}">
                  <a16:creationId xmlns:a16="http://schemas.microsoft.com/office/drawing/2014/main" id="{7AA8DC2C-0CA8-435C-8CC4-375D1794F7AD}"/>
                </a:ext>
              </a:extLst>
            </p:cNvPr>
            <p:cNvSpPr txBox="1"/>
            <p:nvPr/>
          </p:nvSpPr>
          <p:spPr>
            <a:xfrm>
              <a:off x="7566993" y="5380382"/>
              <a:ext cx="636104"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4+f</a:t>
              </a:r>
            </a:p>
            <a:p>
              <a:r>
                <a:rPr lang="en-US" dirty="0"/>
                <a:t>5+b</a:t>
              </a:r>
            </a:p>
            <a:p>
              <a:r>
                <a:rPr lang="en-US" dirty="0"/>
                <a:t>6+c</a:t>
              </a:r>
            </a:p>
          </p:txBody>
        </p:sp>
      </p:grpSp>
    </p:spTree>
    <p:extLst>
      <p:ext uri="{BB962C8B-B14F-4D97-AF65-F5344CB8AC3E}">
        <p14:creationId xmlns:p14="http://schemas.microsoft.com/office/powerpoint/2010/main" val="34982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6E461-BA6C-4288-BB78-CEDAD55ADB10}"/>
              </a:ext>
            </a:extLst>
          </p:cNvPr>
          <p:cNvSpPr txBox="1"/>
          <p:nvPr/>
        </p:nvSpPr>
        <p:spPr>
          <a:xfrm>
            <a:off x="8694295" y="477079"/>
            <a:ext cx="2689323" cy="95410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t>Group  works: </a:t>
            </a:r>
          </a:p>
          <a:p>
            <a:pPr algn="ctr"/>
            <a:r>
              <a:rPr lang="en-US" sz="2800" dirty="0"/>
              <a:t>6 mins</a:t>
            </a:r>
          </a:p>
        </p:txBody>
      </p:sp>
      <p:sp>
        <p:nvSpPr>
          <p:cNvPr id="4" name="TextBox 3">
            <a:extLst>
              <a:ext uri="{FF2B5EF4-FFF2-40B4-BE49-F238E27FC236}">
                <a16:creationId xmlns:a16="http://schemas.microsoft.com/office/drawing/2014/main" id="{86474E05-9B91-4C18-AF83-4B0E343A69B2}"/>
              </a:ext>
            </a:extLst>
          </p:cNvPr>
          <p:cNvSpPr txBox="1"/>
          <p:nvPr/>
        </p:nvSpPr>
        <p:spPr>
          <a:xfrm>
            <a:off x="861391" y="1493800"/>
            <a:ext cx="10495722"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dirty="0"/>
              <a:t>Complete the paragraph. Use the words below to fill in the gaps. There are more words than necessary.</a:t>
            </a:r>
          </a:p>
        </p:txBody>
      </p:sp>
      <p:sp>
        <p:nvSpPr>
          <p:cNvPr id="5" name="TextBox 4">
            <a:extLst>
              <a:ext uri="{FF2B5EF4-FFF2-40B4-BE49-F238E27FC236}">
                <a16:creationId xmlns:a16="http://schemas.microsoft.com/office/drawing/2014/main" id="{24E6BE22-BBDC-41FC-B5D1-90F43A598ECE}"/>
              </a:ext>
            </a:extLst>
          </p:cNvPr>
          <p:cNvSpPr txBox="1"/>
          <p:nvPr/>
        </p:nvSpPr>
        <p:spPr>
          <a:xfrm>
            <a:off x="808382" y="2690192"/>
            <a:ext cx="1058848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i="1" dirty="0"/>
              <a:t>lungi</a:t>
            </a:r>
            <a:r>
              <a:rPr lang="en-US" sz="2800" dirty="0"/>
              <a:t>, sport, earthen, </a:t>
            </a:r>
            <a:r>
              <a:rPr lang="en-US" sz="2800" i="1" dirty="0"/>
              <a:t>machang, </a:t>
            </a:r>
            <a:r>
              <a:rPr lang="en-US" sz="2800" dirty="0"/>
              <a:t>weave, wrestling, song, rice, fishing, lifestyles, wooden, bugle.</a:t>
            </a:r>
          </a:p>
        </p:txBody>
      </p:sp>
      <p:sp>
        <p:nvSpPr>
          <p:cNvPr id="7" name="TextBox 6">
            <a:extLst>
              <a:ext uri="{FF2B5EF4-FFF2-40B4-BE49-F238E27FC236}">
                <a16:creationId xmlns:a16="http://schemas.microsoft.com/office/drawing/2014/main" id="{15239131-4CE9-4353-BC8A-5D5F995C20D0}"/>
              </a:ext>
            </a:extLst>
          </p:cNvPr>
          <p:cNvSpPr txBox="1"/>
          <p:nvPr/>
        </p:nvSpPr>
        <p:spPr>
          <a:xfrm>
            <a:off x="861390" y="3949148"/>
            <a:ext cx="10588487"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The tribal people follow their ------------. The platform they build their houses on is called -----------. Men wear ------------. Women ------------ their own clothes. Their staple food is --------------. They are fond of songs, dance, music and -----------. ----------- is their favorite sport.</a:t>
            </a:r>
          </a:p>
        </p:txBody>
      </p:sp>
      <p:sp>
        <p:nvSpPr>
          <p:cNvPr id="8" name="TextBox 7">
            <a:extLst>
              <a:ext uri="{FF2B5EF4-FFF2-40B4-BE49-F238E27FC236}">
                <a16:creationId xmlns:a16="http://schemas.microsoft.com/office/drawing/2014/main" id="{667F1CAA-09EC-4215-9D66-6D242C7715AB}"/>
              </a:ext>
            </a:extLst>
          </p:cNvPr>
          <p:cNvSpPr txBox="1"/>
          <p:nvPr/>
        </p:nvSpPr>
        <p:spPr>
          <a:xfrm>
            <a:off x="5247859" y="3856383"/>
            <a:ext cx="1590261" cy="523220"/>
          </a:xfrm>
          <a:prstGeom prst="rect">
            <a:avLst/>
          </a:prstGeom>
          <a:noFill/>
        </p:spPr>
        <p:txBody>
          <a:bodyPr wrap="square" rtlCol="0">
            <a:spAutoFit/>
          </a:bodyPr>
          <a:lstStyle/>
          <a:p>
            <a:r>
              <a:rPr lang="en-US" sz="2800" dirty="0">
                <a:solidFill>
                  <a:srgbClr val="002060"/>
                </a:solidFill>
              </a:rPr>
              <a:t>lifestyles</a:t>
            </a:r>
          </a:p>
        </p:txBody>
      </p:sp>
      <p:sp>
        <p:nvSpPr>
          <p:cNvPr id="10" name="TextBox 9">
            <a:extLst>
              <a:ext uri="{FF2B5EF4-FFF2-40B4-BE49-F238E27FC236}">
                <a16:creationId xmlns:a16="http://schemas.microsoft.com/office/drawing/2014/main" id="{03FD2771-7749-45B1-B11B-56B767E7CA89}"/>
              </a:ext>
            </a:extLst>
          </p:cNvPr>
          <p:cNvSpPr txBox="1"/>
          <p:nvPr/>
        </p:nvSpPr>
        <p:spPr>
          <a:xfrm>
            <a:off x="4479233" y="4306956"/>
            <a:ext cx="1590261" cy="523220"/>
          </a:xfrm>
          <a:prstGeom prst="rect">
            <a:avLst/>
          </a:prstGeom>
          <a:noFill/>
        </p:spPr>
        <p:txBody>
          <a:bodyPr wrap="square" rtlCol="0">
            <a:spAutoFit/>
          </a:bodyPr>
          <a:lstStyle/>
          <a:p>
            <a:r>
              <a:rPr lang="en-US" sz="2800" i="1" dirty="0">
                <a:solidFill>
                  <a:srgbClr val="002060"/>
                </a:solidFill>
              </a:rPr>
              <a:t>machang</a:t>
            </a:r>
            <a:endParaRPr lang="en-US" sz="2800" dirty="0">
              <a:solidFill>
                <a:srgbClr val="002060"/>
              </a:solidFill>
            </a:endParaRPr>
          </a:p>
        </p:txBody>
      </p:sp>
      <p:sp>
        <p:nvSpPr>
          <p:cNvPr id="11" name="TextBox 10">
            <a:extLst>
              <a:ext uri="{FF2B5EF4-FFF2-40B4-BE49-F238E27FC236}">
                <a16:creationId xmlns:a16="http://schemas.microsoft.com/office/drawing/2014/main" id="{134EC4A6-470B-412A-9145-81D3173EC0ED}"/>
              </a:ext>
            </a:extLst>
          </p:cNvPr>
          <p:cNvSpPr txBox="1"/>
          <p:nvPr/>
        </p:nvSpPr>
        <p:spPr>
          <a:xfrm>
            <a:off x="7938050" y="4306956"/>
            <a:ext cx="1590261" cy="523220"/>
          </a:xfrm>
          <a:prstGeom prst="rect">
            <a:avLst/>
          </a:prstGeom>
          <a:noFill/>
        </p:spPr>
        <p:txBody>
          <a:bodyPr wrap="square" rtlCol="0">
            <a:spAutoFit/>
          </a:bodyPr>
          <a:lstStyle/>
          <a:p>
            <a:r>
              <a:rPr lang="en-US" sz="2800" i="1" dirty="0">
                <a:solidFill>
                  <a:srgbClr val="002060"/>
                </a:solidFill>
              </a:rPr>
              <a:t>lungi</a:t>
            </a:r>
            <a:endParaRPr lang="en-US" sz="2800" dirty="0">
              <a:solidFill>
                <a:srgbClr val="002060"/>
              </a:solidFill>
            </a:endParaRPr>
          </a:p>
        </p:txBody>
      </p:sp>
      <p:sp>
        <p:nvSpPr>
          <p:cNvPr id="12" name="TextBox 11">
            <a:extLst>
              <a:ext uri="{FF2B5EF4-FFF2-40B4-BE49-F238E27FC236}">
                <a16:creationId xmlns:a16="http://schemas.microsoft.com/office/drawing/2014/main" id="{F9808AEC-66F9-4E97-8944-44B8DC9A110B}"/>
              </a:ext>
            </a:extLst>
          </p:cNvPr>
          <p:cNvSpPr txBox="1"/>
          <p:nvPr/>
        </p:nvSpPr>
        <p:spPr>
          <a:xfrm>
            <a:off x="1736033" y="4717774"/>
            <a:ext cx="1590261" cy="523220"/>
          </a:xfrm>
          <a:prstGeom prst="rect">
            <a:avLst/>
          </a:prstGeom>
          <a:noFill/>
        </p:spPr>
        <p:txBody>
          <a:bodyPr wrap="square" rtlCol="0">
            <a:spAutoFit/>
          </a:bodyPr>
          <a:lstStyle/>
          <a:p>
            <a:r>
              <a:rPr lang="en-US" sz="2800" dirty="0">
                <a:solidFill>
                  <a:srgbClr val="002060"/>
                </a:solidFill>
              </a:rPr>
              <a:t>weave</a:t>
            </a:r>
          </a:p>
        </p:txBody>
      </p:sp>
      <p:sp>
        <p:nvSpPr>
          <p:cNvPr id="13" name="TextBox 12">
            <a:extLst>
              <a:ext uri="{FF2B5EF4-FFF2-40B4-BE49-F238E27FC236}">
                <a16:creationId xmlns:a16="http://schemas.microsoft.com/office/drawing/2014/main" id="{DFA14425-CDD1-49D8-9F87-B33208DBD4FD}"/>
              </a:ext>
            </a:extLst>
          </p:cNvPr>
          <p:cNvSpPr txBox="1"/>
          <p:nvPr/>
        </p:nvSpPr>
        <p:spPr>
          <a:xfrm>
            <a:off x="8481389" y="4717773"/>
            <a:ext cx="1590261" cy="523220"/>
          </a:xfrm>
          <a:prstGeom prst="rect">
            <a:avLst/>
          </a:prstGeom>
          <a:noFill/>
        </p:spPr>
        <p:txBody>
          <a:bodyPr wrap="square" rtlCol="0">
            <a:spAutoFit/>
          </a:bodyPr>
          <a:lstStyle/>
          <a:p>
            <a:r>
              <a:rPr lang="en-US" sz="2800" dirty="0">
                <a:solidFill>
                  <a:srgbClr val="002060"/>
                </a:solidFill>
              </a:rPr>
              <a:t>rice</a:t>
            </a:r>
          </a:p>
        </p:txBody>
      </p:sp>
      <p:sp>
        <p:nvSpPr>
          <p:cNvPr id="14" name="TextBox 13">
            <a:extLst>
              <a:ext uri="{FF2B5EF4-FFF2-40B4-BE49-F238E27FC236}">
                <a16:creationId xmlns:a16="http://schemas.microsoft.com/office/drawing/2014/main" id="{007F8805-88A4-4E79-9ABF-567C2115521A}"/>
              </a:ext>
            </a:extLst>
          </p:cNvPr>
          <p:cNvSpPr txBox="1"/>
          <p:nvPr/>
        </p:nvSpPr>
        <p:spPr>
          <a:xfrm>
            <a:off x="6970642" y="5141844"/>
            <a:ext cx="1590261" cy="523220"/>
          </a:xfrm>
          <a:prstGeom prst="rect">
            <a:avLst/>
          </a:prstGeom>
          <a:noFill/>
        </p:spPr>
        <p:txBody>
          <a:bodyPr wrap="square" rtlCol="0">
            <a:spAutoFit/>
          </a:bodyPr>
          <a:lstStyle/>
          <a:p>
            <a:r>
              <a:rPr lang="en-US" sz="2800" dirty="0">
                <a:solidFill>
                  <a:srgbClr val="002060"/>
                </a:solidFill>
              </a:rPr>
              <a:t>fishing</a:t>
            </a:r>
          </a:p>
        </p:txBody>
      </p:sp>
      <p:sp>
        <p:nvSpPr>
          <p:cNvPr id="16" name="TextBox 15">
            <a:extLst>
              <a:ext uri="{FF2B5EF4-FFF2-40B4-BE49-F238E27FC236}">
                <a16:creationId xmlns:a16="http://schemas.microsoft.com/office/drawing/2014/main" id="{D74211C5-FA8F-4297-844A-98B5633912EB}"/>
              </a:ext>
            </a:extLst>
          </p:cNvPr>
          <p:cNvSpPr txBox="1"/>
          <p:nvPr/>
        </p:nvSpPr>
        <p:spPr>
          <a:xfrm>
            <a:off x="9051236" y="5128591"/>
            <a:ext cx="1855302" cy="523220"/>
          </a:xfrm>
          <a:prstGeom prst="rect">
            <a:avLst/>
          </a:prstGeom>
          <a:noFill/>
        </p:spPr>
        <p:txBody>
          <a:bodyPr wrap="square" rtlCol="0">
            <a:spAutoFit/>
          </a:bodyPr>
          <a:lstStyle/>
          <a:p>
            <a:r>
              <a:rPr lang="en-US" sz="2800" dirty="0">
                <a:solidFill>
                  <a:srgbClr val="002060"/>
                </a:solidFill>
              </a:rPr>
              <a:t>Wrestling</a:t>
            </a:r>
          </a:p>
        </p:txBody>
      </p:sp>
    </p:spTree>
    <p:extLst>
      <p:ext uri="{BB962C8B-B14F-4D97-AF65-F5344CB8AC3E}">
        <p14:creationId xmlns:p14="http://schemas.microsoft.com/office/powerpoint/2010/main" val="6850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ou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10" grpId="0"/>
      <p:bldP spid="11" grpId="0"/>
      <p:bldP spid="12" grpId="0"/>
      <p:bldP spid="13"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78AC9E-7F00-4774-AA9D-1D8B40014173}"/>
              </a:ext>
            </a:extLst>
          </p:cNvPr>
          <p:cNvSpPr txBox="1"/>
          <p:nvPr/>
        </p:nvSpPr>
        <p:spPr>
          <a:xfrm>
            <a:off x="3472070" y="490332"/>
            <a:ext cx="530086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a:t>Choose the best answers</a:t>
            </a:r>
          </a:p>
        </p:txBody>
      </p:sp>
      <p:sp>
        <p:nvSpPr>
          <p:cNvPr id="3" name="TextBox 2">
            <a:extLst>
              <a:ext uri="{FF2B5EF4-FFF2-40B4-BE49-F238E27FC236}">
                <a16:creationId xmlns:a16="http://schemas.microsoft.com/office/drawing/2014/main" id="{EE692AA8-1155-436E-87BA-5D1E66D61823}"/>
              </a:ext>
            </a:extLst>
          </p:cNvPr>
          <p:cNvSpPr txBox="1"/>
          <p:nvPr/>
        </p:nvSpPr>
        <p:spPr>
          <a:xfrm>
            <a:off x="1033669" y="1577008"/>
            <a:ext cx="10243931" cy="4401205"/>
          </a:xfrm>
          <a:prstGeom prst="rect">
            <a:avLst/>
          </a:prstGeom>
          <a:noFill/>
          <a:ln w="28575">
            <a:solidFill>
              <a:schemeClr val="tx1"/>
            </a:solidFill>
          </a:ln>
        </p:spPr>
        <p:txBody>
          <a:bodyPr wrap="square" rtlCol="0">
            <a:spAutoFit/>
          </a:bodyPr>
          <a:lstStyle/>
          <a:p>
            <a:pPr marL="342900" indent="-342900">
              <a:buAutoNum type="arabicPeriod"/>
            </a:pPr>
            <a:r>
              <a:rPr lang="en-US" sz="2800" dirty="0">
                <a:solidFill>
                  <a:srgbClr val="B02E78"/>
                </a:solidFill>
              </a:rPr>
              <a:t>Ethnic people have some ---- characteristics.</a:t>
            </a:r>
          </a:p>
          <a:p>
            <a:r>
              <a:rPr lang="en-US" sz="2800" dirty="0"/>
              <a:t> a) common	b) uncommon	c) unique		d) heinous</a:t>
            </a:r>
          </a:p>
          <a:p>
            <a:r>
              <a:rPr lang="en-US" sz="2800" dirty="0">
                <a:solidFill>
                  <a:srgbClr val="B02E78"/>
                </a:solidFill>
              </a:rPr>
              <a:t>2. ‘common’ refers to ----</a:t>
            </a:r>
          </a:p>
          <a:p>
            <a:pPr marL="342900" indent="-342900">
              <a:buAutoNum type="alphaLcParenR"/>
            </a:pPr>
            <a:r>
              <a:rPr lang="en-US" sz="2800" dirty="0"/>
              <a:t>familiar	b) peculiar		c) dissimilar		d) different</a:t>
            </a:r>
          </a:p>
          <a:p>
            <a:r>
              <a:rPr lang="en-US" sz="2800" dirty="0">
                <a:solidFill>
                  <a:srgbClr val="B02E78"/>
                </a:solidFill>
              </a:rPr>
              <a:t>3. ----- usually weave the clothes that they use.</a:t>
            </a:r>
          </a:p>
          <a:p>
            <a:pPr marL="342900" indent="-342900">
              <a:buAutoNum type="alphaLcParenR"/>
            </a:pPr>
            <a:r>
              <a:rPr lang="en-US" sz="2800" dirty="0"/>
              <a:t>men	b) women		c) children		d) all</a:t>
            </a:r>
          </a:p>
          <a:p>
            <a:r>
              <a:rPr lang="en-US" sz="2800" dirty="0">
                <a:solidFill>
                  <a:srgbClr val="B02E78"/>
                </a:solidFill>
              </a:rPr>
              <a:t>4. What does the word ‘characteristic’ mean?</a:t>
            </a:r>
          </a:p>
          <a:p>
            <a:pPr marL="342900" indent="-342900">
              <a:buAutoNum type="alphaLcParenR"/>
            </a:pPr>
            <a:r>
              <a:rPr lang="en-US" sz="2800" dirty="0"/>
              <a:t>mind	b) soul		c) attitude		d) trait</a:t>
            </a:r>
          </a:p>
          <a:p>
            <a:r>
              <a:rPr lang="en-US" sz="2800" dirty="0">
                <a:solidFill>
                  <a:srgbClr val="B02E78"/>
                </a:solidFill>
              </a:rPr>
              <a:t>5. The earthen pots are made by -----</a:t>
            </a:r>
          </a:p>
          <a:p>
            <a:r>
              <a:rPr lang="en-US" sz="2800" dirty="0"/>
              <a:t>a) leaders	b) professionals	c) themselves	d) children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794FA1B-B74E-4F69-B53C-CFDD7C6D065E}"/>
                  </a:ext>
                </a:extLst>
              </p:cNvPr>
              <p:cNvSpPr/>
              <p:nvPr/>
            </p:nvSpPr>
            <p:spPr>
              <a:xfrm flipH="1">
                <a:off x="1088297" y="2028546"/>
                <a:ext cx="633047" cy="474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4" name="Rectangle 3">
                <a:extLst>
                  <a:ext uri="{FF2B5EF4-FFF2-40B4-BE49-F238E27FC236}">
                    <a16:creationId xmlns:a16="http://schemas.microsoft.com/office/drawing/2014/main" id="{2794FA1B-B74E-4F69-B53C-CFDD7C6D065E}"/>
                  </a:ext>
                </a:extLst>
              </p:cNvPr>
              <p:cNvSpPr>
                <a:spLocks noRot="1" noChangeAspect="1" noMove="1" noResize="1" noEditPoints="1" noAdjustHandles="1" noChangeArrowheads="1" noChangeShapeType="1" noTextEdit="1"/>
              </p:cNvSpPr>
              <p:nvPr/>
            </p:nvSpPr>
            <p:spPr>
              <a:xfrm flipH="1">
                <a:off x="1088297" y="2028546"/>
                <a:ext cx="633047" cy="474785"/>
              </a:xfrm>
              <a:prstGeom prst="rect">
                <a:avLst/>
              </a:prstGeom>
              <a:blipFill>
                <a:blip r:embed="rId2"/>
                <a:stretch>
                  <a:fillRect l="-2913" t="-2692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B5F8727-E0EF-4C85-A17F-D1C5927C4AB0}"/>
                  </a:ext>
                </a:extLst>
              </p:cNvPr>
              <p:cNvSpPr/>
              <p:nvPr/>
            </p:nvSpPr>
            <p:spPr>
              <a:xfrm flipH="1">
                <a:off x="1015411" y="2896563"/>
                <a:ext cx="633047" cy="474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5" name="Rectangle 4">
                <a:extLst>
                  <a:ext uri="{FF2B5EF4-FFF2-40B4-BE49-F238E27FC236}">
                    <a16:creationId xmlns:a16="http://schemas.microsoft.com/office/drawing/2014/main" id="{1B5F8727-E0EF-4C85-A17F-D1C5927C4AB0}"/>
                  </a:ext>
                </a:extLst>
              </p:cNvPr>
              <p:cNvSpPr>
                <a:spLocks noRot="1" noChangeAspect="1" noMove="1" noResize="1" noEditPoints="1" noAdjustHandles="1" noChangeArrowheads="1" noChangeShapeType="1" noTextEdit="1"/>
              </p:cNvSpPr>
              <p:nvPr/>
            </p:nvSpPr>
            <p:spPr>
              <a:xfrm flipH="1">
                <a:off x="1015411" y="2896563"/>
                <a:ext cx="633047" cy="474785"/>
              </a:xfrm>
              <a:prstGeom prst="rect">
                <a:avLst/>
              </a:prstGeom>
              <a:blipFill>
                <a:blip r:embed="rId3"/>
                <a:stretch>
                  <a:fillRect l="-2913" t="-2692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405138-6715-40FC-B66C-B8AC4898C167}"/>
                  </a:ext>
                </a:extLst>
              </p:cNvPr>
              <p:cNvSpPr/>
              <p:nvPr/>
            </p:nvSpPr>
            <p:spPr>
              <a:xfrm flipH="1">
                <a:off x="2771324" y="3724823"/>
                <a:ext cx="633047" cy="474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6" name="Rectangle 5">
                <a:extLst>
                  <a:ext uri="{FF2B5EF4-FFF2-40B4-BE49-F238E27FC236}">
                    <a16:creationId xmlns:a16="http://schemas.microsoft.com/office/drawing/2014/main" id="{1E405138-6715-40FC-B66C-B8AC4898C167}"/>
                  </a:ext>
                </a:extLst>
              </p:cNvPr>
              <p:cNvSpPr>
                <a:spLocks noRot="1" noChangeAspect="1" noMove="1" noResize="1" noEditPoints="1" noAdjustHandles="1" noChangeArrowheads="1" noChangeShapeType="1" noTextEdit="1"/>
              </p:cNvSpPr>
              <p:nvPr/>
            </p:nvSpPr>
            <p:spPr>
              <a:xfrm flipH="1">
                <a:off x="2771324" y="3724823"/>
                <a:ext cx="633047" cy="474785"/>
              </a:xfrm>
              <a:prstGeom prst="rect">
                <a:avLst/>
              </a:prstGeom>
              <a:blipFill>
                <a:blip r:embed="rId4"/>
                <a:stretch>
                  <a:fillRect l="-2913" t="-2692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9AA86F7-AE25-4C53-82C3-D7484DC36669}"/>
                  </a:ext>
                </a:extLst>
              </p:cNvPr>
              <p:cNvSpPr/>
              <p:nvPr/>
            </p:nvSpPr>
            <p:spPr>
              <a:xfrm flipH="1">
                <a:off x="8317360" y="4606093"/>
                <a:ext cx="633047" cy="474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7" name="Rectangle 6">
                <a:extLst>
                  <a:ext uri="{FF2B5EF4-FFF2-40B4-BE49-F238E27FC236}">
                    <a16:creationId xmlns:a16="http://schemas.microsoft.com/office/drawing/2014/main" id="{E9AA86F7-AE25-4C53-82C3-D7484DC36669}"/>
                  </a:ext>
                </a:extLst>
              </p:cNvPr>
              <p:cNvSpPr>
                <a:spLocks noRot="1" noChangeAspect="1" noMove="1" noResize="1" noEditPoints="1" noAdjustHandles="1" noChangeArrowheads="1" noChangeShapeType="1" noTextEdit="1"/>
              </p:cNvSpPr>
              <p:nvPr/>
            </p:nvSpPr>
            <p:spPr>
              <a:xfrm flipH="1">
                <a:off x="8317360" y="4606093"/>
                <a:ext cx="633047" cy="474785"/>
              </a:xfrm>
              <a:prstGeom prst="rect">
                <a:avLst/>
              </a:prstGeom>
              <a:blipFill>
                <a:blip r:embed="rId5"/>
                <a:stretch>
                  <a:fillRect l="-1923" t="-285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C738A4F-EA56-400D-ADA2-C31404E244BB}"/>
                  </a:ext>
                </a:extLst>
              </p:cNvPr>
              <p:cNvSpPr/>
              <p:nvPr/>
            </p:nvSpPr>
            <p:spPr>
              <a:xfrm flipH="1">
                <a:off x="5554280" y="5460858"/>
                <a:ext cx="633047" cy="474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8" name="Rectangle 7">
                <a:extLst>
                  <a:ext uri="{FF2B5EF4-FFF2-40B4-BE49-F238E27FC236}">
                    <a16:creationId xmlns:a16="http://schemas.microsoft.com/office/drawing/2014/main" id="{DC738A4F-EA56-400D-ADA2-C31404E244BB}"/>
                  </a:ext>
                </a:extLst>
              </p:cNvPr>
              <p:cNvSpPr>
                <a:spLocks noRot="1" noChangeAspect="1" noMove="1" noResize="1" noEditPoints="1" noAdjustHandles="1" noChangeArrowheads="1" noChangeShapeType="1" noTextEdit="1"/>
              </p:cNvSpPr>
              <p:nvPr/>
            </p:nvSpPr>
            <p:spPr>
              <a:xfrm flipH="1">
                <a:off x="5554280" y="5460858"/>
                <a:ext cx="633047" cy="474785"/>
              </a:xfrm>
              <a:prstGeom prst="rect">
                <a:avLst/>
              </a:prstGeom>
              <a:blipFill>
                <a:blip r:embed="rId6"/>
                <a:stretch>
                  <a:fillRect l="-2885" t="-2692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633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B4D7CC-9661-4339-80BC-C2C8BDC5F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1577" y="2298320"/>
            <a:ext cx="2118555" cy="2021113"/>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8" name="machang">
            <a:hlinkClick r:id="" action="ppaction://media"/>
            <a:extLst>
              <a:ext uri="{FF2B5EF4-FFF2-40B4-BE49-F238E27FC236}">
                <a16:creationId xmlns:a16="http://schemas.microsoft.com/office/drawing/2014/main" id="{74CA20AD-2004-4441-B2AC-90A27B34C41C}"/>
              </a:ext>
            </a:extLst>
          </p:cNvPr>
          <p:cNvPicPr>
            <a:picLocks noChangeAspect="1"/>
          </p:cNvPicPr>
          <p:nvPr>
            <a:audioFile r:link="rId2"/>
            <p:extLst>
              <p:ext uri="{DAA4B4D4-6D71-4841-9C94-3DE7FCFB9230}">
                <p14:media xmlns:p14="http://schemas.microsoft.com/office/powerpoint/2010/main" r:embed="rId1"/>
              </p:ext>
            </p:extLst>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artisticPastelsSmooth/>
                    </a14:imgEffect>
                    <a14:imgEffect>
                      <a14:sharpenSoften amount="50000"/>
                    </a14:imgEffect>
                  </a14:imgLayer>
                </a14:imgProps>
              </a:ext>
            </a:extLst>
          </a:blip>
          <a:stretch>
            <a:fillRect/>
          </a:stretch>
        </p:blipFill>
        <p:spPr>
          <a:xfrm>
            <a:off x="5936974" y="3163957"/>
            <a:ext cx="609600" cy="609600"/>
          </a:xfrm>
          <a:prstGeom prst="rect">
            <a:avLst/>
          </a:prstGeom>
        </p:spPr>
      </p:pic>
      <p:sp>
        <p:nvSpPr>
          <p:cNvPr id="3" name="TextBox 2">
            <a:extLst>
              <a:ext uri="{FF2B5EF4-FFF2-40B4-BE49-F238E27FC236}">
                <a16:creationId xmlns:a16="http://schemas.microsoft.com/office/drawing/2014/main" id="{7D4FF5BE-A82A-4DF1-9B5B-DFB03248D191}"/>
              </a:ext>
            </a:extLst>
          </p:cNvPr>
          <p:cNvSpPr txBox="1"/>
          <p:nvPr/>
        </p:nvSpPr>
        <p:spPr>
          <a:xfrm>
            <a:off x="4419150" y="461955"/>
            <a:ext cx="380806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a:t>Listen to the CD</a:t>
            </a:r>
          </a:p>
        </p:txBody>
      </p:sp>
      <p:sp>
        <p:nvSpPr>
          <p:cNvPr id="5" name="TextBox 4">
            <a:extLst>
              <a:ext uri="{FF2B5EF4-FFF2-40B4-BE49-F238E27FC236}">
                <a16:creationId xmlns:a16="http://schemas.microsoft.com/office/drawing/2014/main" id="{6EC471FB-551F-48E7-B9DB-66AA24120D18}"/>
              </a:ext>
            </a:extLst>
          </p:cNvPr>
          <p:cNvSpPr txBox="1"/>
          <p:nvPr/>
        </p:nvSpPr>
        <p:spPr>
          <a:xfrm>
            <a:off x="3883387" y="1243466"/>
            <a:ext cx="465640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a:t>Now  fill the gap</a:t>
            </a:r>
          </a:p>
        </p:txBody>
      </p:sp>
      <p:sp>
        <p:nvSpPr>
          <p:cNvPr id="6" name="TextBox 5">
            <a:extLst>
              <a:ext uri="{FF2B5EF4-FFF2-40B4-BE49-F238E27FC236}">
                <a16:creationId xmlns:a16="http://schemas.microsoft.com/office/drawing/2014/main" id="{670274E8-A8CA-426C-88F4-8B0B7BECAFA6}"/>
              </a:ext>
            </a:extLst>
          </p:cNvPr>
          <p:cNvSpPr txBox="1"/>
          <p:nvPr/>
        </p:nvSpPr>
        <p:spPr>
          <a:xfrm>
            <a:off x="2242658" y="2083083"/>
            <a:ext cx="7686261" cy="4031873"/>
          </a:xfrm>
          <a:prstGeom prst="rect">
            <a:avLst/>
          </a:prstGeom>
          <a:solidFill>
            <a:schemeClr val="tx1"/>
          </a:solid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dirty="0">
                <a:solidFill>
                  <a:srgbClr val="FFFF00"/>
                </a:solidFill>
              </a:rPr>
              <a:t>They (a) --- their houses on bamboo or wooden platforms (b) --- </a:t>
            </a:r>
            <a:r>
              <a:rPr lang="en-US" sz="3200" i="1" dirty="0">
                <a:solidFill>
                  <a:srgbClr val="FFFF00"/>
                </a:solidFill>
              </a:rPr>
              <a:t>‘machang’</a:t>
            </a:r>
            <a:r>
              <a:rPr lang="en-US" sz="3200" dirty="0">
                <a:solidFill>
                  <a:srgbClr val="FFFF00"/>
                </a:solidFill>
              </a:rPr>
              <a:t>. Rice is their staple food. They eat vegetables, maize and fish, (c) --- and meat. Their kitchen utensils are bamboo, wooden and (d) ---pots which they make themselves. Men wear </a:t>
            </a:r>
            <a:r>
              <a:rPr lang="en-US" sz="3200" i="1" dirty="0">
                <a:solidFill>
                  <a:srgbClr val="FFFF00"/>
                </a:solidFill>
              </a:rPr>
              <a:t>lungis</a:t>
            </a:r>
            <a:r>
              <a:rPr lang="en-US" sz="3200" dirty="0">
                <a:solidFill>
                  <a:srgbClr val="FFFF00"/>
                </a:solidFill>
              </a:rPr>
              <a:t> and women wear </a:t>
            </a:r>
            <a:r>
              <a:rPr lang="en-US" sz="3200" i="1" dirty="0">
                <a:solidFill>
                  <a:srgbClr val="FFFF00"/>
                </a:solidFill>
              </a:rPr>
              <a:t>thamis </a:t>
            </a:r>
            <a:r>
              <a:rPr lang="en-US" sz="3200" dirty="0">
                <a:solidFill>
                  <a:srgbClr val="FFFF00"/>
                </a:solidFill>
              </a:rPr>
              <a:t>or sarongs and </a:t>
            </a:r>
            <a:r>
              <a:rPr lang="en-US" sz="3200" i="1" dirty="0">
                <a:solidFill>
                  <a:srgbClr val="FFFF00"/>
                </a:solidFill>
              </a:rPr>
              <a:t>angis</a:t>
            </a:r>
            <a:r>
              <a:rPr lang="en-US" sz="3200" dirty="0">
                <a:solidFill>
                  <a:srgbClr val="FFFF00"/>
                </a:solidFill>
              </a:rPr>
              <a:t>. Women (</a:t>
            </a:r>
            <a:r>
              <a:rPr lang="en-US" sz="3200">
                <a:solidFill>
                  <a:srgbClr val="FFFF00"/>
                </a:solidFill>
              </a:rPr>
              <a:t>e) --- </a:t>
            </a:r>
            <a:r>
              <a:rPr lang="en-US" sz="3200" dirty="0">
                <a:solidFill>
                  <a:srgbClr val="FFFF00"/>
                </a:solidFill>
              </a:rPr>
              <a:t>their own clothes. </a:t>
            </a:r>
          </a:p>
        </p:txBody>
      </p:sp>
      <p:pic>
        <p:nvPicPr>
          <p:cNvPr id="2" name="Owl">
            <a:hlinkClick r:id="" action="ppaction://media"/>
            <a:extLst>
              <a:ext uri="{FF2B5EF4-FFF2-40B4-BE49-F238E27FC236}">
                <a16:creationId xmlns:a16="http://schemas.microsoft.com/office/drawing/2014/main" id="{947E24E3-0553-40DA-8240-52E6B573875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641298" y="3948659"/>
            <a:ext cx="609600" cy="609600"/>
          </a:xfrm>
          <a:prstGeom prst="rect">
            <a:avLst/>
          </a:prstGeom>
          <a:ln>
            <a:noFill/>
          </a:ln>
          <a:effectLst>
            <a:softEdge rad="112500"/>
          </a:effectLst>
        </p:spPr>
      </p:pic>
      <p:sp>
        <p:nvSpPr>
          <p:cNvPr id="7" name="TextBox 6">
            <a:extLst>
              <a:ext uri="{FF2B5EF4-FFF2-40B4-BE49-F238E27FC236}">
                <a16:creationId xmlns:a16="http://schemas.microsoft.com/office/drawing/2014/main" id="{3B434C8C-830E-495C-98BC-6FEBDAA9D5E5}"/>
              </a:ext>
            </a:extLst>
          </p:cNvPr>
          <p:cNvSpPr txBox="1"/>
          <p:nvPr/>
        </p:nvSpPr>
        <p:spPr>
          <a:xfrm>
            <a:off x="9593705" y="434715"/>
            <a:ext cx="1858781" cy="523220"/>
          </a:xfrm>
          <a:prstGeom prst="rect">
            <a:avLst/>
          </a:prstGeom>
          <a:solidFill>
            <a:schemeClr val="accent2"/>
          </a:solidFill>
        </p:spPr>
        <p:txBody>
          <a:bodyPr wrap="square" rtlCol="0">
            <a:spAutoFit/>
          </a:bodyPr>
          <a:lstStyle/>
          <a:p>
            <a:r>
              <a:rPr lang="en-US" sz="2800" dirty="0"/>
              <a:t>Evaluation </a:t>
            </a:r>
          </a:p>
        </p:txBody>
      </p:sp>
    </p:spTree>
    <p:extLst>
      <p:ext uri="{BB962C8B-B14F-4D97-AF65-F5344CB8AC3E}">
        <p14:creationId xmlns:p14="http://schemas.microsoft.com/office/powerpoint/2010/main" val="26984677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par>
                          <p:cTn id="11" fill="hold">
                            <p:stCondLst>
                              <p:cond delay="2000"/>
                            </p:stCondLst>
                            <p:childTnLst>
                              <p:par>
                                <p:cTn id="12" presetID="6" presetClass="entr" presetSubtype="3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out)">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27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
                </p:tgtEl>
              </p:cMediaNode>
            </p:audio>
            <p:audio>
              <p:cMediaNode vol="80000">
                <p:cTn id="28" fill="hold" display="0">
                  <p:stCondLst>
                    <p:cond delay="indefinite"/>
                  </p:stCondLst>
                  <p:endCondLst>
                    <p:cond evt="onStopAudio" delay="0">
                      <p:tgtEl>
                        <p:sldTgt/>
                      </p:tgtEl>
                    </p:cond>
                  </p:endCondLst>
                </p:cTn>
                <p:tgtEl>
                  <p:spTgt spid="8"/>
                </p:tgtEl>
              </p:cMediaNode>
            </p:audio>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A02C3C-2EBC-4034-A67F-E1C4534F3B60}"/>
              </a:ext>
            </a:extLst>
          </p:cNvPr>
          <p:cNvGrpSpPr/>
          <p:nvPr/>
        </p:nvGrpSpPr>
        <p:grpSpPr>
          <a:xfrm>
            <a:off x="2776859" y="357061"/>
            <a:ext cx="6485206" cy="3767695"/>
            <a:chOff x="1125415" y="452613"/>
            <a:chExt cx="6485206" cy="3767695"/>
          </a:xfrm>
          <a:solidFill>
            <a:srgbClr val="002060"/>
          </a:solidFill>
        </p:grpSpPr>
        <p:sp>
          <p:nvSpPr>
            <p:cNvPr id="3" name="Isosceles Triangle 2">
              <a:extLst>
                <a:ext uri="{FF2B5EF4-FFF2-40B4-BE49-F238E27FC236}">
                  <a16:creationId xmlns:a16="http://schemas.microsoft.com/office/drawing/2014/main" id="{C1DBC515-E37A-49D8-B360-62F0474844E4}"/>
                </a:ext>
              </a:extLst>
            </p:cNvPr>
            <p:cNvSpPr/>
            <p:nvPr/>
          </p:nvSpPr>
          <p:spPr>
            <a:xfrm>
              <a:off x="1125415" y="452613"/>
              <a:ext cx="6485206" cy="1603717"/>
            </a:xfrm>
            <a:prstGeom prst="triangle">
              <a:avLst/>
            </a:prstGeom>
            <a:solidFill>
              <a:srgbClr val="B02E78"/>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Homework </a:t>
              </a:r>
            </a:p>
          </p:txBody>
        </p:sp>
        <p:grpSp>
          <p:nvGrpSpPr>
            <p:cNvPr id="4" name="Group 3">
              <a:extLst>
                <a:ext uri="{FF2B5EF4-FFF2-40B4-BE49-F238E27FC236}">
                  <a16:creationId xmlns:a16="http://schemas.microsoft.com/office/drawing/2014/main" id="{9657A78C-2FA8-4A22-8093-AF36633ED68B}"/>
                </a:ext>
              </a:extLst>
            </p:cNvPr>
            <p:cNvGrpSpPr/>
            <p:nvPr/>
          </p:nvGrpSpPr>
          <p:grpSpPr>
            <a:xfrm>
              <a:off x="2588454" y="2053883"/>
              <a:ext cx="3530991" cy="2166425"/>
              <a:chOff x="2588454" y="2053883"/>
              <a:chExt cx="3530991" cy="2166425"/>
            </a:xfrm>
            <a:grpFill/>
          </p:grpSpPr>
          <p:sp>
            <p:nvSpPr>
              <p:cNvPr id="5" name="Rectangle 4">
                <a:extLst>
                  <a:ext uri="{FF2B5EF4-FFF2-40B4-BE49-F238E27FC236}">
                    <a16:creationId xmlns:a16="http://schemas.microsoft.com/office/drawing/2014/main" id="{3F2EBBB1-33A0-4AF8-B3AD-BCCB3A8ED5D0}"/>
                  </a:ext>
                </a:extLst>
              </p:cNvPr>
              <p:cNvSpPr/>
              <p:nvPr/>
            </p:nvSpPr>
            <p:spPr>
              <a:xfrm>
                <a:off x="2588454" y="2053883"/>
                <a:ext cx="3530991" cy="2166425"/>
              </a:xfrm>
              <a:prstGeom prst="rect">
                <a:avLst/>
              </a:prstGeom>
              <a:gr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5F0AB68-3DC5-496E-9E9E-F8360547895B}"/>
                  </a:ext>
                </a:extLst>
              </p:cNvPr>
              <p:cNvGrpSpPr/>
              <p:nvPr/>
            </p:nvGrpSpPr>
            <p:grpSpPr>
              <a:xfrm>
                <a:off x="3784208" y="2405576"/>
                <a:ext cx="1083213" cy="1460692"/>
                <a:chOff x="10128738" y="1941342"/>
                <a:chExt cx="1083213" cy="1460692"/>
              </a:xfrm>
              <a:grpFill/>
            </p:grpSpPr>
            <p:sp>
              <p:nvSpPr>
                <p:cNvPr id="15" name="Rectangle 14">
                  <a:extLst>
                    <a:ext uri="{FF2B5EF4-FFF2-40B4-BE49-F238E27FC236}">
                      <a16:creationId xmlns:a16="http://schemas.microsoft.com/office/drawing/2014/main" id="{ECAC202C-37E5-4D5C-997B-133D86D3010D}"/>
                    </a:ext>
                  </a:extLst>
                </p:cNvPr>
                <p:cNvSpPr/>
                <p:nvPr/>
              </p:nvSpPr>
              <p:spPr>
                <a:xfrm>
                  <a:off x="10128738" y="1941342"/>
                  <a:ext cx="1083213" cy="1434904"/>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6E5583D-ACD2-4670-90BC-26AF83740102}"/>
                    </a:ext>
                  </a:extLst>
                </p:cNvPr>
                <p:cNvCxnSpPr>
                  <a:stCxn id="15" idx="0"/>
                  <a:endCxn id="15" idx="2"/>
                </p:cNvCxnSpPr>
                <p:nvPr/>
              </p:nvCxnSpPr>
              <p:spPr>
                <a:xfrm>
                  <a:off x="10670345" y="1941342"/>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E8F4D14E-0B77-40C7-894A-F89E59866879}"/>
                    </a:ext>
                  </a:extLst>
                </p:cNvPr>
                <p:cNvCxnSpPr/>
                <p:nvPr/>
              </p:nvCxnSpPr>
              <p:spPr>
                <a:xfrm>
                  <a:off x="10752405" y="1967130"/>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a16="http://schemas.microsoft.com/office/drawing/2014/main" id="{B71E9ABB-CB5F-434E-849B-047EAE8D9211}"/>
                  </a:ext>
                </a:extLst>
              </p:cNvPr>
              <p:cNvGrpSpPr/>
              <p:nvPr/>
            </p:nvGrpSpPr>
            <p:grpSpPr>
              <a:xfrm>
                <a:off x="2853400" y="2572043"/>
                <a:ext cx="703385" cy="942535"/>
                <a:chOff x="9312816" y="675249"/>
                <a:chExt cx="703385" cy="942535"/>
              </a:xfrm>
              <a:grpFill/>
            </p:grpSpPr>
            <p:sp>
              <p:nvSpPr>
                <p:cNvPr id="12" name="Rectangle 11">
                  <a:extLst>
                    <a:ext uri="{FF2B5EF4-FFF2-40B4-BE49-F238E27FC236}">
                      <a16:creationId xmlns:a16="http://schemas.microsoft.com/office/drawing/2014/main" id="{5BA0A181-B401-4BBE-8FA5-DB9A77665D26}"/>
                    </a:ext>
                  </a:extLst>
                </p:cNvPr>
                <p:cNvSpPr/>
                <p:nvPr/>
              </p:nvSpPr>
              <p:spPr>
                <a:xfrm>
                  <a:off x="9312816" y="675249"/>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9301B5-6976-4A02-B72C-6BA8AF27473E}"/>
                    </a:ext>
                  </a:extLst>
                </p:cNvPr>
                <p:cNvCxnSpPr>
                  <a:cxnSpLocks/>
                </p:cNvCxnSpPr>
                <p:nvPr/>
              </p:nvCxnSpPr>
              <p:spPr>
                <a:xfrm>
                  <a:off x="9608238"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FA782A43-61B8-40C8-9E3F-83220827054B}"/>
                    </a:ext>
                  </a:extLst>
                </p:cNvPr>
                <p:cNvCxnSpPr>
                  <a:cxnSpLocks/>
                </p:cNvCxnSpPr>
                <p:nvPr/>
              </p:nvCxnSpPr>
              <p:spPr>
                <a:xfrm>
                  <a:off x="9676230"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nvGrpSpPr>
              <p:cNvPr id="8" name="Group 7">
                <a:extLst>
                  <a:ext uri="{FF2B5EF4-FFF2-40B4-BE49-F238E27FC236}">
                    <a16:creationId xmlns:a16="http://schemas.microsoft.com/office/drawing/2014/main" id="{57231919-7097-4A7D-A114-6F02EFD0F4C3}"/>
                  </a:ext>
                </a:extLst>
              </p:cNvPr>
              <p:cNvGrpSpPr/>
              <p:nvPr/>
            </p:nvGrpSpPr>
            <p:grpSpPr>
              <a:xfrm>
                <a:off x="5073747" y="2581424"/>
                <a:ext cx="703385" cy="944878"/>
                <a:chOff x="9101797" y="686974"/>
                <a:chExt cx="703385" cy="944878"/>
              </a:xfrm>
              <a:grpFill/>
            </p:grpSpPr>
            <p:sp>
              <p:nvSpPr>
                <p:cNvPr id="9" name="Rectangle 8">
                  <a:extLst>
                    <a:ext uri="{FF2B5EF4-FFF2-40B4-BE49-F238E27FC236}">
                      <a16:creationId xmlns:a16="http://schemas.microsoft.com/office/drawing/2014/main" id="{87819395-224C-4F56-B64A-CD773E878E5D}"/>
                    </a:ext>
                  </a:extLst>
                </p:cNvPr>
                <p:cNvSpPr/>
                <p:nvPr/>
              </p:nvSpPr>
              <p:spPr>
                <a:xfrm>
                  <a:off x="9101797" y="689317"/>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3A60274-5E6C-4AF1-96B9-7CC9228781DE}"/>
                    </a:ext>
                  </a:extLst>
                </p:cNvPr>
                <p:cNvCxnSpPr>
                  <a:cxnSpLocks/>
                </p:cNvCxnSpPr>
                <p:nvPr/>
              </p:nvCxnSpPr>
              <p:spPr>
                <a:xfrm>
                  <a:off x="9425354"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5E70AEAD-B891-48CC-B1FE-899EA5796486}"/>
                    </a:ext>
                  </a:extLst>
                </p:cNvPr>
                <p:cNvCxnSpPr>
                  <a:cxnSpLocks/>
                </p:cNvCxnSpPr>
                <p:nvPr/>
              </p:nvCxnSpPr>
              <p:spPr>
                <a:xfrm>
                  <a:off x="9493346"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grpSp>
      <p:sp>
        <p:nvSpPr>
          <p:cNvPr id="18" name="Rectangle 17">
            <a:extLst>
              <a:ext uri="{FF2B5EF4-FFF2-40B4-BE49-F238E27FC236}">
                <a16:creationId xmlns:a16="http://schemas.microsoft.com/office/drawing/2014/main" id="{C248CF01-8F70-4B5D-A778-2A4D5B6200DF}"/>
              </a:ext>
            </a:extLst>
          </p:cNvPr>
          <p:cNvSpPr/>
          <p:nvPr/>
        </p:nvSpPr>
        <p:spPr>
          <a:xfrm>
            <a:off x="949137" y="4182625"/>
            <a:ext cx="10311618" cy="2203185"/>
          </a:xfrm>
          <a:prstGeom prst="rect">
            <a:avLst/>
          </a:prstGeom>
          <a:ln w="571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Imagine you are </a:t>
            </a:r>
            <a:r>
              <a:rPr lang="en-US" sz="3600" dirty="0" err="1"/>
              <a:t>Sajeed</a:t>
            </a:r>
            <a:r>
              <a:rPr lang="en-US" sz="3600" dirty="0"/>
              <a:t> and you have a </a:t>
            </a:r>
            <a:r>
              <a:rPr lang="en-US" sz="3600" dirty="0" err="1"/>
              <a:t>Marma</a:t>
            </a:r>
            <a:r>
              <a:rPr lang="en-US" sz="3600" dirty="0"/>
              <a:t> friend called </a:t>
            </a:r>
            <a:r>
              <a:rPr lang="en-US" sz="3600" dirty="0" err="1"/>
              <a:t>Masing</a:t>
            </a:r>
            <a:r>
              <a:rPr lang="en-US" sz="3600" dirty="0"/>
              <a:t>. Now write a  dialogue asking and answering questions about dress, food, songs, sports and pastimes of both </a:t>
            </a:r>
            <a:r>
              <a:rPr lang="en-US" sz="3600"/>
              <a:t>of you.</a:t>
            </a:r>
            <a:endParaRPr lang="en-US" sz="3600" dirty="0"/>
          </a:p>
        </p:txBody>
      </p:sp>
    </p:spTree>
    <p:extLst>
      <p:ext uri="{BB962C8B-B14F-4D97-AF65-F5344CB8AC3E}">
        <p14:creationId xmlns:p14="http://schemas.microsoft.com/office/powerpoint/2010/main" val="1885288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3628ED-7367-417A-A1E7-CDB039D4A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0" y="409964"/>
            <a:ext cx="10668000" cy="6061151"/>
          </a:xfrm>
          <a:prstGeom prst="rect">
            <a:avLst/>
          </a:prstGeom>
          <a:ln>
            <a:noFill/>
          </a:ln>
          <a:effectLst>
            <a:softEdge rad="112500"/>
          </a:effectLst>
        </p:spPr>
      </p:pic>
      <p:sp>
        <p:nvSpPr>
          <p:cNvPr id="2" name="TextBox 1">
            <a:extLst>
              <a:ext uri="{FF2B5EF4-FFF2-40B4-BE49-F238E27FC236}">
                <a16:creationId xmlns:a16="http://schemas.microsoft.com/office/drawing/2014/main" id="{D947D6A8-DB06-4100-8B9C-B06569BB96C9}"/>
              </a:ext>
            </a:extLst>
          </p:cNvPr>
          <p:cNvSpPr txBox="1"/>
          <p:nvPr/>
        </p:nvSpPr>
        <p:spPr>
          <a:xfrm>
            <a:off x="4189724" y="833459"/>
            <a:ext cx="4051495" cy="1107996"/>
          </a:xfrm>
          <a:prstGeom prst="rect">
            <a:avLst/>
          </a:prstGeom>
          <a:noFill/>
        </p:spPr>
        <p:txBody>
          <a:bodyPr wrap="square" rtlCol="0">
            <a:spAutoFit/>
          </a:bodyPr>
          <a:lstStyle/>
          <a:p>
            <a:r>
              <a:rPr lang="en-US" sz="6600" b="1" dirty="0">
                <a:solidFill>
                  <a:srgbClr val="FFFF00"/>
                </a:solidFill>
              </a:rPr>
              <a:t>Thank you</a:t>
            </a:r>
          </a:p>
        </p:txBody>
      </p:sp>
    </p:spTree>
    <p:extLst>
      <p:ext uri="{BB962C8B-B14F-4D97-AF65-F5344CB8AC3E}">
        <p14:creationId xmlns:p14="http://schemas.microsoft.com/office/powerpoint/2010/main" val="33096799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C0E55F-2022-44A4-A613-23E9DFF19FA7}"/>
              </a:ext>
            </a:extLst>
          </p:cNvPr>
          <p:cNvSpPr txBox="1"/>
          <p:nvPr/>
        </p:nvSpPr>
        <p:spPr>
          <a:xfrm>
            <a:off x="3476992" y="405025"/>
            <a:ext cx="5090615" cy="523220"/>
          </a:xfrm>
          <a:prstGeom prst="rect">
            <a:avLst/>
          </a:prstGeom>
          <a:noFill/>
        </p:spPr>
        <p:txBody>
          <a:bodyPr wrap="square" rtlCol="0">
            <a:spAutoFit/>
          </a:bodyPr>
          <a:lstStyle/>
          <a:p>
            <a:pPr algn="ctr"/>
            <a:r>
              <a:rPr lang="en-US" sz="2800" dirty="0"/>
              <a:t>Look at the picture.</a:t>
            </a:r>
          </a:p>
        </p:txBody>
      </p:sp>
      <p:sp>
        <p:nvSpPr>
          <p:cNvPr id="23" name="TextBox 22">
            <a:extLst>
              <a:ext uri="{FF2B5EF4-FFF2-40B4-BE49-F238E27FC236}">
                <a16:creationId xmlns:a16="http://schemas.microsoft.com/office/drawing/2014/main" id="{DC0E1E8F-3AFC-49C4-9F06-DC4C24B7C3FD}"/>
              </a:ext>
            </a:extLst>
          </p:cNvPr>
          <p:cNvSpPr txBox="1"/>
          <p:nvPr/>
        </p:nvSpPr>
        <p:spPr>
          <a:xfrm>
            <a:off x="3463740" y="802590"/>
            <a:ext cx="5090615"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dirty="0"/>
              <a:t>What can you see in the picture?</a:t>
            </a:r>
          </a:p>
        </p:txBody>
      </p:sp>
      <p:sp>
        <p:nvSpPr>
          <p:cNvPr id="24" name="TextBox 23">
            <a:extLst>
              <a:ext uri="{FF2B5EF4-FFF2-40B4-BE49-F238E27FC236}">
                <a16:creationId xmlns:a16="http://schemas.microsoft.com/office/drawing/2014/main" id="{BC6EBCD2-FB49-4E71-835A-949565512F5F}"/>
              </a:ext>
            </a:extLst>
          </p:cNvPr>
          <p:cNvSpPr txBox="1"/>
          <p:nvPr/>
        </p:nvSpPr>
        <p:spPr>
          <a:xfrm>
            <a:off x="548337" y="1347667"/>
            <a:ext cx="11024070" cy="523220"/>
          </a:xfrm>
          <a:prstGeom prst="rect">
            <a:avLst/>
          </a:prstGeom>
          <a:noFill/>
        </p:spPr>
        <p:txBody>
          <a:bodyPr wrap="square" rtlCol="0">
            <a:spAutoFit/>
          </a:bodyPr>
          <a:lstStyle/>
          <a:p>
            <a:pPr algn="ctr"/>
            <a:r>
              <a:rPr lang="en-US" sz="2800" dirty="0"/>
              <a:t>In the left picture, we see tow women. One of them is seen weaving cloth.</a:t>
            </a:r>
          </a:p>
        </p:txBody>
      </p:sp>
      <p:sp>
        <p:nvSpPr>
          <p:cNvPr id="25" name="TextBox 24">
            <a:extLst>
              <a:ext uri="{FF2B5EF4-FFF2-40B4-BE49-F238E27FC236}">
                <a16:creationId xmlns:a16="http://schemas.microsoft.com/office/drawing/2014/main" id="{CB662F53-79E3-41D5-8684-05AA6DB09A5F}"/>
              </a:ext>
            </a:extLst>
          </p:cNvPr>
          <p:cNvSpPr txBox="1"/>
          <p:nvPr/>
        </p:nvSpPr>
        <p:spPr>
          <a:xfrm>
            <a:off x="4007079" y="1849511"/>
            <a:ext cx="415626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a:t>And in the right picture?</a:t>
            </a:r>
          </a:p>
        </p:txBody>
      </p:sp>
      <p:sp>
        <p:nvSpPr>
          <p:cNvPr id="26" name="TextBox 25">
            <a:extLst>
              <a:ext uri="{FF2B5EF4-FFF2-40B4-BE49-F238E27FC236}">
                <a16:creationId xmlns:a16="http://schemas.microsoft.com/office/drawing/2014/main" id="{92DBEDC5-7204-4493-89F2-F0C48A810947}"/>
              </a:ext>
            </a:extLst>
          </p:cNvPr>
          <p:cNvSpPr txBox="1"/>
          <p:nvPr/>
        </p:nvSpPr>
        <p:spPr>
          <a:xfrm>
            <a:off x="901149" y="2459111"/>
            <a:ext cx="10575234" cy="830997"/>
          </a:xfrm>
          <a:prstGeom prst="rect">
            <a:avLst/>
          </a:prstGeom>
          <a:noFill/>
        </p:spPr>
        <p:txBody>
          <a:bodyPr wrap="square" rtlCol="0">
            <a:spAutoFit/>
          </a:bodyPr>
          <a:lstStyle/>
          <a:p>
            <a:pPr algn="ctr"/>
            <a:r>
              <a:rPr lang="en-US" sz="2400" dirty="0"/>
              <a:t>In this picture, we can see a house with a high wooden platform. And a woman is also seen here with a child on her lap. Possibly they are ethnic women.</a:t>
            </a:r>
          </a:p>
        </p:txBody>
      </p:sp>
      <p:pic>
        <p:nvPicPr>
          <p:cNvPr id="3" name="Picture 2">
            <a:extLst>
              <a:ext uri="{FF2B5EF4-FFF2-40B4-BE49-F238E27FC236}">
                <a16:creationId xmlns:a16="http://schemas.microsoft.com/office/drawing/2014/main" id="{79E0A1B0-5692-45BC-9B1D-009393FCF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539" y="3374177"/>
            <a:ext cx="3465095" cy="2733575"/>
          </a:xfrm>
          <a:prstGeom prst="rect">
            <a:avLst/>
          </a:prstGeom>
        </p:spPr>
      </p:pic>
      <p:pic>
        <p:nvPicPr>
          <p:cNvPr id="6" name="Picture 5">
            <a:extLst>
              <a:ext uri="{FF2B5EF4-FFF2-40B4-BE49-F238E27FC236}">
                <a16:creationId xmlns:a16="http://schemas.microsoft.com/office/drawing/2014/main" id="{2DEA0824-A0DC-4260-B19D-50606679A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442" y="3435494"/>
            <a:ext cx="3273552" cy="2663952"/>
          </a:xfrm>
          <a:prstGeom prst="rect">
            <a:avLst/>
          </a:prstGeom>
        </p:spPr>
      </p:pic>
    </p:spTree>
    <p:extLst>
      <p:ext uri="{BB962C8B-B14F-4D97-AF65-F5344CB8AC3E}">
        <p14:creationId xmlns:p14="http://schemas.microsoft.com/office/powerpoint/2010/main" val="176910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0C7BA-7F76-465D-A2BC-EAD0B1F0F7C5}"/>
              </a:ext>
            </a:extLst>
          </p:cNvPr>
          <p:cNvSpPr txBox="1"/>
          <p:nvPr/>
        </p:nvSpPr>
        <p:spPr>
          <a:xfrm>
            <a:off x="5459896" y="1457739"/>
            <a:ext cx="5883965" cy="3600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dirty="0"/>
              <a:t>Our today’s topic is </a:t>
            </a:r>
          </a:p>
          <a:p>
            <a:r>
              <a:rPr lang="en-US" sz="3600" dirty="0">
                <a:solidFill>
                  <a:srgbClr val="002060"/>
                </a:solidFill>
              </a:rPr>
              <a:t>Our ethnic friends (2)</a:t>
            </a:r>
          </a:p>
          <a:p>
            <a:r>
              <a:rPr lang="en-US" sz="4800" dirty="0"/>
              <a:t>Unit: 1</a:t>
            </a:r>
          </a:p>
          <a:p>
            <a:r>
              <a:rPr lang="en-US" sz="4800" dirty="0"/>
              <a:t>Lesson: 4</a:t>
            </a:r>
          </a:p>
          <a:p>
            <a:r>
              <a:rPr lang="en-US" sz="4800" dirty="0"/>
              <a:t>Time: 50 mins.</a:t>
            </a:r>
          </a:p>
        </p:txBody>
      </p:sp>
      <p:pic>
        <p:nvPicPr>
          <p:cNvPr id="4" name="Picture 3">
            <a:extLst>
              <a:ext uri="{FF2B5EF4-FFF2-40B4-BE49-F238E27FC236}">
                <a16:creationId xmlns:a16="http://schemas.microsoft.com/office/drawing/2014/main" id="{674E6DB6-0944-4021-BC76-F028FD9D9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628" y="5632786"/>
            <a:ext cx="831671" cy="749751"/>
          </a:xfrm>
          <a:prstGeom prst="rect">
            <a:avLst/>
          </a:prstGeom>
          <a:ln>
            <a:noFill/>
          </a:ln>
          <a:effectLst>
            <a:softEdge rad="112500"/>
          </a:effectLst>
        </p:spPr>
      </p:pic>
      <p:pic>
        <p:nvPicPr>
          <p:cNvPr id="5" name="Picture 4">
            <a:extLst>
              <a:ext uri="{FF2B5EF4-FFF2-40B4-BE49-F238E27FC236}">
                <a16:creationId xmlns:a16="http://schemas.microsoft.com/office/drawing/2014/main" id="{296B5F2C-098F-481D-BDB0-A0F138E66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878" y="649357"/>
            <a:ext cx="4585252" cy="5660063"/>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Tree>
    <p:extLst>
      <p:ext uri="{BB962C8B-B14F-4D97-AF65-F5344CB8AC3E}">
        <p14:creationId xmlns:p14="http://schemas.microsoft.com/office/powerpoint/2010/main" val="342606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09851-7538-498B-94EA-75263265C3D4}"/>
              </a:ext>
            </a:extLst>
          </p:cNvPr>
          <p:cNvSpPr txBox="1"/>
          <p:nvPr/>
        </p:nvSpPr>
        <p:spPr>
          <a:xfrm>
            <a:off x="4558748" y="940904"/>
            <a:ext cx="6732103"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4400" dirty="0"/>
              <a:t>Learning outcomes</a:t>
            </a:r>
          </a:p>
        </p:txBody>
      </p:sp>
      <p:sp>
        <p:nvSpPr>
          <p:cNvPr id="3" name="TextBox 2">
            <a:extLst>
              <a:ext uri="{FF2B5EF4-FFF2-40B4-BE49-F238E27FC236}">
                <a16:creationId xmlns:a16="http://schemas.microsoft.com/office/drawing/2014/main" id="{83B89FFD-5CE7-4131-B8E3-94BB37F82354}"/>
              </a:ext>
            </a:extLst>
          </p:cNvPr>
          <p:cNvSpPr txBox="1"/>
          <p:nvPr/>
        </p:nvSpPr>
        <p:spPr>
          <a:xfrm>
            <a:off x="4585252" y="2093844"/>
            <a:ext cx="6692349"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After we have studied this lesson, we will be able to</a:t>
            </a:r>
          </a:p>
          <a:p>
            <a:pPr marL="571500" indent="-571500">
              <a:buFont typeface="Wingdings" panose="05000000000000000000" pitchFamily="2" charset="2"/>
              <a:buChar char="v"/>
            </a:pPr>
            <a:r>
              <a:rPr lang="en-US" sz="2800" b="1" dirty="0"/>
              <a:t> infer meaning from the context.</a:t>
            </a:r>
          </a:p>
          <a:p>
            <a:pPr marL="571500" indent="-571500">
              <a:buFont typeface="Wingdings" panose="05000000000000000000" pitchFamily="2" charset="2"/>
              <a:buChar char="v"/>
            </a:pPr>
            <a:r>
              <a:rPr lang="en-US" sz="2800" b="1" dirty="0"/>
              <a:t>write answers to the questions.</a:t>
            </a:r>
          </a:p>
          <a:p>
            <a:pPr marL="571500" indent="-571500">
              <a:buFont typeface="Wingdings" panose="05000000000000000000" pitchFamily="2" charset="2"/>
              <a:buChar char="v"/>
            </a:pPr>
            <a:r>
              <a:rPr lang="en-US" sz="2800" b="1" dirty="0"/>
              <a:t>tick the best answer. </a:t>
            </a:r>
          </a:p>
          <a:p>
            <a:pPr marL="571500" indent="-571500">
              <a:buFont typeface="Wingdings" panose="05000000000000000000" pitchFamily="2" charset="2"/>
              <a:buChar char="v"/>
            </a:pPr>
            <a:r>
              <a:rPr lang="en-US" sz="2800" b="1" dirty="0"/>
              <a:t>match the correct form column A with column B</a:t>
            </a:r>
          </a:p>
          <a:p>
            <a:pPr marL="571500" indent="-571500">
              <a:buFont typeface="Wingdings" panose="05000000000000000000" pitchFamily="2" charset="2"/>
              <a:buChar char="v"/>
            </a:pPr>
            <a:r>
              <a:rPr lang="en-US" sz="2800" b="1" dirty="0"/>
              <a:t>fill  gaps from listening the CD.</a:t>
            </a:r>
          </a:p>
          <a:p>
            <a:pPr marL="571500" indent="-571500">
              <a:buFont typeface="Wingdings" panose="05000000000000000000" pitchFamily="2" charset="2"/>
              <a:buChar char="v"/>
            </a:pPr>
            <a:endParaRPr lang="en-US" sz="2800" b="1" dirty="0"/>
          </a:p>
        </p:txBody>
      </p:sp>
      <p:pic>
        <p:nvPicPr>
          <p:cNvPr id="4" name="Picture 3">
            <a:extLst>
              <a:ext uri="{FF2B5EF4-FFF2-40B4-BE49-F238E27FC236}">
                <a16:creationId xmlns:a16="http://schemas.microsoft.com/office/drawing/2014/main" id="{E4193987-5919-4683-9038-593F64FC6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684" y="2039115"/>
            <a:ext cx="3753198" cy="3736591"/>
          </a:xfrm>
          <a:prstGeom prst="rect">
            <a:avLst/>
          </a:prstGeom>
        </p:spPr>
      </p:pic>
      <p:pic>
        <p:nvPicPr>
          <p:cNvPr id="5" name="Picture 4">
            <a:extLst>
              <a:ext uri="{FF2B5EF4-FFF2-40B4-BE49-F238E27FC236}">
                <a16:creationId xmlns:a16="http://schemas.microsoft.com/office/drawing/2014/main" id="{02365A05-82C7-4BDB-84E0-94582EF06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628" y="5632786"/>
            <a:ext cx="831671" cy="749751"/>
          </a:xfrm>
          <a:prstGeom prst="rect">
            <a:avLst/>
          </a:prstGeom>
          <a:ln>
            <a:noFill/>
          </a:ln>
          <a:effectLst>
            <a:softEdge rad="112500"/>
          </a:effectLst>
        </p:spPr>
      </p:pic>
    </p:spTree>
    <p:extLst>
      <p:ext uri="{BB962C8B-B14F-4D97-AF65-F5344CB8AC3E}">
        <p14:creationId xmlns:p14="http://schemas.microsoft.com/office/powerpoint/2010/main" val="389959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par>
                                <p:cTn id="13" presetID="6" presetClass="entr" presetSubtype="3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25A283-B53A-4994-9A7B-9DDCDF52731C}"/>
              </a:ext>
            </a:extLst>
          </p:cNvPr>
          <p:cNvSpPr txBox="1"/>
          <p:nvPr/>
        </p:nvSpPr>
        <p:spPr>
          <a:xfrm>
            <a:off x="1899954" y="488495"/>
            <a:ext cx="3109368" cy="707886"/>
          </a:xfrm>
          <a:prstGeom prst="rect">
            <a:avLst/>
          </a:prstGeom>
          <a:solidFill>
            <a:schemeClr val="accent5">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dirty="0">
                <a:ln>
                  <a:solidFill>
                    <a:sysClr val="windowText" lastClr="000000"/>
                  </a:solidFill>
                </a:ln>
                <a:solidFill>
                  <a:sysClr val="windowText" lastClr="000000"/>
                </a:solidFill>
              </a:rPr>
              <a:t>Key words</a:t>
            </a:r>
          </a:p>
        </p:txBody>
      </p:sp>
      <p:pic>
        <p:nvPicPr>
          <p:cNvPr id="3" name="Picture 2">
            <a:extLst>
              <a:ext uri="{FF2B5EF4-FFF2-40B4-BE49-F238E27FC236}">
                <a16:creationId xmlns:a16="http://schemas.microsoft.com/office/drawing/2014/main" id="{526C50DF-7D16-4B02-BAA6-92304F052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4" name="Picture 3">
            <a:extLst>
              <a:ext uri="{FF2B5EF4-FFF2-40B4-BE49-F238E27FC236}">
                <a16:creationId xmlns:a16="http://schemas.microsoft.com/office/drawing/2014/main" id="{84BC9F05-519D-4952-ACE2-61216848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5" name="TextBox 4">
            <a:extLst>
              <a:ext uri="{FF2B5EF4-FFF2-40B4-BE49-F238E27FC236}">
                <a16:creationId xmlns:a16="http://schemas.microsoft.com/office/drawing/2014/main" id="{B05C6D97-83F4-4B84-9F88-36FFBC47C0E8}"/>
              </a:ext>
            </a:extLst>
          </p:cNvPr>
          <p:cNvSpPr txBox="1"/>
          <p:nvPr/>
        </p:nvSpPr>
        <p:spPr>
          <a:xfrm>
            <a:off x="1046922" y="1167618"/>
            <a:ext cx="2345635" cy="523220"/>
          </a:xfrm>
          <a:prstGeom prst="rect">
            <a:avLst/>
          </a:prstGeom>
          <a:noFill/>
        </p:spPr>
        <p:txBody>
          <a:bodyPr wrap="square" rtlCol="0">
            <a:spAutoFit/>
          </a:bodyPr>
          <a:lstStyle/>
          <a:p>
            <a:r>
              <a:rPr lang="en-US" sz="2800" dirty="0">
                <a:ln>
                  <a:solidFill>
                    <a:sysClr val="windowText" lastClr="000000"/>
                  </a:solidFill>
                </a:ln>
              </a:rPr>
              <a:t>characteristics</a:t>
            </a:r>
          </a:p>
        </p:txBody>
      </p:sp>
      <p:sp>
        <p:nvSpPr>
          <p:cNvPr id="6" name="Arrow: Right 5">
            <a:extLst>
              <a:ext uri="{FF2B5EF4-FFF2-40B4-BE49-F238E27FC236}">
                <a16:creationId xmlns:a16="http://schemas.microsoft.com/office/drawing/2014/main" id="{C35F9833-4089-479E-838E-ED998BAB55C4}"/>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ln>
                  <a:solidFill>
                    <a:schemeClr val="tx1"/>
                  </a:solidFill>
                </a:ln>
                <a:solidFill>
                  <a:schemeClr val="tx1"/>
                </a:solidFill>
              </a:rPr>
              <a:t>Meaning </a:t>
            </a:r>
          </a:p>
          <a:p>
            <a:pPr algn="ctr"/>
            <a:r>
              <a:rPr lang="en-US" sz="2800" dirty="0">
                <a:ln>
                  <a:solidFill>
                    <a:schemeClr val="tx1"/>
                  </a:solidFill>
                </a:ln>
                <a:solidFill>
                  <a:schemeClr val="tx1"/>
                </a:solidFill>
              </a:rPr>
              <a:t>uniqueness </a:t>
            </a:r>
          </a:p>
        </p:txBody>
      </p:sp>
      <p:sp>
        <p:nvSpPr>
          <p:cNvPr id="7" name="TextBox 6">
            <a:extLst>
              <a:ext uri="{FF2B5EF4-FFF2-40B4-BE49-F238E27FC236}">
                <a16:creationId xmlns:a16="http://schemas.microsoft.com/office/drawing/2014/main" id="{E3489AA8-CF48-4207-B460-80F511986FF1}"/>
              </a:ext>
            </a:extLst>
          </p:cNvPr>
          <p:cNvSpPr txBox="1"/>
          <p:nvPr/>
        </p:nvSpPr>
        <p:spPr>
          <a:xfrm>
            <a:off x="855961" y="5425744"/>
            <a:ext cx="10474515" cy="1077218"/>
          </a:xfrm>
          <a:prstGeom prst="rect">
            <a:avLst/>
          </a:prstGeom>
          <a:noFill/>
        </p:spPr>
        <p:txBody>
          <a:bodyPr wrap="square" rtlCol="0">
            <a:spAutoFit/>
          </a:bodyPr>
          <a:lstStyle/>
          <a:p>
            <a:pPr algn="ctr"/>
            <a:r>
              <a:rPr lang="en-US" sz="3200" dirty="0">
                <a:ln>
                  <a:solidFill>
                    <a:sysClr val="windowText" lastClr="000000"/>
                  </a:solidFill>
                </a:ln>
              </a:rPr>
              <a:t>Most of these ethnic people living in Bangladesh have some common characteristics. </a:t>
            </a:r>
          </a:p>
        </p:txBody>
      </p:sp>
      <p:sp>
        <p:nvSpPr>
          <p:cNvPr id="8" name="TextBox 7">
            <a:extLst>
              <a:ext uri="{FF2B5EF4-FFF2-40B4-BE49-F238E27FC236}">
                <a16:creationId xmlns:a16="http://schemas.microsoft.com/office/drawing/2014/main" id="{26162FE8-3FFA-4BC8-9F4A-C5A99A59AEF7}"/>
              </a:ext>
            </a:extLst>
          </p:cNvPr>
          <p:cNvSpPr txBox="1"/>
          <p:nvPr/>
        </p:nvSpPr>
        <p:spPr>
          <a:xfrm>
            <a:off x="3493884" y="1348867"/>
            <a:ext cx="844062" cy="369332"/>
          </a:xfrm>
          <a:prstGeom prst="rect">
            <a:avLst/>
          </a:prstGeom>
          <a:noFill/>
        </p:spPr>
        <p:txBody>
          <a:bodyPr wrap="square" rtlCol="0">
            <a:spAutoFit/>
          </a:bodyPr>
          <a:lstStyle/>
          <a:p>
            <a:r>
              <a:rPr lang="en-US" dirty="0">
                <a:ln>
                  <a:solidFill>
                    <a:sysClr val="windowText" lastClr="000000"/>
                  </a:solidFill>
                </a:ln>
              </a:rPr>
              <a:t>(</a:t>
            </a:r>
            <a:r>
              <a:rPr lang="en-US" i="1" dirty="0">
                <a:ln>
                  <a:solidFill>
                    <a:sysClr val="windowText" lastClr="000000"/>
                  </a:solidFill>
                </a:ln>
              </a:rPr>
              <a:t>adj</a:t>
            </a:r>
            <a:r>
              <a:rPr lang="en-US" dirty="0">
                <a:ln>
                  <a:solidFill>
                    <a:sysClr val="windowText" lastClr="000000"/>
                  </a:solidFill>
                </a:ln>
              </a:rPr>
              <a:t>)</a:t>
            </a:r>
          </a:p>
        </p:txBody>
      </p:sp>
      <p:pic>
        <p:nvPicPr>
          <p:cNvPr id="11" name="Picture 10">
            <a:extLst>
              <a:ext uri="{FF2B5EF4-FFF2-40B4-BE49-F238E27FC236}">
                <a16:creationId xmlns:a16="http://schemas.microsoft.com/office/drawing/2014/main" id="{A327168D-2247-4038-8324-A27876D55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90" y="610611"/>
            <a:ext cx="6169794" cy="4735629"/>
          </a:xfrm>
          <a:prstGeom prst="rect">
            <a:avLst/>
          </a:prstGeom>
        </p:spPr>
      </p:pic>
    </p:spTree>
    <p:extLst>
      <p:ext uri="{BB962C8B-B14F-4D97-AF65-F5344CB8AC3E}">
        <p14:creationId xmlns:p14="http://schemas.microsoft.com/office/powerpoint/2010/main" val="127930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5986F-473A-4E99-935E-B49AF9E69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3" name="Picture 2">
            <a:extLst>
              <a:ext uri="{FF2B5EF4-FFF2-40B4-BE49-F238E27FC236}">
                <a16:creationId xmlns:a16="http://schemas.microsoft.com/office/drawing/2014/main" id="{7B0916E0-FDEB-4226-B554-2B8C3A0B2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4" name="TextBox 3">
            <a:extLst>
              <a:ext uri="{FF2B5EF4-FFF2-40B4-BE49-F238E27FC236}">
                <a16:creationId xmlns:a16="http://schemas.microsoft.com/office/drawing/2014/main" id="{4357E5AC-1A3A-4785-939D-8D6A80D8592B}"/>
              </a:ext>
            </a:extLst>
          </p:cNvPr>
          <p:cNvSpPr txBox="1"/>
          <p:nvPr/>
        </p:nvSpPr>
        <p:spPr>
          <a:xfrm>
            <a:off x="1046922" y="1167618"/>
            <a:ext cx="2345635" cy="584775"/>
          </a:xfrm>
          <a:prstGeom prst="rect">
            <a:avLst/>
          </a:prstGeom>
          <a:noFill/>
        </p:spPr>
        <p:txBody>
          <a:bodyPr wrap="square" rtlCol="0">
            <a:spAutoFit/>
          </a:bodyPr>
          <a:lstStyle/>
          <a:p>
            <a:r>
              <a:rPr lang="en-US" sz="3200" dirty="0">
                <a:ln>
                  <a:solidFill>
                    <a:sysClr val="windowText" lastClr="000000"/>
                  </a:solidFill>
                </a:ln>
              </a:rPr>
              <a:t>communities</a:t>
            </a:r>
          </a:p>
        </p:txBody>
      </p:sp>
      <p:sp>
        <p:nvSpPr>
          <p:cNvPr id="6" name="Arrow: Right 5">
            <a:extLst>
              <a:ext uri="{FF2B5EF4-FFF2-40B4-BE49-F238E27FC236}">
                <a16:creationId xmlns:a16="http://schemas.microsoft.com/office/drawing/2014/main" id="{7B23EC3D-BFE0-4B49-912B-04483C5588A8}"/>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a:ln>
                  <a:solidFill>
                    <a:schemeClr val="tx1"/>
                  </a:solidFill>
                </a:ln>
                <a:solidFill>
                  <a:schemeClr val="tx1"/>
                </a:solidFill>
              </a:rPr>
              <a:t>Meaning </a:t>
            </a:r>
          </a:p>
          <a:p>
            <a:pPr algn="ctr"/>
            <a:r>
              <a:rPr lang="en-US" sz="2800" dirty="0">
                <a:ln>
                  <a:solidFill>
                    <a:schemeClr val="tx1"/>
                  </a:solidFill>
                </a:ln>
                <a:solidFill>
                  <a:schemeClr val="tx1"/>
                </a:solidFill>
              </a:rPr>
              <a:t>people with common background</a:t>
            </a:r>
          </a:p>
        </p:txBody>
      </p:sp>
      <p:sp>
        <p:nvSpPr>
          <p:cNvPr id="7" name="TextBox 6">
            <a:extLst>
              <a:ext uri="{FF2B5EF4-FFF2-40B4-BE49-F238E27FC236}">
                <a16:creationId xmlns:a16="http://schemas.microsoft.com/office/drawing/2014/main" id="{94397519-1729-492C-9BEA-D8AAED974F7F}"/>
              </a:ext>
            </a:extLst>
          </p:cNvPr>
          <p:cNvSpPr txBox="1"/>
          <p:nvPr/>
        </p:nvSpPr>
        <p:spPr>
          <a:xfrm>
            <a:off x="975229" y="5704038"/>
            <a:ext cx="10474515" cy="646331"/>
          </a:xfrm>
          <a:prstGeom prst="rect">
            <a:avLst/>
          </a:prstGeom>
          <a:noFill/>
        </p:spPr>
        <p:txBody>
          <a:bodyPr wrap="square" rtlCol="0">
            <a:spAutoFit/>
          </a:bodyPr>
          <a:lstStyle/>
          <a:p>
            <a:pPr algn="ctr"/>
            <a:r>
              <a:rPr lang="en-US" sz="3600" dirty="0">
                <a:ln>
                  <a:solidFill>
                    <a:sysClr val="windowText" lastClr="000000"/>
                  </a:solidFill>
                </a:ln>
              </a:rPr>
              <a:t>The community of ethnic is minority in Bangladesh</a:t>
            </a:r>
          </a:p>
        </p:txBody>
      </p:sp>
      <p:sp>
        <p:nvSpPr>
          <p:cNvPr id="8" name="TextBox 7">
            <a:extLst>
              <a:ext uri="{FF2B5EF4-FFF2-40B4-BE49-F238E27FC236}">
                <a16:creationId xmlns:a16="http://schemas.microsoft.com/office/drawing/2014/main" id="{3C719920-2FC2-4169-A8E0-27689A544D1D}"/>
              </a:ext>
            </a:extLst>
          </p:cNvPr>
          <p:cNvSpPr txBox="1"/>
          <p:nvPr/>
        </p:nvSpPr>
        <p:spPr>
          <a:xfrm>
            <a:off x="3493884" y="1348867"/>
            <a:ext cx="844062" cy="369332"/>
          </a:xfrm>
          <a:prstGeom prst="rect">
            <a:avLst/>
          </a:prstGeom>
          <a:noFill/>
        </p:spPr>
        <p:txBody>
          <a:bodyPr wrap="square" rtlCol="0">
            <a:spAutoFit/>
          </a:bodyPr>
          <a:lstStyle/>
          <a:p>
            <a:r>
              <a:rPr lang="en-US" dirty="0">
                <a:ln>
                  <a:solidFill>
                    <a:sysClr val="windowText" lastClr="000000"/>
                  </a:solidFill>
                </a:ln>
              </a:rPr>
              <a:t>(</a:t>
            </a:r>
            <a:r>
              <a:rPr lang="en-US" i="1" dirty="0">
                <a:ln>
                  <a:solidFill>
                    <a:sysClr val="windowText" lastClr="000000"/>
                  </a:solidFill>
                </a:ln>
              </a:rPr>
              <a:t>noun</a:t>
            </a:r>
            <a:r>
              <a:rPr lang="en-US" dirty="0">
                <a:ln>
                  <a:solidFill>
                    <a:sysClr val="windowText" lastClr="000000"/>
                  </a:solidFill>
                </a:ln>
              </a:rPr>
              <a:t>)</a:t>
            </a:r>
          </a:p>
        </p:txBody>
      </p:sp>
      <p:pic>
        <p:nvPicPr>
          <p:cNvPr id="10" name="Picture 9">
            <a:extLst>
              <a:ext uri="{FF2B5EF4-FFF2-40B4-BE49-F238E27FC236}">
                <a16:creationId xmlns:a16="http://schemas.microsoft.com/office/drawing/2014/main" id="{A3BBAD20-F7BC-424C-896C-49C78FF99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239" y="816372"/>
            <a:ext cx="5938787" cy="4475747"/>
          </a:xfrm>
          <a:prstGeom prst="rect">
            <a:avLst/>
          </a:prstGeom>
        </p:spPr>
      </p:pic>
    </p:spTree>
    <p:extLst>
      <p:ext uri="{BB962C8B-B14F-4D97-AF65-F5344CB8AC3E}">
        <p14:creationId xmlns:p14="http://schemas.microsoft.com/office/powerpoint/2010/main" val="862938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89D98C-4532-45A3-8DAB-F6F726B31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3" name="Picture 2">
            <a:extLst>
              <a:ext uri="{FF2B5EF4-FFF2-40B4-BE49-F238E27FC236}">
                <a16:creationId xmlns:a16="http://schemas.microsoft.com/office/drawing/2014/main" id="{357A1F94-3E58-4BE9-813B-B2DA0A8F9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4" name="TextBox 3">
            <a:extLst>
              <a:ext uri="{FF2B5EF4-FFF2-40B4-BE49-F238E27FC236}">
                <a16:creationId xmlns:a16="http://schemas.microsoft.com/office/drawing/2014/main" id="{AA387560-0F19-4034-8D8C-ADE65A991069}"/>
              </a:ext>
            </a:extLst>
          </p:cNvPr>
          <p:cNvSpPr txBox="1"/>
          <p:nvPr/>
        </p:nvSpPr>
        <p:spPr>
          <a:xfrm>
            <a:off x="1311966" y="1419409"/>
            <a:ext cx="1895060" cy="707886"/>
          </a:xfrm>
          <a:prstGeom prst="rect">
            <a:avLst/>
          </a:prstGeom>
          <a:noFill/>
        </p:spPr>
        <p:txBody>
          <a:bodyPr wrap="square" rtlCol="0">
            <a:spAutoFit/>
          </a:bodyPr>
          <a:lstStyle/>
          <a:p>
            <a:r>
              <a:rPr lang="en-US" sz="4000" dirty="0">
                <a:ln>
                  <a:solidFill>
                    <a:sysClr val="windowText" lastClr="000000"/>
                  </a:solidFill>
                </a:ln>
              </a:rPr>
              <a:t>maize </a:t>
            </a:r>
          </a:p>
        </p:txBody>
      </p:sp>
      <p:sp>
        <p:nvSpPr>
          <p:cNvPr id="6" name="Arrow: Right 5">
            <a:extLst>
              <a:ext uri="{FF2B5EF4-FFF2-40B4-BE49-F238E27FC236}">
                <a16:creationId xmlns:a16="http://schemas.microsoft.com/office/drawing/2014/main" id="{08EAFF82-FAB4-413F-AB14-56B7FEE080AC}"/>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ln>
                  <a:solidFill>
                    <a:schemeClr val="tx1"/>
                  </a:solidFill>
                </a:ln>
                <a:solidFill>
                  <a:schemeClr val="tx1"/>
                </a:solidFill>
              </a:rPr>
              <a:t>Meaning </a:t>
            </a:r>
          </a:p>
          <a:p>
            <a:pPr algn="ctr"/>
            <a:r>
              <a:rPr lang="en-US" sz="3200" dirty="0">
                <a:ln>
                  <a:solidFill>
                    <a:schemeClr val="tx1"/>
                  </a:solidFill>
                </a:ln>
                <a:solidFill>
                  <a:schemeClr val="tx1"/>
                </a:solidFill>
              </a:rPr>
              <a:t>one kind of corn    </a:t>
            </a:r>
          </a:p>
        </p:txBody>
      </p:sp>
      <p:sp>
        <p:nvSpPr>
          <p:cNvPr id="7" name="TextBox 6">
            <a:extLst>
              <a:ext uri="{FF2B5EF4-FFF2-40B4-BE49-F238E27FC236}">
                <a16:creationId xmlns:a16="http://schemas.microsoft.com/office/drawing/2014/main" id="{0039DF6F-44B6-4D6C-B90D-224824BD08BD}"/>
              </a:ext>
            </a:extLst>
          </p:cNvPr>
          <p:cNvSpPr txBox="1"/>
          <p:nvPr/>
        </p:nvSpPr>
        <p:spPr>
          <a:xfrm>
            <a:off x="5184859" y="5453766"/>
            <a:ext cx="5509646" cy="523220"/>
          </a:xfrm>
          <a:prstGeom prst="rect">
            <a:avLst/>
          </a:prstGeom>
          <a:noFill/>
        </p:spPr>
        <p:txBody>
          <a:bodyPr wrap="square" rtlCol="0">
            <a:spAutoFit/>
          </a:bodyPr>
          <a:lstStyle/>
          <a:p>
            <a:pPr algn="ctr"/>
            <a:r>
              <a:rPr lang="en-US" sz="2800" dirty="0">
                <a:ln>
                  <a:solidFill>
                    <a:sysClr val="windowText" lastClr="000000"/>
                  </a:solidFill>
                </a:ln>
              </a:rPr>
              <a:t>Bangladesh grows maize in plenty.</a:t>
            </a:r>
          </a:p>
        </p:txBody>
      </p:sp>
      <p:sp>
        <p:nvSpPr>
          <p:cNvPr id="8" name="TextBox 7">
            <a:extLst>
              <a:ext uri="{FF2B5EF4-FFF2-40B4-BE49-F238E27FC236}">
                <a16:creationId xmlns:a16="http://schemas.microsoft.com/office/drawing/2014/main" id="{821031D1-92DC-41B9-81EA-4F7D69809B06}"/>
              </a:ext>
            </a:extLst>
          </p:cNvPr>
          <p:cNvSpPr txBox="1"/>
          <p:nvPr/>
        </p:nvSpPr>
        <p:spPr>
          <a:xfrm>
            <a:off x="3189083" y="1693423"/>
            <a:ext cx="844062" cy="369332"/>
          </a:xfrm>
          <a:prstGeom prst="rect">
            <a:avLst/>
          </a:prstGeom>
          <a:noFill/>
        </p:spPr>
        <p:txBody>
          <a:bodyPr wrap="square" rtlCol="0">
            <a:spAutoFit/>
          </a:bodyPr>
          <a:lstStyle/>
          <a:p>
            <a:r>
              <a:rPr lang="en-US" dirty="0">
                <a:ln>
                  <a:solidFill>
                    <a:sysClr val="windowText" lastClr="000000"/>
                  </a:solidFill>
                </a:ln>
              </a:rPr>
              <a:t>(noun)</a:t>
            </a:r>
          </a:p>
        </p:txBody>
      </p:sp>
      <p:pic>
        <p:nvPicPr>
          <p:cNvPr id="10" name="Picture 9">
            <a:extLst>
              <a:ext uri="{FF2B5EF4-FFF2-40B4-BE49-F238E27FC236}">
                <a16:creationId xmlns:a16="http://schemas.microsoft.com/office/drawing/2014/main" id="{59E78555-F0C0-4F08-9C30-B0010AA37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602" y="859527"/>
            <a:ext cx="6112042" cy="4119613"/>
          </a:xfrm>
          <a:prstGeom prst="rect">
            <a:avLst/>
          </a:prstGeom>
        </p:spPr>
      </p:pic>
    </p:spTree>
    <p:extLst>
      <p:ext uri="{BB962C8B-B14F-4D97-AF65-F5344CB8AC3E}">
        <p14:creationId xmlns:p14="http://schemas.microsoft.com/office/powerpoint/2010/main" val="2936311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A985F-11BA-4549-A44D-FBE9C5665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1780" y="5321664"/>
            <a:ext cx="360272" cy="1097279"/>
          </a:xfrm>
          <a:prstGeom prst="rect">
            <a:avLst/>
          </a:prstGeom>
          <a:ln>
            <a:noFill/>
          </a:ln>
          <a:effectLst>
            <a:softEdge rad="112500"/>
          </a:effectLst>
        </p:spPr>
      </p:pic>
      <p:pic>
        <p:nvPicPr>
          <p:cNvPr id="3" name="Picture 2">
            <a:extLst>
              <a:ext uri="{FF2B5EF4-FFF2-40B4-BE49-F238E27FC236}">
                <a16:creationId xmlns:a16="http://schemas.microsoft.com/office/drawing/2014/main" id="{61BCB2CE-CF4D-4701-BC9B-5A3D9EFDA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02" y="484043"/>
            <a:ext cx="314633" cy="1306527"/>
          </a:xfrm>
          <a:prstGeom prst="rect">
            <a:avLst/>
          </a:prstGeom>
          <a:ln>
            <a:noFill/>
          </a:ln>
          <a:effectLst>
            <a:softEdge rad="112500"/>
          </a:effectLst>
        </p:spPr>
      </p:pic>
      <p:sp>
        <p:nvSpPr>
          <p:cNvPr id="4" name="TextBox 3">
            <a:extLst>
              <a:ext uri="{FF2B5EF4-FFF2-40B4-BE49-F238E27FC236}">
                <a16:creationId xmlns:a16="http://schemas.microsoft.com/office/drawing/2014/main" id="{60367525-42DD-40BB-B0C8-EDA4F12F9F26}"/>
              </a:ext>
            </a:extLst>
          </p:cNvPr>
          <p:cNvSpPr txBox="1"/>
          <p:nvPr/>
        </p:nvSpPr>
        <p:spPr>
          <a:xfrm>
            <a:off x="1323478" y="1017716"/>
            <a:ext cx="3023235" cy="707886"/>
          </a:xfrm>
          <a:prstGeom prst="rect">
            <a:avLst/>
          </a:prstGeom>
          <a:noFill/>
        </p:spPr>
        <p:txBody>
          <a:bodyPr wrap="square" rtlCol="0">
            <a:spAutoFit/>
          </a:bodyPr>
          <a:lstStyle/>
          <a:p>
            <a:r>
              <a:rPr lang="en-US" sz="4000" dirty="0">
                <a:ln>
                  <a:solidFill>
                    <a:sysClr val="windowText" lastClr="000000"/>
                  </a:solidFill>
                </a:ln>
              </a:rPr>
              <a:t>poultry </a:t>
            </a:r>
          </a:p>
        </p:txBody>
      </p:sp>
      <p:sp>
        <p:nvSpPr>
          <p:cNvPr id="5" name="Arrow: Right 4">
            <a:extLst>
              <a:ext uri="{FF2B5EF4-FFF2-40B4-BE49-F238E27FC236}">
                <a16:creationId xmlns:a16="http://schemas.microsoft.com/office/drawing/2014/main" id="{3A421DAE-0C93-43C3-A415-6B854BA02B18}"/>
              </a:ext>
            </a:extLst>
          </p:cNvPr>
          <p:cNvSpPr/>
          <p:nvPr/>
        </p:nvSpPr>
        <p:spPr>
          <a:xfrm>
            <a:off x="914399" y="2011679"/>
            <a:ext cx="4149969" cy="3235569"/>
          </a:xfrm>
          <a:prstGeom prst="rightArrow">
            <a:avLst>
              <a:gd name="adj1" fmla="val 50000"/>
              <a:gd name="adj2" fmla="val 33913"/>
            </a:avLst>
          </a:prstGeom>
          <a:solidFill>
            <a:schemeClr val="accent5">
              <a:lumMod val="50000"/>
            </a:schemeClr>
          </a:solidFill>
          <a:ln w="76200">
            <a:solidFill>
              <a:srgbClr val="B02E78"/>
            </a:solidFill>
          </a:ln>
          <a:effectLst>
            <a:outerShdw blurRad="76200" dir="13500000" sy="23000" kx="1200000" algn="br" rotWithShape="0">
              <a:prstClr val="black">
                <a:alpha val="20000"/>
              </a:prstClr>
            </a:outerShd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u="sng" dirty="0">
                <a:ln>
                  <a:solidFill>
                    <a:schemeClr val="tx1"/>
                  </a:solidFill>
                </a:ln>
                <a:solidFill>
                  <a:schemeClr val="tx1"/>
                </a:solidFill>
              </a:rPr>
              <a:t>Meaning </a:t>
            </a:r>
            <a:r>
              <a:rPr lang="en-US" sz="3200" dirty="0">
                <a:ln>
                  <a:solidFill>
                    <a:schemeClr val="tx1"/>
                  </a:solidFill>
                </a:ln>
                <a:solidFill>
                  <a:schemeClr val="tx1"/>
                </a:solidFill>
              </a:rPr>
              <a:t> </a:t>
            </a:r>
          </a:p>
          <a:p>
            <a:pPr algn="ctr"/>
            <a:r>
              <a:rPr lang="en-US" sz="3200" dirty="0">
                <a:ln>
                  <a:solidFill>
                    <a:schemeClr val="tx1"/>
                  </a:solidFill>
                </a:ln>
                <a:solidFill>
                  <a:schemeClr val="tx1"/>
                </a:solidFill>
              </a:rPr>
              <a:t>domestic fowl </a:t>
            </a:r>
          </a:p>
        </p:txBody>
      </p:sp>
      <p:sp>
        <p:nvSpPr>
          <p:cNvPr id="6" name="TextBox 5">
            <a:extLst>
              <a:ext uri="{FF2B5EF4-FFF2-40B4-BE49-F238E27FC236}">
                <a16:creationId xmlns:a16="http://schemas.microsoft.com/office/drawing/2014/main" id="{8C22A48E-A10A-4CDC-B41D-6A01B60FF402}"/>
              </a:ext>
            </a:extLst>
          </p:cNvPr>
          <p:cNvSpPr txBox="1"/>
          <p:nvPr/>
        </p:nvSpPr>
        <p:spPr>
          <a:xfrm>
            <a:off x="419726" y="5132673"/>
            <a:ext cx="11317574" cy="584775"/>
          </a:xfrm>
          <a:prstGeom prst="rect">
            <a:avLst/>
          </a:prstGeom>
          <a:noFill/>
        </p:spPr>
        <p:txBody>
          <a:bodyPr wrap="square" rtlCol="0">
            <a:spAutoFit/>
          </a:bodyPr>
          <a:lstStyle/>
          <a:p>
            <a:pPr algn="ctr"/>
            <a:r>
              <a:rPr lang="en-US" sz="3200" dirty="0">
                <a:ln>
                  <a:solidFill>
                    <a:sysClr val="windowText" lastClr="000000"/>
                  </a:solidFill>
                </a:ln>
              </a:rPr>
              <a:t>Poultry industries have been damaged in </a:t>
            </a:r>
            <a:r>
              <a:rPr lang="en-US" sz="3200" dirty="0" err="1">
                <a:ln>
                  <a:solidFill>
                    <a:sysClr val="windowText" lastClr="000000"/>
                  </a:solidFill>
                </a:ln>
              </a:rPr>
              <a:t>bangladesh</a:t>
            </a:r>
            <a:r>
              <a:rPr lang="en-US" sz="3200" dirty="0">
                <a:ln>
                  <a:solidFill>
                    <a:sysClr val="windowText" lastClr="000000"/>
                  </a:solidFill>
                </a:ln>
              </a:rPr>
              <a:t>.</a:t>
            </a:r>
            <a:endParaRPr lang="en-US" sz="3200" i="1" dirty="0">
              <a:ln>
                <a:solidFill>
                  <a:sysClr val="windowText" lastClr="000000"/>
                </a:solidFill>
              </a:ln>
            </a:endParaRPr>
          </a:p>
        </p:txBody>
      </p:sp>
      <p:sp>
        <p:nvSpPr>
          <p:cNvPr id="7" name="TextBox 6">
            <a:extLst>
              <a:ext uri="{FF2B5EF4-FFF2-40B4-BE49-F238E27FC236}">
                <a16:creationId xmlns:a16="http://schemas.microsoft.com/office/drawing/2014/main" id="{C3E15CBA-723B-4A22-83BB-F76FD9BEC569}"/>
              </a:ext>
            </a:extLst>
          </p:cNvPr>
          <p:cNvSpPr txBox="1"/>
          <p:nvPr/>
        </p:nvSpPr>
        <p:spPr>
          <a:xfrm>
            <a:off x="4522337" y="1261748"/>
            <a:ext cx="844062" cy="369332"/>
          </a:xfrm>
          <a:prstGeom prst="rect">
            <a:avLst/>
          </a:prstGeom>
          <a:noFill/>
        </p:spPr>
        <p:txBody>
          <a:bodyPr wrap="square" rtlCol="0">
            <a:spAutoFit/>
          </a:bodyPr>
          <a:lstStyle/>
          <a:p>
            <a:r>
              <a:rPr lang="en-US" dirty="0">
                <a:ln>
                  <a:solidFill>
                    <a:sysClr val="windowText" lastClr="000000"/>
                  </a:solidFill>
                </a:ln>
              </a:rPr>
              <a:t>(noun)</a:t>
            </a:r>
          </a:p>
        </p:txBody>
      </p:sp>
      <p:pic>
        <p:nvPicPr>
          <p:cNvPr id="10" name="Picture 9">
            <a:extLst>
              <a:ext uri="{FF2B5EF4-FFF2-40B4-BE49-F238E27FC236}">
                <a16:creationId xmlns:a16="http://schemas.microsoft.com/office/drawing/2014/main" id="{812953D5-38AC-4CE8-8C41-BFC3CEBC88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741" y="777714"/>
            <a:ext cx="5611528" cy="4283242"/>
          </a:xfrm>
          <a:prstGeom prst="rect">
            <a:avLst/>
          </a:prstGeom>
        </p:spPr>
      </p:pic>
    </p:spTree>
    <p:extLst>
      <p:ext uri="{BB962C8B-B14F-4D97-AF65-F5344CB8AC3E}">
        <p14:creationId xmlns:p14="http://schemas.microsoft.com/office/powerpoint/2010/main" val="262858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3723</TotalTime>
  <Words>1036</Words>
  <Application>Microsoft Office PowerPoint</Application>
  <PresentationFormat>Widescreen</PresentationFormat>
  <Paragraphs>133</Paragraphs>
  <Slides>26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Andalus</vt:lpstr>
      <vt:lpstr>Arial</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azizul.nk@gmail.com</dc:creator>
  <cp:lastModifiedBy>azizul.nk@gmail.com</cp:lastModifiedBy>
  <cp:revision>359</cp:revision>
  <dcterms:created xsi:type="dcterms:W3CDTF">2020-03-26T13:56:20Z</dcterms:created>
  <dcterms:modified xsi:type="dcterms:W3CDTF">2020-04-17T04:15:33Z</dcterms:modified>
</cp:coreProperties>
</file>