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58" r:id="rId5"/>
    <p:sldId id="260" r:id="rId6"/>
    <p:sldId id="264" r:id="rId7"/>
    <p:sldId id="273" r:id="rId8"/>
    <p:sldId id="261" r:id="rId9"/>
    <p:sldId id="269" r:id="rId10"/>
    <p:sldId id="262" r:id="rId11"/>
    <p:sldId id="263" r:id="rId12"/>
    <p:sldId id="265" r:id="rId13"/>
    <p:sldId id="270" r:id="rId14"/>
    <p:sldId id="266" r:id="rId15"/>
    <p:sldId id="267" r:id="rId16"/>
    <p:sldId id="271" r:id="rId17"/>
    <p:sldId id="268"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6" d="100"/>
          <a:sy n="96" d="100"/>
        </p:scale>
        <p:origin x="-126" y="4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3.jpg"/>
          <p:cNvPicPr>
            <a:picLocks noChangeAspect="1"/>
          </p:cNvPicPr>
          <p:nvPr/>
        </p:nvPicPr>
        <p:blipFill>
          <a:blip r:embed="rId3"/>
          <a:stretch>
            <a:fillRect/>
          </a:stretch>
        </p:blipFill>
        <p:spPr>
          <a:xfrm>
            <a:off x="867138" y="381000"/>
            <a:ext cx="7595839" cy="4876800"/>
          </a:xfrm>
          <a:prstGeom prst="rect">
            <a:avLst/>
          </a:prstGeom>
        </p:spPr>
      </p:pic>
      <p:sp>
        <p:nvSpPr>
          <p:cNvPr id="5" name="Rectangle 4"/>
          <p:cNvSpPr/>
          <p:nvPr/>
        </p:nvSpPr>
        <p:spPr>
          <a:xfrm>
            <a:off x="1600200" y="5486400"/>
            <a:ext cx="5791200" cy="1446550"/>
          </a:xfrm>
          <a:prstGeom prst="rect">
            <a:avLst/>
          </a:prstGeom>
          <a:noFill/>
        </p:spPr>
        <p:txBody>
          <a:bodyPr wrap="square" lIns="91440" tIns="45720" rIns="91440" bIns="45720">
            <a:spAutoFit/>
          </a:bodyPr>
          <a:lstStyle/>
          <a:p>
            <a:pPr algn="ctr"/>
            <a:r>
              <a:rPr lang="en-US" sz="8800" b="1" cap="none" spc="0"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WELCOME</a:t>
            </a:r>
            <a:endParaRPr lang="en-US" sz="8800" b="1" cap="none" spc="0"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endParaRPr>
          </a:p>
        </p:txBody>
      </p:sp>
    </p:spTree>
  </p:cSld>
  <p:clrMapOvr>
    <a:masterClrMapping/>
  </p:clrMapOvr>
  <p:transition>
    <p:fad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uses+of+Extinction+1.+Natural+Environmental+Change+2.+Competition.jpg"/>
          <p:cNvPicPr>
            <a:picLocks noChangeAspect="1"/>
          </p:cNvPicPr>
          <p:nvPr/>
        </p:nvPicPr>
        <p:blipFill>
          <a:blip r:embed="rId2"/>
          <a:stretch>
            <a:fillRect/>
          </a:stretch>
        </p:blipFill>
        <p:spPr>
          <a:xfrm>
            <a:off x="0" y="0"/>
            <a:ext cx="9144000" cy="6858000"/>
          </a:xfrm>
          <a:prstGeom prst="rect">
            <a:avLst/>
          </a:prstGeom>
        </p:spPr>
      </p:pic>
      <p:sp>
        <p:nvSpPr>
          <p:cNvPr id="3" name="Round Single Corner Rectangle 2"/>
          <p:cNvSpPr/>
          <p:nvPr/>
        </p:nvSpPr>
        <p:spPr>
          <a:xfrm>
            <a:off x="762000" y="0"/>
            <a:ext cx="8382000" cy="990600"/>
          </a:xfrm>
          <a:prstGeom prst="round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The  main causes of the extinction of Royal Bengal Tigers…..</a:t>
            </a:r>
            <a:endParaRPr lang="en-US" sz="2800" dirty="0">
              <a:solidFill>
                <a:srgbClr val="FFFF00"/>
              </a:solidFill>
            </a:endParaRPr>
          </a:p>
        </p:txBody>
      </p:sp>
    </p:spTree>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685800" y="1676400"/>
            <a:ext cx="7848600" cy="3200400"/>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Read the passage silently and underline the new words:</a:t>
            </a:r>
            <a:endParaRPr lang="en-US" sz="3200" dirty="0"/>
          </a:p>
        </p:txBody>
      </p:sp>
      <p:sp>
        <p:nvSpPr>
          <p:cNvPr id="3" name="Title 2"/>
          <p:cNvSpPr>
            <a:spLocks noGrp="1"/>
          </p:cNvSpPr>
          <p:nvPr>
            <p:ph type="title"/>
          </p:nvPr>
        </p:nvSpPr>
        <p:spPr>
          <a:xfrm>
            <a:off x="685800" y="274638"/>
            <a:ext cx="7620000" cy="1143000"/>
          </a:xfrm>
          <a:blipFill>
            <a:blip r:embed="rId3"/>
            <a:tile tx="0" ty="0" sx="100000" sy="100000" flip="none" algn="tl"/>
          </a:blipFill>
        </p:spPr>
        <p:txBody>
          <a:bodyPr/>
          <a:lstStyle/>
          <a:p>
            <a:r>
              <a:rPr lang="en-US" dirty="0" smtClean="0"/>
              <a:t>Individual Work: Silent Reading</a:t>
            </a:r>
            <a:endParaRPr lang="en-US" dirty="0"/>
          </a:p>
        </p:txBody>
      </p:sp>
      <p:sp>
        <p:nvSpPr>
          <p:cNvPr id="4" name="Rounded Rectangle 3"/>
          <p:cNvSpPr/>
          <p:nvPr/>
        </p:nvSpPr>
        <p:spPr>
          <a:xfrm>
            <a:off x="609600" y="5334000"/>
            <a:ext cx="7696200" cy="762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[Note: Students will read the passage from their text book…….]</a:t>
            </a:r>
            <a:endParaRPr lang="en-US" sz="2000" dirty="0"/>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533400"/>
          <a:ext cx="7924799" cy="5638802"/>
        </p:xfrm>
        <a:graphic>
          <a:graphicData uri="http://schemas.openxmlformats.org/drawingml/2006/table">
            <a:tbl>
              <a:tblPr firstRow="1" bandRow="1">
                <a:tableStyleId>{5C22544A-7EE6-4342-B048-85BDC9FD1C3A}</a:tableStyleId>
              </a:tblPr>
              <a:tblGrid>
                <a:gridCol w="534255"/>
                <a:gridCol w="1513725"/>
                <a:gridCol w="1121399"/>
                <a:gridCol w="4755420"/>
              </a:tblGrid>
              <a:tr h="967854">
                <a:tc>
                  <a:txBody>
                    <a:bodyPr/>
                    <a:lstStyle/>
                    <a:p>
                      <a:r>
                        <a:rPr lang="en-US" sz="2000" dirty="0" smtClean="0"/>
                        <a:t>No</a:t>
                      </a:r>
                      <a:endParaRPr lang="en-US" sz="2000"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c>
                  <a:txBody>
                    <a:bodyPr/>
                    <a:lstStyle/>
                    <a:p>
                      <a:r>
                        <a:rPr lang="en-US" sz="2000" dirty="0" smtClean="0"/>
                        <a:t>Words</a:t>
                      </a:r>
                      <a:endParaRPr lang="en-US" sz="2000"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c>
                  <a:txBody>
                    <a:bodyPr/>
                    <a:lstStyle/>
                    <a:p>
                      <a:r>
                        <a:rPr lang="en-US" sz="2000" dirty="0" smtClean="0"/>
                        <a:t>Parts of speech</a:t>
                      </a:r>
                      <a:endParaRPr lang="en-US" sz="2000"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c>
                  <a:txBody>
                    <a:bodyPr/>
                    <a:lstStyle/>
                    <a:p>
                      <a:r>
                        <a:rPr lang="en-US" sz="2000" dirty="0" smtClean="0"/>
                        <a:t>Meaning</a:t>
                      </a:r>
                      <a:endParaRPr lang="en-US" sz="2000"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tcPr>
                </a:tc>
              </a:tr>
              <a:tr h="967854">
                <a:tc>
                  <a:txBody>
                    <a:bodyPr/>
                    <a:lstStyle/>
                    <a:p>
                      <a:r>
                        <a:rPr lang="en-US" sz="2000" dirty="0" smtClean="0"/>
                        <a:t>1.</a:t>
                      </a:r>
                      <a:endParaRPr lang="en-US" sz="2000" dirty="0"/>
                    </a:p>
                  </a:txBody>
                  <a:tcPr/>
                </a:tc>
                <a:tc>
                  <a:txBody>
                    <a:bodyPr/>
                    <a:lstStyle/>
                    <a:p>
                      <a:r>
                        <a:rPr lang="en-US" sz="2000" dirty="0" smtClean="0"/>
                        <a:t>vast</a:t>
                      </a:r>
                      <a:endParaRPr lang="en-US" sz="2000" dirty="0"/>
                    </a:p>
                  </a:txBody>
                  <a:tcPr/>
                </a:tc>
                <a:tc>
                  <a:txBody>
                    <a:bodyPr/>
                    <a:lstStyle/>
                    <a:p>
                      <a:r>
                        <a:rPr lang="en-US" sz="2000" dirty="0" smtClean="0"/>
                        <a:t>adjective</a:t>
                      </a:r>
                      <a:endParaRPr lang="en-US" sz="2000" dirty="0"/>
                    </a:p>
                  </a:txBody>
                  <a:tcPr/>
                </a:tc>
                <a:tc>
                  <a:txBody>
                    <a:bodyPr/>
                    <a:lstStyle/>
                    <a:p>
                      <a:r>
                        <a:rPr lang="en-US" sz="2000" dirty="0" smtClean="0"/>
                        <a:t>unusually </a:t>
                      </a:r>
                      <a:r>
                        <a:rPr lang="en-US" sz="2000" dirty="0" smtClean="0"/>
                        <a:t>great in size, large</a:t>
                      </a:r>
                      <a:endParaRPr lang="en-US" sz="2000" dirty="0"/>
                    </a:p>
                  </a:txBody>
                  <a:tcPr/>
                </a:tc>
              </a:tr>
              <a:tr h="547048">
                <a:tc>
                  <a:txBody>
                    <a:bodyPr/>
                    <a:lstStyle/>
                    <a:p>
                      <a:r>
                        <a:rPr lang="en-US" sz="2000" dirty="0" smtClean="0"/>
                        <a:t>2.</a:t>
                      </a:r>
                      <a:endParaRPr lang="en-US" sz="2000" dirty="0"/>
                    </a:p>
                  </a:txBody>
                  <a:tcPr/>
                </a:tc>
                <a:tc>
                  <a:txBody>
                    <a:bodyPr/>
                    <a:lstStyle/>
                    <a:p>
                      <a:r>
                        <a:rPr lang="en-US" sz="2000" dirty="0" smtClean="0"/>
                        <a:t>erosion</a:t>
                      </a:r>
                      <a:endParaRPr lang="en-US" sz="2000" dirty="0"/>
                    </a:p>
                  </a:txBody>
                  <a:tcPr/>
                </a:tc>
                <a:tc>
                  <a:txBody>
                    <a:bodyPr/>
                    <a:lstStyle/>
                    <a:p>
                      <a:r>
                        <a:rPr lang="en-US" sz="2000" dirty="0" smtClean="0"/>
                        <a:t>noun</a:t>
                      </a:r>
                      <a:endParaRPr lang="en-US" sz="2000" dirty="0"/>
                    </a:p>
                  </a:txBody>
                  <a:tcPr/>
                </a:tc>
                <a:tc>
                  <a:txBody>
                    <a:bodyPr/>
                    <a:lstStyle/>
                    <a:p>
                      <a:r>
                        <a:rPr lang="en-US" sz="2000" dirty="0" smtClean="0"/>
                        <a:t>consumption</a:t>
                      </a:r>
                      <a:r>
                        <a:rPr lang="en-US" sz="2000" dirty="0" smtClean="0"/>
                        <a:t>, destruction, corrosion</a:t>
                      </a:r>
                      <a:endParaRPr lang="en-US" sz="2000" dirty="0"/>
                    </a:p>
                  </a:txBody>
                  <a:tcPr/>
                </a:tc>
              </a:tr>
              <a:tr h="547048">
                <a:tc>
                  <a:txBody>
                    <a:bodyPr/>
                    <a:lstStyle/>
                    <a:p>
                      <a:r>
                        <a:rPr lang="en-US" sz="2000" dirty="0" smtClean="0"/>
                        <a:t>3.</a:t>
                      </a:r>
                      <a:endParaRPr lang="en-US" sz="2000" dirty="0"/>
                    </a:p>
                  </a:txBody>
                  <a:tcPr/>
                </a:tc>
                <a:tc>
                  <a:txBody>
                    <a:bodyPr/>
                    <a:lstStyle/>
                    <a:p>
                      <a:r>
                        <a:rPr lang="en-US" sz="2000" dirty="0" smtClean="0"/>
                        <a:t>coastline</a:t>
                      </a:r>
                      <a:endParaRPr lang="en-US" sz="2000" dirty="0"/>
                    </a:p>
                  </a:txBody>
                  <a:tcPr/>
                </a:tc>
                <a:tc>
                  <a:txBody>
                    <a:bodyPr/>
                    <a:lstStyle/>
                    <a:p>
                      <a:r>
                        <a:rPr lang="en-US" sz="2000" dirty="0" smtClean="0"/>
                        <a:t>noun</a:t>
                      </a:r>
                      <a:endParaRPr lang="en-US" sz="2000" dirty="0"/>
                    </a:p>
                  </a:txBody>
                  <a:tcPr/>
                </a:tc>
                <a:tc>
                  <a:txBody>
                    <a:bodyPr/>
                    <a:lstStyle/>
                    <a:p>
                      <a:r>
                        <a:rPr lang="en-US" sz="2000" dirty="0" smtClean="0"/>
                        <a:t>the </a:t>
                      </a:r>
                      <a:r>
                        <a:rPr lang="en-US" sz="2000" dirty="0" smtClean="0"/>
                        <a:t>outline or contour of a coast</a:t>
                      </a:r>
                      <a:endParaRPr lang="en-US" sz="2000" dirty="0"/>
                    </a:p>
                  </a:txBody>
                  <a:tcPr/>
                </a:tc>
              </a:tr>
              <a:tr h="547048">
                <a:tc>
                  <a:txBody>
                    <a:bodyPr/>
                    <a:lstStyle/>
                    <a:p>
                      <a:r>
                        <a:rPr lang="en-US" sz="2000" dirty="0" smtClean="0"/>
                        <a:t>4.</a:t>
                      </a:r>
                      <a:endParaRPr lang="en-US" sz="2000" dirty="0"/>
                    </a:p>
                  </a:txBody>
                  <a:tcPr/>
                </a:tc>
                <a:tc>
                  <a:txBody>
                    <a:bodyPr/>
                    <a:lstStyle/>
                    <a:p>
                      <a:r>
                        <a:rPr lang="en-US" sz="2000" dirty="0" smtClean="0"/>
                        <a:t>retreat</a:t>
                      </a:r>
                      <a:endParaRPr lang="en-US" sz="2000" dirty="0"/>
                    </a:p>
                  </a:txBody>
                  <a:tcPr/>
                </a:tc>
                <a:tc>
                  <a:txBody>
                    <a:bodyPr/>
                    <a:lstStyle/>
                    <a:p>
                      <a:r>
                        <a:rPr lang="en-US" sz="2000" dirty="0" smtClean="0"/>
                        <a:t>noun</a:t>
                      </a:r>
                      <a:endParaRPr lang="en-US" sz="2000" dirty="0"/>
                    </a:p>
                  </a:txBody>
                  <a:tcPr/>
                </a:tc>
                <a:tc>
                  <a:txBody>
                    <a:bodyPr/>
                    <a:lstStyle/>
                    <a:p>
                      <a:r>
                        <a:rPr lang="en-US" sz="2000" dirty="0" smtClean="0"/>
                        <a:t>withdrawal</a:t>
                      </a:r>
                      <a:r>
                        <a:rPr lang="en-US" sz="2000" dirty="0" smtClean="0"/>
                        <a:t>, moving back</a:t>
                      </a:r>
                      <a:endParaRPr lang="en-US" sz="2000" dirty="0"/>
                    </a:p>
                  </a:txBody>
                  <a:tcPr/>
                </a:tc>
              </a:tr>
              <a:tr h="967854">
                <a:tc>
                  <a:txBody>
                    <a:bodyPr/>
                    <a:lstStyle/>
                    <a:p>
                      <a:r>
                        <a:rPr lang="en-US" sz="2000" dirty="0" smtClean="0"/>
                        <a:t>5.</a:t>
                      </a:r>
                      <a:endParaRPr lang="en-US" sz="2000" dirty="0"/>
                    </a:p>
                  </a:txBody>
                  <a:tcPr/>
                </a:tc>
                <a:tc>
                  <a:txBody>
                    <a:bodyPr/>
                    <a:lstStyle/>
                    <a:p>
                      <a:r>
                        <a:rPr lang="en-US" sz="2000" dirty="0" smtClean="0"/>
                        <a:t>evident</a:t>
                      </a:r>
                      <a:endParaRPr lang="en-US" sz="2000" dirty="0"/>
                    </a:p>
                  </a:txBody>
                  <a:tcPr/>
                </a:tc>
                <a:tc>
                  <a:txBody>
                    <a:bodyPr/>
                    <a:lstStyle/>
                    <a:p>
                      <a:r>
                        <a:rPr lang="en-US" sz="2000" dirty="0" smtClean="0"/>
                        <a:t>adjective</a:t>
                      </a:r>
                      <a:endParaRPr lang="en-US" sz="2000" dirty="0"/>
                    </a:p>
                  </a:txBody>
                  <a:tcPr/>
                </a:tc>
                <a:tc>
                  <a:txBody>
                    <a:bodyPr/>
                    <a:lstStyle/>
                    <a:p>
                      <a:r>
                        <a:rPr lang="en-US" sz="2000" dirty="0" smtClean="0"/>
                        <a:t>clear</a:t>
                      </a:r>
                      <a:r>
                        <a:rPr lang="en-US" sz="2000" dirty="0" smtClean="0"/>
                        <a:t>, obvious, plan</a:t>
                      </a:r>
                      <a:endParaRPr lang="en-US" sz="2000" dirty="0"/>
                    </a:p>
                  </a:txBody>
                  <a:tcPr/>
                </a:tc>
              </a:tr>
              <a:tr h="547048">
                <a:tc>
                  <a:txBody>
                    <a:bodyPr/>
                    <a:lstStyle/>
                    <a:p>
                      <a:r>
                        <a:rPr lang="en-US" sz="2000" dirty="0" smtClean="0"/>
                        <a:t>6.</a:t>
                      </a:r>
                      <a:endParaRPr lang="en-US" sz="2000" dirty="0"/>
                    </a:p>
                  </a:txBody>
                  <a:tcPr/>
                </a:tc>
                <a:tc>
                  <a:txBody>
                    <a:bodyPr/>
                    <a:lstStyle/>
                    <a:p>
                      <a:r>
                        <a:rPr lang="en-US" sz="2000" dirty="0" smtClean="0"/>
                        <a:t>extend</a:t>
                      </a:r>
                      <a:endParaRPr lang="en-US" sz="2000" dirty="0"/>
                    </a:p>
                  </a:txBody>
                  <a:tcPr/>
                </a:tc>
                <a:tc>
                  <a:txBody>
                    <a:bodyPr/>
                    <a:lstStyle/>
                    <a:p>
                      <a:r>
                        <a:rPr lang="en-US" sz="2000" dirty="0" smtClean="0"/>
                        <a:t>verb</a:t>
                      </a:r>
                      <a:endParaRPr lang="en-US" sz="2000" dirty="0"/>
                    </a:p>
                  </a:txBody>
                  <a:tcPr/>
                </a:tc>
                <a:tc>
                  <a:txBody>
                    <a:bodyPr/>
                    <a:lstStyle/>
                    <a:p>
                      <a:r>
                        <a:rPr lang="en-US" sz="2000" dirty="0" smtClean="0"/>
                        <a:t>stretch</a:t>
                      </a:r>
                      <a:r>
                        <a:rPr lang="en-US" sz="2000" dirty="0" smtClean="0"/>
                        <a:t>, expand,</a:t>
                      </a:r>
                      <a:r>
                        <a:rPr lang="en-US" sz="2000" baseline="0" dirty="0" smtClean="0"/>
                        <a:t> spread</a:t>
                      </a:r>
                      <a:endParaRPr lang="en-US" sz="2000" dirty="0"/>
                    </a:p>
                  </a:txBody>
                  <a:tcPr/>
                </a:tc>
              </a:tr>
              <a:tr h="547048">
                <a:tc>
                  <a:txBody>
                    <a:bodyPr/>
                    <a:lstStyle/>
                    <a:p>
                      <a:r>
                        <a:rPr lang="en-US" sz="2000" dirty="0" smtClean="0"/>
                        <a:t>7.</a:t>
                      </a:r>
                      <a:endParaRPr lang="en-US" sz="2000" dirty="0"/>
                    </a:p>
                  </a:txBody>
                  <a:tcPr/>
                </a:tc>
                <a:tc>
                  <a:txBody>
                    <a:bodyPr/>
                    <a:lstStyle/>
                    <a:p>
                      <a:r>
                        <a:rPr lang="en-US" sz="2000" dirty="0" smtClean="0"/>
                        <a:t>recede</a:t>
                      </a:r>
                      <a:endParaRPr lang="en-US" sz="2000" dirty="0"/>
                    </a:p>
                  </a:txBody>
                  <a:tcPr/>
                </a:tc>
                <a:tc>
                  <a:txBody>
                    <a:bodyPr/>
                    <a:lstStyle/>
                    <a:p>
                      <a:r>
                        <a:rPr lang="en-US" sz="2000" dirty="0" smtClean="0"/>
                        <a:t>verb</a:t>
                      </a:r>
                      <a:endParaRPr lang="en-US" sz="2000" dirty="0"/>
                    </a:p>
                  </a:txBody>
                  <a:tcPr/>
                </a:tc>
                <a:tc>
                  <a:txBody>
                    <a:bodyPr/>
                    <a:lstStyle/>
                    <a:p>
                      <a:r>
                        <a:rPr lang="en-US" sz="2000" dirty="0" smtClean="0"/>
                        <a:t>go </a:t>
                      </a:r>
                      <a:r>
                        <a:rPr lang="en-US" sz="2000" dirty="0" smtClean="0"/>
                        <a:t>or move away ;retreat</a:t>
                      </a:r>
                      <a:endParaRPr lang="en-US" sz="2000" dirty="0"/>
                    </a:p>
                  </a:txBody>
                  <a:tcPr/>
                </a:tc>
              </a:tr>
            </a:tbl>
          </a:graphicData>
        </a:graphic>
      </p:graphicFrame>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2" y="1219203"/>
          <a:ext cx="8077197" cy="5118188"/>
        </p:xfrm>
        <a:graphic>
          <a:graphicData uri="http://schemas.openxmlformats.org/drawingml/2006/table">
            <a:tbl>
              <a:tblPr firstRow="1" bandRow="1">
                <a:tableStyleId>{5C22544A-7EE6-4342-B048-85BDC9FD1C3A}</a:tableStyleId>
              </a:tblPr>
              <a:tblGrid>
                <a:gridCol w="544529"/>
                <a:gridCol w="1542835"/>
                <a:gridCol w="1142965"/>
                <a:gridCol w="4846868"/>
              </a:tblGrid>
              <a:tr h="654707">
                <a:tc>
                  <a:txBody>
                    <a:bodyPr/>
                    <a:lstStyle/>
                    <a:p>
                      <a:r>
                        <a:rPr lang="en-US" sz="2000" dirty="0" smtClean="0"/>
                        <a:t>8.</a:t>
                      </a:r>
                      <a:endParaRPr lang="en-US" sz="2000" dirty="0"/>
                    </a:p>
                  </a:txBody>
                  <a:tcPr/>
                </a:tc>
                <a:tc>
                  <a:txBody>
                    <a:bodyPr/>
                    <a:lstStyle/>
                    <a:p>
                      <a:r>
                        <a:rPr lang="en-US" sz="2000" dirty="0" smtClean="0"/>
                        <a:t>anthropogenic</a:t>
                      </a:r>
                      <a:endParaRPr lang="en-US" sz="2000" dirty="0"/>
                    </a:p>
                  </a:txBody>
                  <a:tcPr/>
                </a:tc>
                <a:tc>
                  <a:txBody>
                    <a:bodyPr/>
                    <a:lstStyle/>
                    <a:p>
                      <a:r>
                        <a:rPr lang="en-US" sz="2000" dirty="0" smtClean="0"/>
                        <a:t>adjective</a:t>
                      </a:r>
                      <a:endParaRPr lang="en-US" sz="2000" dirty="0"/>
                    </a:p>
                  </a:txBody>
                  <a:tcPr/>
                </a:tc>
                <a:tc>
                  <a:txBody>
                    <a:bodyPr/>
                    <a:lstStyle/>
                    <a:p>
                      <a:r>
                        <a:rPr lang="en-US" sz="2000" dirty="0" smtClean="0"/>
                        <a:t>relating to the study of the origins and</a:t>
                      </a:r>
                      <a:r>
                        <a:rPr lang="en-US" sz="2000" baseline="0" dirty="0" smtClean="0"/>
                        <a:t> development of human beings</a:t>
                      </a:r>
                      <a:endParaRPr lang="en-US" sz="2000" dirty="0"/>
                    </a:p>
                  </a:txBody>
                  <a:tcPr/>
                </a:tc>
              </a:tr>
              <a:tr h="370051">
                <a:tc>
                  <a:txBody>
                    <a:bodyPr/>
                    <a:lstStyle/>
                    <a:p>
                      <a:r>
                        <a:rPr lang="en-US" sz="2000" dirty="0" smtClean="0"/>
                        <a:t>9.</a:t>
                      </a:r>
                      <a:endParaRPr lang="en-US" sz="2000" dirty="0"/>
                    </a:p>
                  </a:txBody>
                  <a:tcPr/>
                </a:tc>
                <a:tc>
                  <a:txBody>
                    <a:bodyPr/>
                    <a:lstStyle/>
                    <a:p>
                      <a:r>
                        <a:rPr lang="en-US" sz="2000" dirty="0" smtClean="0"/>
                        <a:t>salinity</a:t>
                      </a:r>
                      <a:endParaRPr lang="en-US" sz="2000" dirty="0"/>
                    </a:p>
                  </a:txBody>
                  <a:tcPr/>
                </a:tc>
                <a:tc>
                  <a:txBody>
                    <a:bodyPr/>
                    <a:lstStyle/>
                    <a:p>
                      <a:r>
                        <a:rPr lang="en-US" sz="2000" dirty="0" smtClean="0"/>
                        <a:t>noun</a:t>
                      </a:r>
                      <a:endParaRPr lang="en-US" sz="2000" dirty="0"/>
                    </a:p>
                  </a:txBody>
                  <a:tcPr/>
                </a:tc>
                <a:tc>
                  <a:txBody>
                    <a:bodyPr/>
                    <a:lstStyle/>
                    <a:p>
                      <a:r>
                        <a:rPr lang="en-US" sz="2000" dirty="0" smtClean="0"/>
                        <a:t>the state of being saline</a:t>
                      </a:r>
                      <a:endParaRPr lang="en-US" sz="2000" dirty="0"/>
                    </a:p>
                  </a:txBody>
                  <a:tcPr/>
                </a:tc>
              </a:tr>
              <a:tr h="654707">
                <a:tc>
                  <a:txBody>
                    <a:bodyPr/>
                    <a:lstStyle/>
                    <a:p>
                      <a:r>
                        <a:rPr lang="en-US" sz="2000" dirty="0" smtClean="0"/>
                        <a:t>10.</a:t>
                      </a:r>
                      <a:endParaRPr lang="en-US" sz="2000" dirty="0"/>
                    </a:p>
                  </a:txBody>
                  <a:tcPr/>
                </a:tc>
                <a:tc>
                  <a:txBody>
                    <a:bodyPr/>
                    <a:lstStyle/>
                    <a:p>
                      <a:r>
                        <a:rPr lang="en-US" sz="2000" dirty="0" smtClean="0"/>
                        <a:t>shield</a:t>
                      </a:r>
                      <a:endParaRPr lang="en-US" sz="2000" dirty="0"/>
                    </a:p>
                  </a:txBody>
                  <a:tcPr/>
                </a:tc>
                <a:tc>
                  <a:txBody>
                    <a:bodyPr/>
                    <a:lstStyle/>
                    <a:p>
                      <a:r>
                        <a:rPr lang="en-US" sz="2000" dirty="0" smtClean="0"/>
                        <a:t>noun</a:t>
                      </a:r>
                      <a:endParaRPr lang="en-US" sz="2000" dirty="0"/>
                    </a:p>
                  </a:txBody>
                  <a:tcPr/>
                </a:tc>
                <a:tc>
                  <a:txBody>
                    <a:bodyPr/>
                    <a:lstStyle/>
                    <a:p>
                      <a:r>
                        <a:rPr lang="en-US" sz="2000" dirty="0" smtClean="0"/>
                        <a:t>a board piece of armor  guard</a:t>
                      </a:r>
                      <a:endParaRPr lang="en-US" sz="2000" dirty="0"/>
                    </a:p>
                  </a:txBody>
                  <a:tcPr/>
                </a:tc>
              </a:tr>
              <a:tr h="654707">
                <a:tc>
                  <a:txBody>
                    <a:bodyPr/>
                    <a:lstStyle/>
                    <a:p>
                      <a:r>
                        <a:rPr lang="en-US" sz="2000" dirty="0" smtClean="0"/>
                        <a:t>11. </a:t>
                      </a:r>
                      <a:endParaRPr lang="en-US" sz="2000" dirty="0"/>
                    </a:p>
                  </a:txBody>
                  <a:tcPr/>
                </a:tc>
                <a:tc>
                  <a:txBody>
                    <a:bodyPr/>
                    <a:lstStyle/>
                    <a:p>
                      <a:r>
                        <a:rPr lang="en-US" sz="2000" dirty="0" smtClean="0"/>
                        <a:t>degrade</a:t>
                      </a:r>
                      <a:endParaRPr lang="en-US" sz="2000" dirty="0"/>
                    </a:p>
                  </a:txBody>
                  <a:tcPr/>
                </a:tc>
                <a:tc>
                  <a:txBody>
                    <a:bodyPr/>
                    <a:lstStyle/>
                    <a:p>
                      <a:r>
                        <a:rPr lang="en-US" sz="2000" dirty="0" smtClean="0"/>
                        <a:t>verb</a:t>
                      </a:r>
                      <a:endParaRPr lang="en-US" sz="2000" dirty="0"/>
                    </a:p>
                  </a:txBody>
                  <a:tcPr/>
                </a:tc>
                <a:tc>
                  <a:txBody>
                    <a:bodyPr/>
                    <a:lstStyle/>
                    <a:p>
                      <a:r>
                        <a:rPr lang="en-US" sz="2000" dirty="0" smtClean="0"/>
                        <a:t>degenerate; get worse</a:t>
                      </a:r>
                      <a:endParaRPr lang="en-US" sz="2000" dirty="0"/>
                    </a:p>
                  </a:txBody>
                  <a:tcPr/>
                </a:tc>
              </a:tr>
              <a:tr h="654707">
                <a:tc>
                  <a:txBody>
                    <a:bodyPr/>
                    <a:lstStyle/>
                    <a:p>
                      <a:r>
                        <a:rPr lang="en-US" sz="2000" dirty="0" smtClean="0"/>
                        <a:t>12. </a:t>
                      </a:r>
                      <a:endParaRPr lang="en-US" sz="2000" dirty="0"/>
                    </a:p>
                  </a:txBody>
                  <a:tcPr/>
                </a:tc>
                <a:tc>
                  <a:txBody>
                    <a:bodyPr/>
                    <a:lstStyle/>
                    <a:p>
                      <a:r>
                        <a:rPr lang="en-US" sz="2000" dirty="0" smtClean="0"/>
                        <a:t>inevitably</a:t>
                      </a:r>
                      <a:endParaRPr lang="en-US" sz="2000" dirty="0"/>
                    </a:p>
                  </a:txBody>
                  <a:tcPr/>
                </a:tc>
                <a:tc>
                  <a:txBody>
                    <a:bodyPr/>
                    <a:lstStyle/>
                    <a:p>
                      <a:r>
                        <a:rPr lang="en-US" sz="2000" dirty="0" smtClean="0"/>
                        <a:t>adverb</a:t>
                      </a:r>
                      <a:endParaRPr lang="en-US" sz="2000" dirty="0"/>
                    </a:p>
                  </a:txBody>
                  <a:tcPr/>
                </a:tc>
                <a:tc>
                  <a:txBody>
                    <a:bodyPr/>
                    <a:lstStyle/>
                    <a:p>
                      <a:r>
                        <a:rPr lang="en-US" sz="2000" dirty="0" smtClean="0"/>
                        <a:t>necessarily; surely ; inescapably</a:t>
                      </a:r>
                      <a:endParaRPr lang="en-US" sz="2000" dirty="0"/>
                    </a:p>
                  </a:txBody>
                  <a:tcPr/>
                </a:tc>
              </a:tr>
              <a:tr h="654707">
                <a:tc>
                  <a:txBody>
                    <a:bodyPr/>
                    <a:lstStyle/>
                    <a:p>
                      <a:r>
                        <a:rPr lang="en-US" sz="2000" dirty="0" smtClean="0"/>
                        <a:t>13. </a:t>
                      </a:r>
                      <a:endParaRPr lang="en-US" sz="2000" dirty="0"/>
                    </a:p>
                  </a:txBody>
                  <a:tcPr/>
                </a:tc>
                <a:tc>
                  <a:txBody>
                    <a:bodyPr/>
                    <a:lstStyle/>
                    <a:p>
                      <a:r>
                        <a:rPr lang="en-US" sz="2000" dirty="0" err="1" smtClean="0"/>
                        <a:t>biodiverse</a:t>
                      </a:r>
                      <a:endParaRPr lang="en-US" sz="2000" dirty="0"/>
                    </a:p>
                  </a:txBody>
                  <a:tcPr/>
                </a:tc>
                <a:tc>
                  <a:txBody>
                    <a:bodyPr/>
                    <a:lstStyle/>
                    <a:p>
                      <a:r>
                        <a:rPr lang="en-US" sz="2000" dirty="0" smtClean="0"/>
                        <a:t>adjective</a:t>
                      </a:r>
                      <a:endParaRPr lang="en-US" sz="2000" dirty="0"/>
                    </a:p>
                  </a:txBody>
                  <a:tcPr/>
                </a:tc>
                <a:tc>
                  <a:txBody>
                    <a:bodyPr/>
                    <a:lstStyle/>
                    <a:p>
                      <a:r>
                        <a:rPr lang="en-US" sz="2000" dirty="0" smtClean="0"/>
                        <a:t>of the variety of plant and</a:t>
                      </a:r>
                      <a:r>
                        <a:rPr lang="en-US" sz="2000" baseline="0" dirty="0" smtClean="0"/>
                        <a:t> animal life in a particular habitat</a:t>
                      </a:r>
                      <a:endParaRPr lang="en-US" sz="2000" dirty="0"/>
                    </a:p>
                  </a:txBody>
                  <a:tcPr/>
                </a:tc>
              </a:tr>
              <a:tr h="654707">
                <a:tc>
                  <a:txBody>
                    <a:bodyPr/>
                    <a:lstStyle/>
                    <a:p>
                      <a:r>
                        <a:rPr lang="en-US" sz="2000" dirty="0" smtClean="0"/>
                        <a:t>14. </a:t>
                      </a:r>
                      <a:endParaRPr lang="en-US" sz="2000" dirty="0"/>
                    </a:p>
                  </a:txBody>
                  <a:tcPr/>
                </a:tc>
                <a:tc>
                  <a:txBody>
                    <a:bodyPr/>
                    <a:lstStyle/>
                    <a:p>
                      <a:r>
                        <a:rPr lang="en-US" sz="2000" dirty="0" smtClean="0"/>
                        <a:t>extinction</a:t>
                      </a:r>
                      <a:endParaRPr lang="en-US" sz="2000" dirty="0"/>
                    </a:p>
                  </a:txBody>
                  <a:tcPr/>
                </a:tc>
                <a:tc>
                  <a:txBody>
                    <a:bodyPr/>
                    <a:lstStyle/>
                    <a:p>
                      <a:r>
                        <a:rPr lang="en-US" sz="2000" dirty="0" smtClean="0"/>
                        <a:t>noun</a:t>
                      </a:r>
                      <a:endParaRPr lang="en-US" sz="2000" dirty="0"/>
                    </a:p>
                  </a:txBody>
                  <a:tcPr/>
                </a:tc>
                <a:tc>
                  <a:txBody>
                    <a:bodyPr/>
                    <a:lstStyle/>
                    <a:p>
                      <a:r>
                        <a:rPr lang="en-US" sz="2000" dirty="0" smtClean="0"/>
                        <a:t>annihilation; destruction, abolition</a:t>
                      </a:r>
                      <a:endParaRPr lang="en-US" sz="2000" dirty="0"/>
                    </a:p>
                  </a:txBody>
                  <a:tcPr/>
                </a:tc>
              </a:tr>
              <a:tr h="654707">
                <a:tc>
                  <a:txBody>
                    <a:bodyPr/>
                    <a:lstStyle/>
                    <a:p>
                      <a:r>
                        <a:rPr lang="en-US" sz="2000" dirty="0" smtClean="0"/>
                        <a:t>15</a:t>
                      </a:r>
                      <a:endParaRPr lang="en-US" sz="2000" dirty="0"/>
                    </a:p>
                  </a:txBody>
                  <a:tcPr/>
                </a:tc>
                <a:tc>
                  <a:txBody>
                    <a:bodyPr/>
                    <a:lstStyle/>
                    <a:p>
                      <a:r>
                        <a:rPr lang="en-US" sz="2000" dirty="0" smtClean="0"/>
                        <a:t>habitat</a:t>
                      </a:r>
                      <a:endParaRPr lang="en-US" sz="2000" dirty="0"/>
                    </a:p>
                  </a:txBody>
                  <a:tcPr/>
                </a:tc>
                <a:tc>
                  <a:txBody>
                    <a:bodyPr/>
                    <a:lstStyle/>
                    <a:p>
                      <a:r>
                        <a:rPr lang="en-US" sz="2000" dirty="0" smtClean="0"/>
                        <a:t>noun</a:t>
                      </a:r>
                      <a:endParaRPr lang="en-US" sz="2000" dirty="0"/>
                    </a:p>
                  </a:txBody>
                  <a:tcPr/>
                </a:tc>
                <a:tc>
                  <a:txBody>
                    <a:bodyPr/>
                    <a:lstStyle/>
                    <a:p>
                      <a:r>
                        <a:rPr lang="en-US" sz="2000" dirty="0" smtClean="0"/>
                        <a:t>the natural environment in which a species or group of species lives</a:t>
                      </a:r>
                      <a:endParaRPr lang="en-US" sz="2000" dirty="0"/>
                    </a:p>
                  </a:txBody>
                  <a:tcPr/>
                </a:tc>
              </a:tr>
            </a:tbl>
          </a:graphicData>
        </a:graphic>
      </p:graphicFrame>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609600"/>
            <a:ext cx="8153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Group Work</a:t>
            </a:r>
            <a:endParaRPr lang="en-US" sz="4800" dirty="0"/>
          </a:p>
        </p:txBody>
      </p:sp>
      <p:sp>
        <p:nvSpPr>
          <p:cNvPr id="3" name="Title 2"/>
          <p:cNvSpPr>
            <a:spLocks noGrp="1"/>
          </p:cNvSpPr>
          <p:nvPr>
            <p:ph type="title"/>
          </p:nvPr>
        </p:nvSpPr>
        <p:spPr>
          <a:xfrm>
            <a:off x="609600" y="1905000"/>
            <a:ext cx="8077200" cy="3657600"/>
          </a:xfrm>
          <a:solidFill>
            <a:srgbClr val="FFFF00"/>
          </a:solidFill>
        </p:spPr>
        <p:txBody>
          <a:bodyPr>
            <a:noAutofit/>
          </a:bodyPr>
          <a:lstStyle/>
          <a:p>
            <a:pPr marL="228600" indent="-228600" algn="l"/>
            <a:r>
              <a:rPr lang="en-US" sz="1400" dirty="0" smtClean="0"/>
              <a:t>      </a:t>
            </a:r>
            <a:r>
              <a:rPr lang="en-US" sz="1800" dirty="0" smtClean="0"/>
              <a:t>1</a:t>
            </a:r>
            <a:r>
              <a:rPr lang="en-US" sz="1800" dirty="0" smtClean="0"/>
              <a:t>.  What </a:t>
            </a:r>
            <a:r>
              <a:rPr lang="en-US" sz="1800" dirty="0" smtClean="0"/>
              <a:t>are the reasons behind the destruction of the </a:t>
            </a:r>
            <a:r>
              <a:rPr lang="en-US" sz="1800" dirty="0" err="1" smtClean="0"/>
              <a:t>Sundarbans</a:t>
            </a:r>
            <a:r>
              <a:rPr lang="en-US" sz="1800" dirty="0" smtClean="0"/>
              <a:t>?</a:t>
            </a:r>
            <a:br>
              <a:rPr lang="en-US" sz="1800" dirty="0" smtClean="0"/>
            </a:br>
            <a:r>
              <a:rPr lang="en-US" sz="1800" dirty="0" smtClean="0"/>
              <a:t>2</a:t>
            </a:r>
            <a:r>
              <a:rPr lang="en-US" sz="1800" dirty="0" smtClean="0"/>
              <a:t>.  ” </a:t>
            </a:r>
            <a:r>
              <a:rPr lang="en-US" sz="1800" dirty="0" smtClean="0"/>
              <a:t>Coastline retreat is evident everywhere” . Do you agree or disagree with this </a:t>
            </a:r>
            <a:r>
              <a:rPr lang="en-US" sz="1800" dirty="0" smtClean="0"/>
              <a:t/>
            </a:r>
            <a:br>
              <a:rPr lang="en-US" sz="1800" dirty="0" smtClean="0"/>
            </a:br>
            <a:r>
              <a:rPr lang="en-US" sz="1800" dirty="0" smtClean="0"/>
              <a:t> </a:t>
            </a:r>
            <a:r>
              <a:rPr lang="en-US" sz="1800" dirty="0" smtClean="0"/>
              <a:t>     </a:t>
            </a:r>
            <a:r>
              <a:rPr lang="en-US" sz="1800" dirty="0" smtClean="0"/>
              <a:t>statement</a:t>
            </a:r>
            <a:r>
              <a:rPr lang="en-US" sz="1800" dirty="0" smtClean="0"/>
              <a:t>? Give </a:t>
            </a:r>
            <a:r>
              <a:rPr lang="en-US" sz="1800" dirty="0" smtClean="0"/>
              <a:t>reasons </a:t>
            </a:r>
            <a:r>
              <a:rPr lang="en-US" sz="1800" dirty="0" smtClean="0"/>
              <a:t>in your </a:t>
            </a:r>
            <a:r>
              <a:rPr lang="en-US" sz="1800" dirty="0" err="1" smtClean="0"/>
              <a:t>favour</a:t>
            </a:r>
            <a:r>
              <a:rPr lang="en-US" sz="1800" dirty="0" smtClean="0"/>
              <a:t>. </a:t>
            </a:r>
            <a:br>
              <a:rPr lang="en-US" sz="1800" dirty="0" smtClean="0"/>
            </a:br>
            <a:r>
              <a:rPr lang="en-US" sz="1800" dirty="0" smtClean="0"/>
              <a:t>3</a:t>
            </a:r>
            <a:r>
              <a:rPr lang="en-US" sz="1800" dirty="0" smtClean="0"/>
              <a:t>.  </a:t>
            </a:r>
            <a:r>
              <a:rPr lang="en-US" sz="1800" dirty="0" smtClean="0"/>
              <a:t>What was the prediction of the scientists about the treatment of the </a:t>
            </a:r>
            <a:r>
              <a:rPr lang="en-US" sz="1800" dirty="0" smtClean="0"/>
              <a:t/>
            </a:r>
            <a:br>
              <a:rPr lang="en-US" sz="1800" dirty="0" smtClean="0"/>
            </a:br>
            <a:r>
              <a:rPr lang="en-US" sz="1800" dirty="0" smtClean="0"/>
              <a:t> </a:t>
            </a:r>
            <a:r>
              <a:rPr lang="en-US" sz="1800" dirty="0" smtClean="0"/>
              <a:t>     </a:t>
            </a:r>
            <a:r>
              <a:rPr lang="en-US" sz="1800" dirty="0" err="1" smtClean="0"/>
              <a:t>Sundarbans</a:t>
            </a:r>
            <a:r>
              <a:rPr lang="en-US" sz="1800" dirty="0" smtClean="0"/>
              <a:t>?</a:t>
            </a:r>
            <a:br>
              <a:rPr lang="en-US" sz="1800" dirty="0" smtClean="0"/>
            </a:br>
            <a:r>
              <a:rPr lang="en-US" sz="1800" dirty="0" smtClean="0"/>
              <a:t>4. </a:t>
            </a:r>
            <a:r>
              <a:rPr lang="en-US" sz="1800" dirty="0" smtClean="0"/>
              <a:t> What </a:t>
            </a:r>
            <a:r>
              <a:rPr lang="en-US" sz="1800" dirty="0" smtClean="0"/>
              <a:t>do the results of the scientific study indicate?</a:t>
            </a:r>
            <a:br>
              <a:rPr lang="en-US" sz="1800" dirty="0" smtClean="0"/>
            </a:br>
            <a:r>
              <a:rPr lang="en-US" sz="1800" dirty="0" smtClean="0"/>
              <a:t>5. </a:t>
            </a:r>
            <a:r>
              <a:rPr lang="en-US" sz="1800" dirty="0" smtClean="0"/>
              <a:t> What </a:t>
            </a:r>
            <a:r>
              <a:rPr lang="en-US" sz="1800" dirty="0" smtClean="0"/>
              <a:t>is biodiversity?</a:t>
            </a:r>
            <a:br>
              <a:rPr lang="en-US" sz="1800" dirty="0" smtClean="0"/>
            </a:br>
            <a:r>
              <a:rPr lang="en-US" sz="1800" dirty="0" smtClean="0"/>
              <a:t>6. </a:t>
            </a:r>
            <a:r>
              <a:rPr lang="en-US" sz="1800" dirty="0" smtClean="0"/>
              <a:t> Which </a:t>
            </a:r>
            <a:r>
              <a:rPr lang="en-US" sz="1800" dirty="0" smtClean="0"/>
              <a:t>factors will lead to species loss in the </a:t>
            </a:r>
            <a:r>
              <a:rPr lang="en-US" sz="1800" dirty="0" err="1" smtClean="0"/>
              <a:t>Sundarbans</a:t>
            </a:r>
            <a:r>
              <a:rPr lang="en-US" sz="1800" dirty="0" smtClean="0"/>
              <a:t>?</a:t>
            </a:r>
            <a:br>
              <a:rPr lang="en-US" sz="1800" dirty="0" smtClean="0"/>
            </a:br>
            <a:r>
              <a:rPr lang="en-US" sz="1800" dirty="0" smtClean="0"/>
              <a:t>7. </a:t>
            </a:r>
            <a:r>
              <a:rPr lang="en-US" sz="1800" dirty="0" smtClean="0"/>
              <a:t> Why </a:t>
            </a:r>
            <a:r>
              <a:rPr lang="en-US" sz="1800" dirty="0" smtClean="0"/>
              <a:t>does the dwelling place of Royal Bengal Tiger under threat?</a:t>
            </a:r>
            <a:br>
              <a:rPr lang="en-US" sz="1800" dirty="0" smtClean="0"/>
            </a:br>
            <a:r>
              <a:rPr lang="en-US" sz="1800" dirty="0" smtClean="0"/>
              <a:t>8</a:t>
            </a:r>
            <a:r>
              <a:rPr lang="en-US" sz="1800" dirty="0" smtClean="0"/>
              <a:t>.  </a:t>
            </a:r>
            <a:r>
              <a:rPr lang="en-US" sz="1800" dirty="0" smtClean="0"/>
              <a:t>What makes the </a:t>
            </a:r>
            <a:r>
              <a:rPr lang="en-US" sz="1800" dirty="0" err="1" smtClean="0"/>
              <a:t>Sundarbans</a:t>
            </a:r>
            <a:r>
              <a:rPr lang="en-US" sz="1800" dirty="0" smtClean="0"/>
              <a:t> a ‘critical’ tiger habitat?</a:t>
            </a:r>
            <a:br>
              <a:rPr lang="en-US" sz="1800" dirty="0" smtClean="0"/>
            </a:br>
            <a:r>
              <a:rPr lang="en-US" sz="1800" dirty="0" smtClean="0"/>
              <a:t>9</a:t>
            </a:r>
            <a:r>
              <a:rPr lang="en-US" sz="1800" dirty="0" smtClean="0"/>
              <a:t>.   What </a:t>
            </a:r>
            <a:r>
              <a:rPr lang="en-US" sz="1800" dirty="0" smtClean="0"/>
              <a:t>are the causes of rising sea </a:t>
            </a:r>
            <a:r>
              <a:rPr lang="en-US" sz="1800" dirty="0" smtClean="0"/>
              <a:t>level?</a:t>
            </a:r>
            <a:br>
              <a:rPr lang="en-US" sz="1800" dirty="0" smtClean="0"/>
            </a:br>
            <a:r>
              <a:rPr lang="en-US" sz="1800" dirty="0" smtClean="0"/>
              <a:t>10</a:t>
            </a:r>
            <a:r>
              <a:rPr lang="en-US" sz="1800" dirty="0" smtClean="0"/>
              <a:t>. </a:t>
            </a:r>
            <a:r>
              <a:rPr lang="en-US" sz="1800" dirty="0" smtClean="0"/>
              <a:t> How </a:t>
            </a:r>
            <a:r>
              <a:rPr lang="en-US" sz="1800" dirty="0" smtClean="0"/>
              <a:t>does a mangrove forest differ from a normal forest?</a:t>
            </a:r>
            <a:endParaRPr lang="en-US" sz="1800" dirty="0"/>
          </a:p>
        </p:txBody>
      </p:sp>
      <p:sp>
        <p:nvSpPr>
          <p:cNvPr id="4" name="Flowchart: Alternate Process 3"/>
          <p:cNvSpPr/>
          <p:nvPr/>
        </p:nvSpPr>
        <p:spPr>
          <a:xfrm>
            <a:off x="609600" y="5791200"/>
            <a:ext cx="8001000" cy="60960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Note: Make the whole class into 5 groups and distribute the questions among the groups. </a:t>
            </a:r>
            <a:endParaRPr lang="en-US" dirty="0"/>
          </a:p>
        </p:txBody>
      </p:sp>
    </p:spTree>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Match the </a:t>
            </a:r>
            <a:r>
              <a:rPr lang="en-US" dirty="0" smtClean="0"/>
              <a:t>answers</a:t>
            </a:r>
            <a:endParaRPr lang="en-US" dirty="0"/>
          </a:p>
        </p:txBody>
      </p:sp>
      <p:sp>
        <p:nvSpPr>
          <p:cNvPr id="3" name="Content Placeholder 2"/>
          <p:cNvSpPr>
            <a:spLocks noGrp="1"/>
          </p:cNvSpPr>
          <p:nvPr>
            <p:ph idx="1"/>
          </p:nvPr>
        </p:nvSpPr>
        <p:spPr>
          <a:xfrm>
            <a:off x="457200" y="1600200"/>
            <a:ext cx="8229600" cy="480060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a:noAutofit/>
          </a:bodyPr>
          <a:lstStyle/>
          <a:p>
            <a:pPr>
              <a:buAutoNum type="arabicPeriod"/>
            </a:pPr>
            <a:r>
              <a:rPr lang="en-US" sz="1800" dirty="0" smtClean="0"/>
              <a:t>The main reasons behind the destruction of the </a:t>
            </a:r>
            <a:r>
              <a:rPr lang="en-US" sz="1800" dirty="0" err="1" smtClean="0"/>
              <a:t>Sundarbans</a:t>
            </a:r>
            <a:r>
              <a:rPr lang="en-US" sz="1800" dirty="0" smtClean="0"/>
              <a:t> are erosion ,rising sea levels and storm surges. The other reasons are human development thrives, continuous rise of global temperature and degradation of natural protection from tidal waves and cyclones.</a:t>
            </a:r>
          </a:p>
          <a:p>
            <a:pPr>
              <a:buAutoNum type="arabicPeriod"/>
            </a:pPr>
            <a:r>
              <a:rPr lang="en-US" sz="1800" dirty="0" smtClean="0"/>
              <a:t>Yes, I agree with this statement . If I observe the present condition of the </a:t>
            </a:r>
            <a:r>
              <a:rPr lang="en-US" sz="1800" dirty="0" err="1" smtClean="0"/>
              <a:t>Sundarbans</a:t>
            </a:r>
            <a:r>
              <a:rPr lang="en-US" sz="1800" dirty="0" smtClean="0"/>
              <a:t> , I see that it disappears with a continuing rate of retreat. If it goes on, the </a:t>
            </a:r>
            <a:r>
              <a:rPr lang="en-US" sz="1800" dirty="0" err="1" smtClean="0"/>
              <a:t>Sundarbans</a:t>
            </a:r>
            <a:r>
              <a:rPr lang="en-US" sz="1800" dirty="0" smtClean="0"/>
              <a:t> which extends most into the Bay of Bengal would see the disappearance in about 20 years.</a:t>
            </a:r>
          </a:p>
          <a:p>
            <a:pPr>
              <a:buAutoNum type="arabicPeriod"/>
            </a:pPr>
            <a:r>
              <a:rPr lang="en-US" sz="1800" dirty="0" smtClean="0"/>
              <a:t>The prediction of the scientists was that if proper steps are not taken , human thrives and the continuous rise of global temperature will inevitably lead to loss of species in this richly </a:t>
            </a:r>
            <a:r>
              <a:rPr lang="en-US" sz="1800" dirty="0" err="1" smtClean="0"/>
              <a:t>biodiverse</a:t>
            </a:r>
            <a:r>
              <a:rPr lang="en-US" sz="1800" dirty="0" smtClean="0"/>
              <a:t> part of the world.</a:t>
            </a:r>
          </a:p>
          <a:p>
            <a:pPr>
              <a:buAutoNum type="arabicPeriod"/>
            </a:pPr>
            <a:r>
              <a:rPr lang="en-US" sz="1800" dirty="0" smtClean="0"/>
              <a:t> The results of the scientific  study indicate a rapidly retreating coastline that cannot be accounted for by he regular dynamics of the </a:t>
            </a:r>
            <a:r>
              <a:rPr lang="en-US" sz="1800" dirty="0" err="1" smtClean="0"/>
              <a:t>Sundarbans</a:t>
            </a:r>
            <a:r>
              <a:rPr lang="en-US" sz="1800" dirty="0" smtClean="0"/>
              <a:t>. Degradation is happening fast, weakening this natural shield for India and Bangladesh.</a:t>
            </a:r>
          </a:p>
          <a:p>
            <a:pPr>
              <a:buAutoNum type="arabicPeriod"/>
            </a:pPr>
            <a:r>
              <a:rPr lang="en-US" sz="1800" dirty="0" err="1" smtClean="0"/>
              <a:t>Biodiversiy</a:t>
            </a:r>
            <a:r>
              <a:rPr lang="en-US" sz="1800" dirty="0" smtClean="0"/>
              <a:t> means the diversity of plant and animal life in a particular habitat. For example, </a:t>
            </a:r>
            <a:r>
              <a:rPr lang="en-US" sz="1800" dirty="0" err="1" smtClean="0"/>
              <a:t>Sundarbans</a:t>
            </a:r>
            <a:r>
              <a:rPr lang="en-US" sz="1800" dirty="0" smtClean="0"/>
              <a:t> is the habitat of various plants and majestic animals</a:t>
            </a:r>
            <a:r>
              <a:rPr lang="en-US" sz="1800" dirty="0" smtClean="0"/>
              <a:t>.</a:t>
            </a:r>
            <a:endParaRPr lang="en-US" sz="1800" dirty="0" smtClean="0"/>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7346"/>
            <a:ext cx="7315200" cy="480131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wrap="square">
            <a:spAutoFit/>
          </a:bodyPr>
          <a:lstStyle/>
          <a:p>
            <a:r>
              <a:rPr lang="en-US" dirty="0" smtClean="0"/>
              <a:t>6.  The </a:t>
            </a:r>
            <a:r>
              <a:rPr lang="en-US" dirty="0" smtClean="0"/>
              <a:t>factors like thriving human development, rising global </a:t>
            </a:r>
            <a:r>
              <a:rPr lang="en-US" dirty="0" smtClean="0"/>
              <a:t> </a:t>
            </a:r>
          </a:p>
          <a:p>
            <a:r>
              <a:rPr lang="en-US" dirty="0" smtClean="0"/>
              <a:t> </a:t>
            </a:r>
            <a:r>
              <a:rPr lang="en-US" dirty="0" smtClean="0"/>
              <a:t>    temperature</a:t>
            </a:r>
            <a:r>
              <a:rPr lang="en-US" dirty="0" smtClean="0"/>
              <a:t>, degrading natural protection from tidal waves and </a:t>
            </a:r>
            <a:endParaRPr lang="en-US" dirty="0" smtClean="0"/>
          </a:p>
          <a:p>
            <a:r>
              <a:rPr lang="en-US" dirty="0" smtClean="0"/>
              <a:t> </a:t>
            </a:r>
            <a:r>
              <a:rPr lang="en-US" dirty="0" smtClean="0"/>
              <a:t>    cyclones </a:t>
            </a:r>
            <a:r>
              <a:rPr lang="en-US" dirty="0" smtClean="0"/>
              <a:t>etc. will  lead to species’ loss in the </a:t>
            </a:r>
            <a:r>
              <a:rPr lang="en-US" dirty="0" err="1" smtClean="0"/>
              <a:t>Sundarbans</a:t>
            </a:r>
            <a:r>
              <a:rPr lang="en-US" dirty="0" smtClean="0"/>
              <a:t>.</a:t>
            </a:r>
          </a:p>
          <a:p>
            <a:r>
              <a:rPr lang="en-US" dirty="0" smtClean="0"/>
              <a:t>7.</a:t>
            </a:r>
            <a:r>
              <a:rPr lang="en-US" dirty="0" smtClean="0"/>
              <a:t> </a:t>
            </a:r>
            <a:r>
              <a:rPr lang="en-US" dirty="0" smtClean="0"/>
              <a:t> The </a:t>
            </a:r>
            <a:r>
              <a:rPr lang="en-US" dirty="0" smtClean="0"/>
              <a:t>dwelling place of the Royal Bengal Tiger is the </a:t>
            </a:r>
            <a:r>
              <a:rPr lang="en-US" dirty="0" err="1" smtClean="0"/>
              <a:t>Sundarbans</a:t>
            </a:r>
            <a:r>
              <a:rPr lang="en-US" dirty="0" smtClean="0"/>
              <a:t>. They </a:t>
            </a:r>
            <a:r>
              <a:rPr lang="en-US" dirty="0" smtClean="0"/>
              <a:t>  </a:t>
            </a:r>
          </a:p>
          <a:p>
            <a:r>
              <a:rPr lang="en-US" dirty="0" smtClean="0"/>
              <a:t> </a:t>
            </a:r>
            <a:r>
              <a:rPr lang="en-US" dirty="0" smtClean="0"/>
              <a:t>   are </a:t>
            </a:r>
            <a:r>
              <a:rPr lang="en-US" dirty="0" smtClean="0"/>
              <a:t>under threats because of the destruction of this largest mangrove </a:t>
            </a:r>
            <a:r>
              <a:rPr lang="en-US" dirty="0" smtClean="0"/>
              <a:t> </a:t>
            </a:r>
          </a:p>
          <a:p>
            <a:r>
              <a:rPr lang="en-US" dirty="0" smtClean="0"/>
              <a:t> </a:t>
            </a:r>
            <a:r>
              <a:rPr lang="en-US" dirty="0" smtClean="0"/>
              <a:t>   forest</a:t>
            </a:r>
            <a:r>
              <a:rPr lang="en-US" dirty="0" smtClean="0"/>
              <a:t>.</a:t>
            </a:r>
          </a:p>
          <a:p>
            <a:r>
              <a:rPr lang="en-US" dirty="0" smtClean="0"/>
              <a:t>8.</a:t>
            </a:r>
            <a:r>
              <a:rPr lang="en-US" dirty="0" smtClean="0"/>
              <a:t> </a:t>
            </a:r>
            <a:r>
              <a:rPr lang="en-US" dirty="0" smtClean="0"/>
              <a:t> As </a:t>
            </a:r>
            <a:r>
              <a:rPr lang="en-US" dirty="0" smtClean="0"/>
              <a:t>human development thrives and global temperature continuous to </a:t>
            </a:r>
            <a:r>
              <a:rPr lang="en-US" dirty="0" smtClean="0"/>
              <a:t>  </a:t>
            </a:r>
          </a:p>
          <a:p>
            <a:r>
              <a:rPr lang="en-US" dirty="0" smtClean="0"/>
              <a:t> </a:t>
            </a:r>
            <a:r>
              <a:rPr lang="en-US" dirty="0" smtClean="0"/>
              <a:t>    rise</a:t>
            </a:r>
            <a:r>
              <a:rPr lang="en-US" dirty="0" smtClean="0"/>
              <a:t>, natural protections against tidal surges and cyclones is being </a:t>
            </a:r>
            <a:endParaRPr lang="en-US" dirty="0" smtClean="0"/>
          </a:p>
          <a:p>
            <a:r>
              <a:rPr lang="en-US" dirty="0" smtClean="0"/>
              <a:t> </a:t>
            </a:r>
            <a:r>
              <a:rPr lang="en-US" dirty="0" smtClean="0"/>
              <a:t>    degraded </a:t>
            </a:r>
            <a:r>
              <a:rPr lang="en-US" dirty="0" smtClean="0"/>
              <a:t>and this things make the </a:t>
            </a:r>
            <a:r>
              <a:rPr lang="en-US" dirty="0" err="1" smtClean="0"/>
              <a:t>Sundarbans</a:t>
            </a:r>
            <a:r>
              <a:rPr lang="en-US" dirty="0" smtClean="0"/>
              <a:t> a ‘critical’ tiger habitat.</a:t>
            </a:r>
          </a:p>
          <a:p>
            <a:r>
              <a:rPr lang="en-US" dirty="0" smtClean="0"/>
              <a:t>9.  Owing </a:t>
            </a:r>
            <a:r>
              <a:rPr lang="en-US" dirty="0" smtClean="0"/>
              <a:t>to rapid industrialization and increasing vehicles, huge amount </a:t>
            </a:r>
            <a:r>
              <a:rPr lang="en-US" dirty="0" smtClean="0"/>
              <a:t>  </a:t>
            </a:r>
          </a:p>
          <a:p>
            <a:r>
              <a:rPr lang="en-US" dirty="0" smtClean="0"/>
              <a:t> </a:t>
            </a:r>
            <a:r>
              <a:rPr lang="en-US" dirty="0" smtClean="0"/>
              <a:t>   of </a:t>
            </a:r>
            <a:r>
              <a:rPr lang="en-US" dirty="0" smtClean="0"/>
              <a:t>carbon dioxide is being emitted which gives to rise greenhouse </a:t>
            </a:r>
            <a:endParaRPr lang="en-US" dirty="0" smtClean="0"/>
          </a:p>
          <a:p>
            <a:r>
              <a:rPr lang="en-US" dirty="0" smtClean="0"/>
              <a:t> </a:t>
            </a:r>
            <a:r>
              <a:rPr lang="en-US" dirty="0" smtClean="0"/>
              <a:t>  effects</a:t>
            </a:r>
            <a:r>
              <a:rPr lang="en-US" dirty="0" smtClean="0"/>
              <a:t>. Consequently, polar ice is melting , which leads to the rise of sea </a:t>
            </a:r>
            <a:r>
              <a:rPr lang="en-US" dirty="0" smtClean="0"/>
              <a:t>   </a:t>
            </a:r>
          </a:p>
          <a:p>
            <a:r>
              <a:rPr lang="en-US" dirty="0" smtClean="0"/>
              <a:t> </a:t>
            </a:r>
            <a:r>
              <a:rPr lang="en-US" dirty="0" smtClean="0"/>
              <a:t>  levels</a:t>
            </a:r>
            <a:r>
              <a:rPr lang="en-US" dirty="0" smtClean="0"/>
              <a:t>.</a:t>
            </a:r>
          </a:p>
          <a:p>
            <a:r>
              <a:rPr lang="en-US" dirty="0" smtClean="0"/>
              <a:t>10.  Mangrove </a:t>
            </a:r>
            <a:r>
              <a:rPr lang="en-US" dirty="0" smtClean="0"/>
              <a:t>forest is full dominantly of mangrove trees which grow in </a:t>
            </a:r>
            <a:r>
              <a:rPr lang="en-US" dirty="0" smtClean="0"/>
              <a:t>  </a:t>
            </a:r>
          </a:p>
          <a:p>
            <a:r>
              <a:rPr lang="en-US" dirty="0" smtClean="0"/>
              <a:t> </a:t>
            </a:r>
            <a:r>
              <a:rPr lang="en-US" dirty="0" smtClean="0"/>
              <a:t>   mud </a:t>
            </a:r>
            <a:r>
              <a:rPr lang="en-US" dirty="0" smtClean="0"/>
              <a:t>or at the edge of rivers and have roots being above ground. On the </a:t>
            </a:r>
            <a:endParaRPr lang="en-US" dirty="0" smtClean="0"/>
          </a:p>
          <a:p>
            <a:r>
              <a:rPr lang="en-US" dirty="0" smtClean="0"/>
              <a:t> </a:t>
            </a:r>
            <a:r>
              <a:rPr lang="en-US" dirty="0" smtClean="0"/>
              <a:t>    other </a:t>
            </a:r>
            <a:r>
              <a:rPr lang="en-US" dirty="0" smtClean="0"/>
              <a:t>hand, a normal forest is covered with a great variety </a:t>
            </a:r>
            <a:r>
              <a:rPr lang="en-US" dirty="0" smtClean="0"/>
              <a:t>of tropical       </a:t>
            </a:r>
          </a:p>
          <a:p>
            <a:r>
              <a:rPr lang="en-US" dirty="0" smtClean="0"/>
              <a:t> </a:t>
            </a:r>
            <a:r>
              <a:rPr lang="en-US" dirty="0" smtClean="0"/>
              <a:t>     trees </a:t>
            </a:r>
            <a:endParaRPr lang="en-US" dirty="0"/>
          </a:p>
        </p:txBody>
      </p:sp>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2667000"/>
            <a:ext cx="8229600" cy="2971800"/>
          </a:xfrm>
          <a:prstGeom prst="roundRect">
            <a:avLst/>
          </a:prstGeom>
          <a:solidFill>
            <a:srgbClr val="00B0F0"/>
          </a:solidFill>
          <a:ln w="76200">
            <a:solidFill>
              <a:srgbClr val="002060"/>
            </a:solidFill>
            <a:prstDash val="lgDashDot"/>
          </a:ln>
        </p:spPr>
        <p:style>
          <a:lnRef idx="1">
            <a:schemeClr val="accent5"/>
          </a:lnRef>
          <a:fillRef idx="2">
            <a:schemeClr val="accent5"/>
          </a:fillRef>
          <a:effectRef idx="1">
            <a:schemeClr val="accent5"/>
          </a:effectRef>
          <a:fontRef idx="minor">
            <a:schemeClr val="dk1"/>
          </a:fontRef>
        </p:style>
        <p:txBody>
          <a:bodyPr rtlCol="0" anchor="ctr"/>
          <a:lstStyle/>
          <a:p>
            <a:r>
              <a:rPr lang="en-US" sz="2400" dirty="0" smtClean="0">
                <a:solidFill>
                  <a:schemeClr val="tx1"/>
                </a:solidFill>
              </a:rPr>
              <a:t>* Read the above text and make a flow chart showing the causes of the destruction of the </a:t>
            </a:r>
            <a:r>
              <a:rPr lang="en-US" sz="2400" dirty="0" err="1" smtClean="0">
                <a:solidFill>
                  <a:schemeClr val="tx1"/>
                </a:solidFill>
              </a:rPr>
              <a:t>Sundarbans</a:t>
            </a:r>
            <a:r>
              <a:rPr lang="en-US" sz="2400" dirty="0" smtClean="0">
                <a:solidFill>
                  <a:schemeClr val="tx1"/>
                </a:solidFill>
              </a:rPr>
              <a:t> and its effects. </a:t>
            </a:r>
            <a:r>
              <a:rPr lang="en-US" sz="2400" dirty="0" smtClean="0">
                <a:solidFill>
                  <a:schemeClr val="tx1"/>
                </a:solidFill>
              </a:rPr>
              <a:t> (one </a:t>
            </a:r>
            <a:r>
              <a:rPr lang="en-US" sz="2400" dirty="0" smtClean="0">
                <a:solidFill>
                  <a:schemeClr val="tx1"/>
                </a:solidFill>
              </a:rPr>
              <a:t>is done for you)</a:t>
            </a:r>
            <a:endParaRPr lang="en-US" sz="2400" dirty="0">
              <a:solidFill>
                <a:schemeClr val="tx1"/>
              </a:solidFill>
            </a:endParaRPr>
          </a:p>
        </p:txBody>
      </p:sp>
      <p:sp>
        <p:nvSpPr>
          <p:cNvPr id="4" name="Flowchart: Process 3"/>
          <p:cNvSpPr/>
          <p:nvPr/>
        </p:nvSpPr>
        <p:spPr>
          <a:xfrm>
            <a:off x="685800" y="4953000"/>
            <a:ext cx="2743200" cy="38100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1.Increased frequency of  storm surges</a:t>
            </a:r>
            <a:endParaRPr lang="en-US" sz="1400" b="1" dirty="0"/>
          </a:p>
        </p:txBody>
      </p:sp>
      <p:sp>
        <p:nvSpPr>
          <p:cNvPr id="5" name="Flowchart: Process 4"/>
          <p:cNvSpPr/>
          <p:nvPr/>
        </p:nvSpPr>
        <p:spPr>
          <a:xfrm>
            <a:off x="4953000" y="4953000"/>
            <a:ext cx="838200" cy="38100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3</a:t>
            </a:r>
            <a:endParaRPr lang="en-US" dirty="0"/>
          </a:p>
        </p:txBody>
      </p:sp>
      <p:sp>
        <p:nvSpPr>
          <p:cNvPr id="7" name="Flowchart: Process 6"/>
          <p:cNvSpPr/>
          <p:nvPr/>
        </p:nvSpPr>
        <p:spPr>
          <a:xfrm>
            <a:off x="3810000" y="4953000"/>
            <a:ext cx="762000" cy="38100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2</a:t>
            </a:r>
            <a:endParaRPr lang="en-US" dirty="0"/>
          </a:p>
        </p:txBody>
      </p:sp>
      <p:sp>
        <p:nvSpPr>
          <p:cNvPr id="8" name="Flowchart: Process 7"/>
          <p:cNvSpPr/>
          <p:nvPr/>
        </p:nvSpPr>
        <p:spPr>
          <a:xfrm>
            <a:off x="6172200" y="4953000"/>
            <a:ext cx="685800" cy="38100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4</a:t>
            </a:r>
            <a:endParaRPr lang="en-US" dirty="0"/>
          </a:p>
        </p:txBody>
      </p:sp>
      <p:sp>
        <p:nvSpPr>
          <p:cNvPr id="9" name="Flowchart: Process 8"/>
          <p:cNvSpPr/>
          <p:nvPr/>
        </p:nvSpPr>
        <p:spPr>
          <a:xfrm>
            <a:off x="7162800" y="4953000"/>
            <a:ext cx="609600" cy="38100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5</a:t>
            </a:r>
            <a:endParaRPr lang="en-US" dirty="0"/>
          </a:p>
        </p:txBody>
      </p:sp>
      <p:sp>
        <p:nvSpPr>
          <p:cNvPr id="10" name="Flowchart: Process 9"/>
          <p:cNvSpPr/>
          <p:nvPr/>
        </p:nvSpPr>
        <p:spPr>
          <a:xfrm>
            <a:off x="8001000" y="4953000"/>
            <a:ext cx="609600" cy="38100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6</a:t>
            </a:r>
            <a:endParaRPr lang="en-US" dirty="0"/>
          </a:p>
        </p:txBody>
      </p:sp>
      <p:cxnSp>
        <p:nvCxnSpPr>
          <p:cNvPr id="14" name="Straight Arrow Connector 13"/>
          <p:cNvCxnSpPr/>
          <p:nvPr/>
        </p:nvCxnSpPr>
        <p:spPr>
          <a:xfrm>
            <a:off x="3505200" y="5181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934200" y="5181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67400" y="5181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5181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772400" y="5181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ound Diagonal Corner Rectangle 22"/>
          <p:cNvSpPr/>
          <p:nvPr/>
        </p:nvSpPr>
        <p:spPr>
          <a:xfrm>
            <a:off x="685800" y="6096000"/>
            <a:ext cx="8001000" cy="304800"/>
          </a:xfrm>
          <a:prstGeom prst="round2DiagRect">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[Note:  this part is mandatory for every student]</a:t>
            </a:r>
            <a:endParaRPr lang="en-US" dirty="0"/>
          </a:p>
        </p:txBody>
      </p:sp>
      <p:sp>
        <p:nvSpPr>
          <p:cNvPr id="24" name="Horizontal Scroll 23"/>
          <p:cNvSpPr/>
          <p:nvPr/>
        </p:nvSpPr>
        <p:spPr>
          <a:xfrm>
            <a:off x="1447800" y="228600"/>
            <a:ext cx="6705600" cy="2133600"/>
          </a:xfrm>
          <a:prstGeom prst="horizontalScroll">
            <a:avLst/>
          </a:prstGeom>
          <a:solidFill>
            <a:srgbClr val="FFC0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u="sng" dirty="0" smtClean="0">
                <a:solidFill>
                  <a:srgbClr val="7030A0"/>
                </a:solidFill>
                <a:effectLst>
                  <a:outerShdw blurRad="38100" dist="38100" dir="2700000" algn="tl">
                    <a:srgbClr val="000000">
                      <a:alpha val="43137"/>
                    </a:srgbClr>
                  </a:outerShdw>
                </a:effectLst>
              </a:rPr>
              <a:t>EVALUATION</a:t>
            </a:r>
            <a:endParaRPr lang="en-US" sz="6000" b="1" i="1" u="sng" dirty="0">
              <a:solidFill>
                <a:srgbClr val="7030A0"/>
              </a:solidFill>
              <a:effectLst>
                <a:outerShdw blurRad="38100" dist="38100" dir="2700000" algn="tl">
                  <a:srgbClr val="000000">
                    <a:alpha val="43137"/>
                  </a:srgbClr>
                </a:outerShdw>
              </a:effectLst>
            </a:endParaRPr>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 you.jpeg"/>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09600"/>
            <a:ext cx="3276600" cy="923330"/>
          </a:xfrm>
          <a:prstGeom prst="rect">
            <a:avLst/>
          </a:prstGeom>
          <a:solidFill>
            <a:srgbClr val="00B0F0"/>
          </a:solid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IDENTITY</a:t>
            </a:r>
          </a:p>
        </p:txBody>
      </p:sp>
      <p:sp>
        <p:nvSpPr>
          <p:cNvPr id="5" name="Rectangle 4"/>
          <p:cNvSpPr/>
          <p:nvPr/>
        </p:nvSpPr>
        <p:spPr>
          <a:xfrm>
            <a:off x="533400" y="1752600"/>
            <a:ext cx="3962400" cy="3693319"/>
          </a:xfrm>
          <a:prstGeom prst="rect">
            <a:avLst/>
          </a:prstGeom>
        </p:spPr>
        <p:txBody>
          <a:bodyPr wrap="square">
            <a:spAutoFit/>
          </a:bodyPr>
          <a:lstStyle/>
          <a:p>
            <a:pPr algn="r">
              <a:buNone/>
            </a:pPr>
            <a:endParaRPr lang="en-US" b="1" dirty="0" smtClean="0">
              <a:ln w="11430"/>
              <a:solidFill>
                <a:schemeClr val="accent1">
                  <a:lumMod val="50000"/>
                </a:schemeClr>
              </a:solidFill>
              <a:effectLst>
                <a:outerShdw blurRad="80000" dist="40000" dir="5040000" algn="tl">
                  <a:srgbClr val="000000">
                    <a:alpha val="30000"/>
                  </a:srgbClr>
                </a:outerShdw>
              </a:effectLst>
            </a:endParaRPr>
          </a:p>
          <a:p>
            <a:pPr algn="r">
              <a:buNone/>
            </a:pPr>
            <a:r>
              <a:rPr lang="en-US" sz="2400" b="1" dirty="0" smtClean="0">
                <a:ln w="11430"/>
                <a:solidFill>
                  <a:schemeClr val="accent1">
                    <a:lumMod val="50000"/>
                  </a:schemeClr>
                </a:solidFill>
                <a:effectLst>
                  <a:outerShdw blurRad="80000" dist="40000" dir="5040000" algn="tl">
                    <a:srgbClr val="000000">
                      <a:alpha val="30000"/>
                    </a:srgbClr>
                  </a:outerShdw>
                </a:effectLst>
              </a:rPr>
              <a:t>PARVIN AKTER</a:t>
            </a:r>
          </a:p>
          <a:p>
            <a:pPr algn="r">
              <a:buNone/>
            </a:pPr>
            <a:r>
              <a:rPr lang="en-US" sz="2400" b="1" dirty="0" smtClean="0">
                <a:ln w="11430"/>
                <a:solidFill>
                  <a:srgbClr val="7030A0"/>
                </a:solidFill>
                <a:effectLst>
                  <a:outerShdw blurRad="80000" dist="40000" dir="5040000" algn="tl">
                    <a:srgbClr val="000000">
                      <a:alpha val="30000"/>
                    </a:srgbClr>
                  </a:outerShdw>
                </a:effectLst>
              </a:rPr>
              <a:t>Lecturer, English</a:t>
            </a:r>
          </a:p>
          <a:p>
            <a:pPr algn="r">
              <a:buNone/>
            </a:pPr>
            <a:r>
              <a:rPr lang="en-US" sz="2400" b="1" dirty="0" smtClean="0">
                <a:ln w="11430"/>
                <a:solidFill>
                  <a:srgbClr val="7030A0"/>
                </a:solidFill>
                <a:effectLst>
                  <a:outerShdw blurRad="80000" dist="40000" dir="5040000" algn="tl">
                    <a:srgbClr val="000000">
                      <a:alpha val="30000"/>
                    </a:srgbClr>
                  </a:outerShdw>
                </a:effectLst>
              </a:rPr>
              <a:t>Rampur Ideal</a:t>
            </a:r>
          </a:p>
          <a:p>
            <a:pPr algn="r">
              <a:buNone/>
            </a:pPr>
            <a:r>
              <a:rPr lang="en-US" sz="2400" b="1" dirty="0" smtClean="0">
                <a:ln w="11430"/>
                <a:solidFill>
                  <a:srgbClr val="7030A0"/>
                </a:solidFill>
                <a:effectLst>
                  <a:outerShdw blurRad="80000" dist="40000" dir="5040000" algn="tl">
                    <a:srgbClr val="000000">
                      <a:alpha val="30000"/>
                    </a:srgbClr>
                  </a:outerShdw>
                </a:effectLst>
              </a:rPr>
              <a:t> </a:t>
            </a:r>
            <a:r>
              <a:rPr lang="en-US" sz="2400" b="1" dirty="0" err="1" smtClean="0">
                <a:ln w="11430"/>
                <a:solidFill>
                  <a:srgbClr val="7030A0"/>
                </a:solidFill>
                <a:effectLst>
                  <a:outerShdw blurRad="80000" dist="40000" dir="5040000" algn="tl">
                    <a:srgbClr val="000000">
                      <a:alpha val="30000"/>
                    </a:srgbClr>
                  </a:outerShdw>
                </a:effectLst>
              </a:rPr>
              <a:t>Alim</a:t>
            </a:r>
            <a:r>
              <a:rPr lang="en-US" sz="2400" b="1" dirty="0" smtClean="0">
                <a:ln w="11430"/>
                <a:solidFill>
                  <a:srgbClr val="7030A0"/>
                </a:solidFill>
                <a:effectLst>
                  <a:outerShdw blurRad="80000" dist="40000" dir="5040000" algn="tl">
                    <a:srgbClr val="000000">
                      <a:alpha val="30000"/>
                    </a:srgbClr>
                  </a:outerShdw>
                </a:effectLst>
              </a:rPr>
              <a:t> </a:t>
            </a:r>
            <a:r>
              <a:rPr lang="en-US" sz="2400" b="1" dirty="0" err="1" smtClean="0">
                <a:ln w="11430"/>
                <a:solidFill>
                  <a:srgbClr val="7030A0"/>
                </a:solidFill>
                <a:effectLst>
                  <a:outerShdw blurRad="80000" dist="40000" dir="5040000" algn="tl">
                    <a:srgbClr val="000000">
                      <a:alpha val="30000"/>
                    </a:srgbClr>
                  </a:outerShdw>
                </a:effectLst>
              </a:rPr>
              <a:t>Madrasah</a:t>
            </a:r>
            <a:r>
              <a:rPr lang="en-US" sz="2400" b="1" dirty="0" smtClean="0">
                <a:ln w="11430"/>
                <a:solidFill>
                  <a:srgbClr val="7030A0"/>
                </a:solidFill>
                <a:effectLst>
                  <a:outerShdw blurRad="80000" dist="40000" dir="5040000" algn="tl">
                    <a:srgbClr val="000000">
                      <a:alpha val="30000"/>
                    </a:srgbClr>
                  </a:outerShdw>
                </a:effectLst>
              </a:rPr>
              <a:t>,</a:t>
            </a:r>
          </a:p>
          <a:p>
            <a:pPr algn="r">
              <a:buNone/>
            </a:pPr>
            <a:r>
              <a:rPr lang="en-US" sz="2400" b="1" dirty="0" smtClean="0">
                <a:ln w="11430"/>
                <a:solidFill>
                  <a:srgbClr val="7030A0"/>
                </a:solidFill>
                <a:effectLst>
                  <a:outerShdw blurRad="80000" dist="40000" dir="5040000" algn="tl">
                    <a:srgbClr val="000000">
                      <a:alpha val="30000"/>
                    </a:srgbClr>
                  </a:outerShdw>
                </a:effectLst>
              </a:rPr>
              <a:t> </a:t>
            </a:r>
            <a:r>
              <a:rPr lang="en-US" sz="2400" b="1" dirty="0" err="1" smtClean="0">
                <a:ln w="11430"/>
                <a:solidFill>
                  <a:srgbClr val="7030A0"/>
                </a:solidFill>
                <a:effectLst>
                  <a:outerShdw blurRad="80000" dist="40000" dir="5040000" algn="tl">
                    <a:srgbClr val="000000">
                      <a:alpha val="30000"/>
                    </a:srgbClr>
                  </a:outerShdw>
                </a:effectLst>
              </a:rPr>
              <a:t>Sadar</a:t>
            </a:r>
            <a:r>
              <a:rPr lang="en-US" sz="2400" b="1" dirty="0" smtClean="0">
                <a:ln w="11430"/>
                <a:solidFill>
                  <a:srgbClr val="7030A0"/>
                </a:solidFill>
                <a:effectLst>
                  <a:outerShdw blurRad="80000" dist="40000" dir="5040000" algn="tl">
                    <a:srgbClr val="000000">
                      <a:alpha val="30000"/>
                    </a:srgbClr>
                  </a:outerShdw>
                </a:effectLst>
              </a:rPr>
              <a:t>, </a:t>
            </a:r>
            <a:r>
              <a:rPr lang="en-US" sz="2400" b="1" dirty="0" err="1" smtClean="0">
                <a:ln w="11430"/>
                <a:solidFill>
                  <a:srgbClr val="7030A0"/>
                </a:solidFill>
                <a:effectLst>
                  <a:outerShdw blurRad="80000" dist="40000" dir="5040000" algn="tl">
                    <a:srgbClr val="000000">
                      <a:alpha val="30000"/>
                    </a:srgbClr>
                  </a:outerShdw>
                </a:effectLst>
              </a:rPr>
              <a:t>Chandpur</a:t>
            </a:r>
            <a:r>
              <a:rPr lang="en-US" sz="2400" b="1" dirty="0" smtClean="0">
                <a:ln w="11430"/>
                <a:solidFill>
                  <a:srgbClr val="7030A0"/>
                </a:solidFill>
                <a:effectLst>
                  <a:outerShdw blurRad="80000" dist="40000" dir="5040000" algn="tl">
                    <a:srgbClr val="000000">
                      <a:alpha val="30000"/>
                    </a:srgbClr>
                  </a:outerShdw>
                </a:effectLst>
              </a:rPr>
              <a:t>.</a:t>
            </a:r>
          </a:p>
          <a:p>
            <a:pPr algn="r">
              <a:buNone/>
            </a:pPr>
            <a:endParaRPr lang="en-US" sz="2400" b="1" dirty="0" smtClean="0">
              <a:ln w="11430"/>
              <a:solidFill>
                <a:srgbClr val="66FF66"/>
              </a:solidFill>
              <a:effectLst>
                <a:outerShdw blurRad="80000" dist="40000" dir="5040000" algn="tl">
                  <a:srgbClr val="000000">
                    <a:alpha val="30000"/>
                  </a:srgbClr>
                </a:outerShdw>
              </a:effectLst>
            </a:endParaRPr>
          </a:p>
          <a:p>
            <a:pPr algn="r">
              <a:buNone/>
            </a:pPr>
            <a:r>
              <a:rPr lang="en-US" sz="2400" b="1" dirty="0" smtClean="0">
                <a:ln w="11430"/>
                <a:solidFill>
                  <a:srgbClr val="00B050"/>
                </a:solidFill>
                <a:effectLst>
                  <a:outerShdw blurRad="80000" dist="40000" dir="5040000" algn="tl">
                    <a:srgbClr val="000000">
                      <a:alpha val="30000"/>
                    </a:srgbClr>
                  </a:outerShdw>
                </a:effectLst>
              </a:rPr>
              <a:t>Mobile : 01718295712</a:t>
            </a:r>
          </a:p>
          <a:p>
            <a:pPr algn="r">
              <a:buNone/>
            </a:pPr>
            <a:r>
              <a:rPr lang="en-US" sz="2400" b="1" dirty="0" smtClean="0">
                <a:ln w="11430"/>
                <a:solidFill>
                  <a:srgbClr val="00B050"/>
                </a:solidFill>
                <a:effectLst>
                  <a:outerShdw blurRad="80000" dist="40000" dir="5040000" algn="tl">
                    <a:srgbClr val="000000">
                      <a:alpha val="30000"/>
                    </a:srgbClr>
                  </a:outerShdw>
                </a:effectLst>
              </a:rPr>
              <a:t>E-mail: parvinakter1335@gmail.com</a:t>
            </a:r>
          </a:p>
        </p:txBody>
      </p:sp>
      <p:pic>
        <p:nvPicPr>
          <p:cNvPr id="4" name="Content Placeholder 9" descr="Text book-X1-X11.PNG"/>
          <p:cNvPicPr>
            <a:picLocks noGrp="1" noChangeAspect="1"/>
          </p:cNvPicPr>
          <p:nvPr/>
        </p:nvPicPr>
        <p:blipFill>
          <a:blip r:embed="rId2"/>
          <a:stretch>
            <a:fillRect/>
          </a:stretch>
        </p:blipFill>
        <p:spPr>
          <a:xfrm>
            <a:off x="6324600" y="1905000"/>
            <a:ext cx="1978273" cy="2209800"/>
          </a:xfrm>
          <a:prstGeom prst="rect">
            <a:avLst/>
          </a:prstGeom>
        </p:spPr>
      </p:pic>
      <p:sp>
        <p:nvSpPr>
          <p:cNvPr id="6" name="Round Same Side Corner Rectangle 5"/>
          <p:cNvSpPr/>
          <p:nvPr/>
        </p:nvSpPr>
        <p:spPr>
          <a:xfrm>
            <a:off x="6172200" y="4495800"/>
            <a:ext cx="2209800" cy="1295400"/>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English First Paper</a:t>
            </a:r>
          </a:p>
          <a:p>
            <a:r>
              <a:rPr lang="en-US" dirty="0" smtClean="0">
                <a:solidFill>
                  <a:schemeClr val="bg1"/>
                </a:solidFill>
              </a:rPr>
              <a:t>Class: XI-XII</a:t>
            </a:r>
          </a:p>
          <a:p>
            <a:r>
              <a:rPr lang="en-US" dirty="0" smtClean="0">
                <a:solidFill>
                  <a:schemeClr val="bg1"/>
                </a:solidFill>
              </a:rPr>
              <a:t>Time: 45 minutes.</a:t>
            </a:r>
          </a:p>
          <a:p>
            <a:pPr algn="ctr"/>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grove forest 1.jpg"/>
          <p:cNvPicPr>
            <a:picLocks noChangeAspect="1"/>
          </p:cNvPicPr>
          <p:nvPr/>
        </p:nvPicPr>
        <p:blipFill>
          <a:blip r:embed="rId2"/>
          <a:stretch>
            <a:fillRect/>
          </a:stretch>
        </p:blipFill>
        <p:spPr>
          <a:xfrm>
            <a:off x="528779" y="1752600"/>
            <a:ext cx="3586021" cy="2514601"/>
          </a:xfrm>
          <a:prstGeom prst="rect">
            <a:avLst/>
          </a:prstGeom>
        </p:spPr>
      </p:pic>
      <p:sp>
        <p:nvSpPr>
          <p:cNvPr id="3" name="Rectangle 2"/>
          <p:cNvSpPr/>
          <p:nvPr/>
        </p:nvSpPr>
        <p:spPr>
          <a:xfrm>
            <a:off x="609600" y="228600"/>
            <a:ext cx="7772400" cy="1295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Warm Up Activity:</a:t>
            </a:r>
          </a:p>
          <a:p>
            <a:pPr algn="ctr"/>
            <a:r>
              <a:rPr lang="en-US" sz="2400" dirty="0" smtClean="0"/>
              <a:t>Look at the pictures and discuss the questions in groups…</a:t>
            </a:r>
            <a:endParaRPr lang="en-US" sz="2400" dirty="0"/>
          </a:p>
        </p:txBody>
      </p:sp>
      <p:pic>
        <p:nvPicPr>
          <p:cNvPr id="5" name="Picture 4" descr="tiger-s.jpg"/>
          <p:cNvPicPr>
            <a:picLocks noChangeAspect="1"/>
          </p:cNvPicPr>
          <p:nvPr/>
        </p:nvPicPr>
        <p:blipFill>
          <a:blip r:embed="rId3"/>
          <a:stretch>
            <a:fillRect/>
          </a:stretch>
        </p:blipFill>
        <p:spPr>
          <a:xfrm>
            <a:off x="4354734" y="1752600"/>
            <a:ext cx="4027266" cy="2667000"/>
          </a:xfrm>
          <a:prstGeom prst="rect">
            <a:avLst/>
          </a:prstGeom>
        </p:spPr>
      </p:pic>
      <p:sp>
        <p:nvSpPr>
          <p:cNvPr id="7" name="Rectangle 6"/>
          <p:cNvSpPr/>
          <p:nvPr/>
        </p:nvSpPr>
        <p:spPr>
          <a:xfrm>
            <a:off x="609600" y="4495800"/>
            <a:ext cx="3352800" cy="381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Picture-1</a:t>
            </a:r>
            <a:endParaRPr lang="en-US" dirty="0"/>
          </a:p>
        </p:txBody>
      </p:sp>
      <p:sp>
        <p:nvSpPr>
          <p:cNvPr id="8" name="Round Diagonal Corner Rectangle 7"/>
          <p:cNvSpPr/>
          <p:nvPr/>
        </p:nvSpPr>
        <p:spPr>
          <a:xfrm>
            <a:off x="4800600" y="4495800"/>
            <a:ext cx="3505200" cy="3810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Picture-2</a:t>
            </a:r>
            <a:endParaRPr lang="en-US" dirty="0"/>
          </a:p>
        </p:txBody>
      </p:sp>
      <p:sp>
        <p:nvSpPr>
          <p:cNvPr id="10" name="Rectangle 9"/>
          <p:cNvSpPr/>
          <p:nvPr/>
        </p:nvSpPr>
        <p:spPr>
          <a:xfrm>
            <a:off x="609600" y="5257800"/>
            <a:ext cx="7696200" cy="1219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400" dirty="0" smtClean="0">
                <a:solidFill>
                  <a:schemeClr val="tx1"/>
                </a:solidFill>
              </a:rPr>
              <a:t>What do you see in picture -1 and where is it situated?</a:t>
            </a:r>
          </a:p>
          <a:p>
            <a:pPr>
              <a:buFont typeface="Arial" pitchFamily="34" charset="0"/>
              <a:buChar char="•"/>
            </a:pPr>
            <a:r>
              <a:rPr lang="en-US" sz="2400" dirty="0" smtClean="0">
                <a:solidFill>
                  <a:schemeClr val="tx1"/>
                </a:solidFill>
              </a:rPr>
              <a:t>The picture-2 is about what? Where </a:t>
            </a:r>
            <a:r>
              <a:rPr lang="en-US" sz="2400" dirty="0" smtClean="0">
                <a:solidFill>
                  <a:schemeClr val="tx1"/>
                </a:solidFill>
              </a:rPr>
              <a:t>is </a:t>
            </a:r>
            <a:r>
              <a:rPr lang="en-US" sz="2400" dirty="0" smtClean="0">
                <a:solidFill>
                  <a:schemeClr val="tx1"/>
                </a:solidFill>
              </a:rPr>
              <a:t>it found?</a:t>
            </a: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1752600"/>
            <a:ext cx="6858000" cy="2585323"/>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Can You Guess what is our lesson today?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066800" y="609600"/>
            <a:ext cx="6781800" cy="1295400"/>
          </a:xfrm>
          <a:prstGeom prst="wedge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Our Today’s lesson:</a:t>
            </a:r>
            <a:endParaRPr lang="en-US" sz="3600" dirty="0"/>
          </a:p>
        </p:txBody>
      </p:sp>
      <p:sp>
        <p:nvSpPr>
          <p:cNvPr id="5" name="Title 4"/>
          <p:cNvSpPr>
            <a:spLocks noGrp="1"/>
          </p:cNvSpPr>
          <p:nvPr>
            <p:ph type="title"/>
          </p:nvPr>
        </p:nvSpPr>
        <p:spPr>
          <a:xfrm>
            <a:off x="685800" y="2514600"/>
            <a:ext cx="7620000" cy="266700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2800" dirty="0" smtClean="0"/>
              <a:t>Unit-08       : </a:t>
            </a:r>
            <a:r>
              <a:rPr lang="en-US" sz="2800" dirty="0" smtClean="0"/>
              <a:t>Environment and Nature</a:t>
            </a:r>
            <a:br>
              <a:rPr lang="en-US" sz="2800" dirty="0" smtClean="0"/>
            </a:br>
            <a:r>
              <a:rPr lang="en-US" sz="2800" dirty="0" smtClean="0"/>
              <a:t>Lesson-04  : </a:t>
            </a:r>
            <a:r>
              <a:rPr lang="en-US" sz="2800" dirty="0" smtClean="0"/>
              <a:t>Threats to tigers of Mangrove Forest </a:t>
            </a:r>
            <a:br>
              <a:rPr lang="en-US" sz="2800" dirty="0" smtClean="0"/>
            </a:br>
            <a:endParaRPr lang="en-US" sz="2800" dirty="0"/>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914400"/>
            <a:ext cx="7086600" cy="1371600"/>
          </a:xfrm>
          <a:blipFill>
            <a:blip r:embed="rId2"/>
            <a:tile tx="0" ty="0" sx="100000" sy="100000" flip="none" algn="tl"/>
          </a:blipFill>
        </p:spPr>
        <p:txBody>
          <a:bodyPr/>
          <a:lstStyle/>
          <a:p>
            <a:r>
              <a:rPr lang="en-US" dirty="0" smtClean="0"/>
              <a:t>Learning Goals:</a:t>
            </a:r>
            <a:endParaRPr lang="en-US" dirty="0"/>
          </a:p>
        </p:txBody>
      </p:sp>
      <p:sp>
        <p:nvSpPr>
          <p:cNvPr id="3" name="Subtitle 2"/>
          <p:cNvSpPr>
            <a:spLocks noGrp="1"/>
          </p:cNvSpPr>
          <p:nvPr>
            <p:ph type="subTitle" idx="1"/>
          </p:nvPr>
        </p:nvSpPr>
        <p:spPr>
          <a:xfrm>
            <a:off x="990600" y="2743200"/>
            <a:ext cx="7086600" cy="3505200"/>
          </a:xfrm>
          <a:blipFill>
            <a:blip r:embed="rId3"/>
            <a:tile tx="0" ty="0" sx="100000" sy="100000" flip="none" algn="tl"/>
          </a:blipFill>
          <a:ln>
            <a:noFill/>
          </a:ln>
        </p:spPr>
        <p:txBody>
          <a:bodyPr>
            <a:normAutofit/>
          </a:bodyPr>
          <a:lstStyle/>
          <a:p>
            <a:pPr algn="l"/>
            <a:r>
              <a:rPr lang="en-US" sz="2400" b="1" dirty="0" smtClean="0">
                <a:solidFill>
                  <a:srgbClr val="FF0000"/>
                </a:solidFill>
              </a:rPr>
              <a:t>After this lesson SS will be able to:</a:t>
            </a:r>
          </a:p>
          <a:p>
            <a:pPr marL="514350" indent="-514350" algn="l">
              <a:buFont typeface="+mj-lt"/>
              <a:buAutoNum type="arabicPeriod"/>
            </a:pPr>
            <a:r>
              <a:rPr lang="en-US" sz="2400" b="1" dirty="0" smtClean="0">
                <a:solidFill>
                  <a:srgbClr val="002060"/>
                </a:solidFill>
              </a:rPr>
              <a:t>a</a:t>
            </a:r>
            <a:r>
              <a:rPr lang="en-US" sz="2400" b="1" dirty="0" smtClean="0">
                <a:solidFill>
                  <a:srgbClr val="002060"/>
                </a:solidFill>
              </a:rPr>
              <a:t>sk </a:t>
            </a:r>
            <a:r>
              <a:rPr lang="en-US" sz="2400" b="1" dirty="0" smtClean="0">
                <a:solidFill>
                  <a:srgbClr val="002060"/>
                </a:solidFill>
              </a:rPr>
              <a:t>and answer </a:t>
            </a:r>
            <a:r>
              <a:rPr lang="en-US" sz="2400" b="1" dirty="0" smtClean="0">
                <a:solidFill>
                  <a:srgbClr val="002060"/>
                </a:solidFill>
              </a:rPr>
              <a:t>questions</a:t>
            </a:r>
            <a:endParaRPr lang="en-US" sz="2400" b="1" dirty="0" smtClean="0">
              <a:solidFill>
                <a:srgbClr val="002060"/>
              </a:solidFill>
            </a:endParaRPr>
          </a:p>
          <a:p>
            <a:pPr marL="514350" indent="-514350" algn="l">
              <a:buFont typeface="+mj-lt"/>
              <a:buAutoNum type="arabicPeriod"/>
            </a:pPr>
            <a:r>
              <a:rPr lang="en-US" sz="2400" b="1" dirty="0" smtClean="0">
                <a:solidFill>
                  <a:srgbClr val="002060"/>
                </a:solidFill>
              </a:rPr>
              <a:t>u</a:t>
            </a:r>
            <a:r>
              <a:rPr lang="en-US" sz="2400" b="1" dirty="0" smtClean="0">
                <a:solidFill>
                  <a:srgbClr val="002060"/>
                </a:solidFill>
              </a:rPr>
              <a:t>nderstand </a:t>
            </a:r>
            <a:r>
              <a:rPr lang="en-US" sz="2400" b="1" dirty="0" smtClean="0">
                <a:solidFill>
                  <a:srgbClr val="002060"/>
                </a:solidFill>
              </a:rPr>
              <a:t>the text</a:t>
            </a:r>
          </a:p>
          <a:p>
            <a:pPr marL="514350" indent="-514350" algn="l">
              <a:buFont typeface="+mj-lt"/>
              <a:buAutoNum type="arabicPeriod"/>
            </a:pPr>
            <a:r>
              <a:rPr lang="en-US" sz="2400" b="1" dirty="0" smtClean="0">
                <a:solidFill>
                  <a:srgbClr val="002060"/>
                </a:solidFill>
              </a:rPr>
              <a:t>s</a:t>
            </a:r>
            <a:r>
              <a:rPr lang="en-US" sz="2400" b="1" dirty="0" smtClean="0">
                <a:solidFill>
                  <a:srgbClr val="002060"/>
                </a:solidFill>
              </a:rPr>
              <a:t>ay </a:t>
            </a:r>
            <a:r>
              <a:rPr lang="en-US" sz="2400" b="1" dirty="0" smtClean="0">
                <a:solidFill>
                  <a:srgbClr val="002060"/>
                </a:solidFill>
              </a:rPr>
              <a:t>the features of mangrove forest</a:t>
            </a:r>
          </a:p>
          <a:p>
            <a:pPr marL="514350" indent="-514350" algn="l">
              <a:buFont typeface="+mj-lt"/>
              <a:buAutoNum type="arabicPeriod"/>
            </a:pPr>
            <a:r>
              <a:rPr lang="en-US" sz="2400" b="1" dirty="0" smtClean="0">
                <a:solidFill>
                  <a:srgbClr val="002060"/>
                </a:solidFill>
              </a:rPr>
              <a:t>t</a:t>
            </a:r>
            <a:r>
              <a:rPr lang="en-US" sz="2400" b="1" dirty="0" smtClean="0">
                <a:solidFill>
                  <a:srgbClr val="002060"/>
                </a:solidFill>
              </a:rPr>
              <a:t>ell </a:t>
            </a:r>
            <a:r>
              <a:rPr lang="en-US" sz="2400" b="1" dirty="0" smtClean="0">
                <a:solidFill>
                  <a:srgbClr val="002060"/>
                </a:solidFill>
              </a:rPr>
              <a:t>the main </a:t>
            </a:r>
            <a:r>
              <a:rPr lang="en-US" sz="2400" b="1" dirty="0" smtClean="0">
                <a:solidFill>
                  <a:srgbClr val="002060"/>
                </a:solidFill>
              </a:rPr>
              <a:t>causes </a:t>
            </a:r>
            <a:r>
              <a:rPr lang="en-US" sz="2400" b="1" dirty="0" smtClean="0">
                <a:solidFill>
                  <a:srgbClr val="002060"/>
                </a:solidFill>
              </a:rPr>
              <a:t>of </a:t>
            </a:r>
            <a:r>
              <a:rPr lang="en-US" sz="2400" b="1" dirty="0" smtClean="0">
                <a:solidFill>
                  <a:srgbClr val="002060"/>
                </a:solidFill>
              </a:rPr>
              <a:t>the extinction </a:t>
            </a:r>
            <a:r>
              <a:rPr lang="en-US" sz="2400" b="1" dirty="0" smtClean="0">
                <a:solidFill>
                  <a:srgbClr val="002060"/>
                </a:solidFill>
              </a:rPr>
              <a:t>of tigers</a:t>
            </a:r>
          </a:p>
          <a:p>
            <a:pPr marL="514350" indent="-514350" algn="l">
              <a:buFont typeface="+mj-lt"/>
              <a:buAutoNum type="arabicPeriod"/>
            </a:pPr>
            <a:r>
              <a:rPr lang="en-US" sz="2400" b="1" dirty="0" smtClean="0">
                <a:solidFill>
                  <a:srgbClr val="002060"/>
                </a:solidFill>
              </a:rPr>
              <a:t>i</a:t>
            </a:r>
            <a:r>
              <a:rPr lang="en-US" sz="2400" b="1" dirty="0" smtClean="0">
                <a:solidFill>
                  <a:srgbClr val="002060"/>
                </a:solidFill>
              </a:rPr>
              <a:t>nfer </a:t>
            </a:r>
            <a:r>
              <a:rPr lang="en-US" sz="2400" b="1" dirty="0" smtClean="0">
                <a:solidFill>
                  <a:srgbClr val="002060"/>
                </a:solidFill>
              </a:rPr>
              <a:t>new vocabulary</a:t>
            </a:r>
          </a:p>
          <a:p>
            <a:pPr marL="514350" indent="-514350" algn="l">
              <a:buFont typeface="+mj-lt"/>
              <a:buAutoNum type="arabicPeriod"/>
            </a:pPr>
            <a:endParaRPr lang="en-US" sz="2400" b="1" dirty="0" smtClean="0"/>
          </a:p>
          <a:p>
            <a:pPr marL="514350" indent="-514350">
              <a:buFont typeface="+mj-lt"/>
              <a:buAutoNum type="arabicPeriod"/>
            </a:pPr>
            <a:endParaRPr lang="en-US" dirty="0"/>
          </a:p>
        </p:txBody>
      </p:sp>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447800"/>
            <a:ext cx="7467600" cy="2123658"/>
          </a:xfrm>
          <a:prstGeom prst="rect">
            <a:avLst/>
          </a:prstGeom>
          <a:blipFill>
            <a:blip r:embed="rId2"/>
            <a:tile tx="0" ty="0" sx="100000" sy="100000" flip="none" algn="tl"/>
          </a:blipFill>
        </p:spPr>
        <p:txBody>
          <a:bodyPr wrap="square" lIns="91440" tIns="45720" rIns="91440" bIns="45720">
            <a:spAutoFit/>
          </a:bodyPr>
          <a:lstStyle/>
          <a:p>
            <a:pPr algn="ctr"/>
            <a:r>
              <a:rPr lang="en-US" sz="6600" b="1" cap="none" spc="0" dirty="0" smtClean="0">
                <a:ln w="17780" cmpd="sng">
                  <a:solidFill>
                    <a:srgbClr val="FFFFFF"/>
                  </a:solidFill>
                  <a:prstDash val="solid"/>
                  <a:miter lim="800000"/>
                </a:ln>
                <a:solidFill>
                  <a:srgbClr val="0070C0"/>
                </a:solidFill>
                <a:effectLst>
                  <a:outerShdw blurRad="50800" algn="tl" rotWithShape="0">
                    <a:srgbClr val="000000"/>
                  </a:outerShdw>
                </a:effectLst>
              </a:rPr>
              <a:t>Let’s get an idea </a:t>
            </a:r>
            <a:r>
              <a:rPr lang="en-US" sz="6600" b="1" cap="none" spc="0" smtClean="0">
                <a:ln w="17780" cmpd="sng">
                  <a:solidFill>
                    <a:srgbClr val="FFFFFF"/>
                  </a:solidFill>
                  <a:prstDash val="solid"/>
                  <a:miter lim="800000"/>
                </a:ln>
                <a:solidFill>
                  <a:srgbClr val="0070C0"/>
                </a:solidFill>
                <a:effectLst>
                  <a:outerShdw blurRad="50800" algn="tl" rotWithShape="0">
                    <a:srgbClr val="000000"/>
                  </a:outerShdw>
                </a:effectLst>
              </a:rPr>
              <a:t>at first……………………..</a:t>
            </a:r>
            <a:endParaRPr lang="en-US" sz="6600" b="1" cap="none" spc="0" dirty="0">
              <a:ln w="17780" cmpd="sng">
                <a:solidFill>
                  <a:srgbClr val="FFFFFF"/>
                </a:solidFill>
                <a:prstDash val="solid"/>
                <a:miter lim="800000"/>
              </a:ln>
              <a:solidFill>
                <a:srgbClr val="0070C0"/>
              </a:solidFill>
              <a:effectLst>
                <a:outerShdw blurRad="50800" algn="tl" rotWithShape="0">
                  <a:srgbClr val="000000"/>
                </a:outerShdw>
              </a:effectLst>
            </a:endParaRPr>
          </a:p>
        </p:txBody>
      </p:sp>
    </p:spTree>
  </p:cSld>
  <p:clrMapOvr>
    <a:masterClrMapping/>
  </p:clrMapOvr>
  <p:transition>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
            <a:ext cx="7239000" cy="646330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txBody>
          <a:bodyPr wrap="square">
            <a:spAutoFit/>
          </a:bodyPr>
          <a:lstStyle/>
          <a:p>
            <a:pPr algn="ctr"/>
            <a:r>
              <a:rPr lang="en-US" sz="2000" b="1" dirty="0" smtClean="0">
                <a:solidFill>
                  <a:schemeClr val="accent6">
                    <a:lumMod val="50000"/>
                  </a:schemeClr>
                </a:solidFill>
              </a:rPr>
              <a:t>MANGROVE FORESTS</a:t>
            </a:r>
            <a:endParaRPr lang="en-US" sz="2000" dirty="0" smtClean="0">
              <a:solidFill>
                <a:schemeClr val="accent6">
                  <a:lumMod val="50000"/>
                </a:schemeClr>
              </a:solidFill>
            </a:endParaRPr>
          </a:p>
          <a:p>
            <a:pPr algn="ctr"/>
            <a:r>
              <a:rPr lang="en-US" sz="2000" b="1" dirty="0" smtClean="0">
                <a:solidFill>
                  <a:schemeClr val="accent6">
                    <a:lumMod val="50000"/>
                  </a:schemeClr>
                </a:solidFill>
              </a:rPr>
              <a:t>CHARACTERISTICSs</a:t>
            </a:r>
            <a:endParaRPr lang="en-US" sz="2000" b="1" dirty="0" smtClean="0">
              <a:solidFill>
                <a:schemeClr val="accent6">
                  <a:lumMod val="50000"/>
                </a:schemeClr>
              </a:solidFill>
            </a:endParaRPr>
          </a:p>
          <a:p>
            <a:endParaRPr lang="en-US" sz="1400" dirty="0" smtClean="0"/>
          </a:p>
          <a:p>
            <a:r>
              <a:rPr lang="en-US" sz="2400" b="1" dirty="0" smtClean="0"/>
              <a:t>1. Mangrove </a:t>
            </a:r>
            <a:r>
              <a:rPr lang="en-US" sz="2400" b="1" dirty="0" smtClean="0"/>
              <a:t>forests are </a:t>
            </a:r>
            <a:r>
              <a:rPr lang="en-US" sz="2400" b="1" dirty="0" smtClean="0"/>
              <a:t>grown inter-tidal coastlines, meaning every 24 hours, they are inundated by sea water.</a:t>
            </a:r>
          </a:p>
          <a:p>
            <a:r>
              <a:rPr lang="en-US" sz="2400" b="1" dirty="0" smtClean="0"/>
              <a:t>2. The trees have high salt tolerance, Fosses aerial Roots to collect-oxygen.</a:t>
            </a:r>
          </a:p>
          <a:p>
            <a:r>
              <a:rPr lang="en-US" sz="2400" b="1" dirty="0" smtClean="0"/>
              <a:t>3. Live in the harsh and unpredictable interference between Land and Sea.</a:t>
            </a:r>
          </a:p>
          <a:p>
            <a:r>
              <a:rPr lang="en-US" sz="2400" b="1" dirty="0" smtClean="0"/>
              <a:t>4. Moreover less dense evergreen Forests.</a:t>
            </a:r>
          </a:p>
          <a:p>
            <a:r>
              <a:rPr lang="en-US" sz="2400" b="1" dirty="0" smtClean="0"/>
              <a:t>5. Very low average height, often only 2-3 meter.</a:t>
            </a:r>
          </a:p>
          <a:p>
            <a:r>
              <a:rPr lang="en-US" sz="2400" b="1" dirty="0" smtClean="0"/>
              <a:t>6. The best patches reach 6-7 height.</a:t>
            </a:r>
          </a:p>
          <a:p>
            <a:r>
              <a:rPr lang="en-US" sz="2400" b="1" dirty="0" smtClean="0"/>
              <a:t>7. Mangroves have specially adapted Aerial and Salt filtering Roots and salt existing leaves that enable them to occupy the saline wetlands where other plant cannot survive.</a:t>
            </a:r>
          </a:p>
          <a:p>
            <a:endParaRPr lang="en-US" sz="2400" b="1" dirty="0" smtClean="0"/>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74344"/>
            <a:ext cx="8153400" cy="34163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txBody>
          <a:bodyPr wrap="square">
            <a:spAutoFit/>
          </a:bodyPr>
          <a:lstStyle/>
          <a:p>
            <a:r>
              <a:rPr lang="en-US" b="1" dirty="0" smtClean="0"/>
              <a:t>8. The accessible parts are much grazed and topped for fodder and firewood.</a:t>
            </a:r>
          </a:p>
          <a:p>
            <a:r>
              <a:rPr lang="en-US" b="1" dirty="0" smtClean="0"/>
              <a:t>9. The Mangrove Forests litter consisting mainly of fallen leaves and branches provide Nutrients for marine Environment and nursery ground for Juvenile Fish, Crabs, Shrimps and mollusks.</a:t>
            </a:r>
          </a:p>
          <a:p>
            <a:r>
              <a:rPr lang="en-US" b="1" dirty="0" smtClean="0"/>
              <a:t>10. Mangrove forest are also prime nesting and migratory sites for hundreds of birds and animals species.</a:t>
            </a:r>
          </a:p>
          <a:p>
            <a:r>
              <a:rPr lang="en-US" b="1" dirty="0" smtClean="0"/>
              <a:t>11. Mangroves are also useful in treating effluent as the plant absorb excess nitrates and phosphates thereby preventing contaminated of near shore waters.</a:t>
            </a:r>
          </a:p>
          <a:p>
            <a:r>
              <a:rPr lang="en-US" b="1" dirty="0" smtClean="0"/>
              <a:t>12. Mangroves are principal coastal features of Tropical and Sub-Tropical Climates.</a:t>
            </a:r>
          </a:p>
          <a:p>
            <a:r>
              <a:rPr lang="en-US" b="1" dirty="0" smtClean="0"/>
              <a:t>13. Mangrove are currently characterized as on open Ecosystem.</a:t>
            </a:r>
          </a:p>
          <a:p>
            <a:r>
              <a:rPr lang="en-US" b="1" dirty="0" smtClean="0"/>
              <a:t>14. The Coastal track in Pakistan carries mangrove forests in varying densities of qualities.</a:t>
            </a:r>
            <a:endParaRPr lang="en-US" b="1" dirty="0" smtClean="0"/>
          </a:p>
        </p:txBody>
      </p:sp>
    </p:spTree>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TotalTime>
  <Words>1068</Words>
  <Application>Microsoft Office PowerPoint</Application>
  <PresentationFormat>On-screen Show (4:3)</PresentationFormat>
  <Paragraphs>151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Unit-08       : Environment and Nature Lesson-04  : Threats to tigers of Mangrove Forest  </vt:lpstr>
      <vt:lpstr>Learning Goals:</vt:lpstr>
      <vt:lpstr>Slide 7</vt:lpstr>
      <vt:lpstr>Slide 8</vt:lpstr>
      <vt:lpstr>Slide 9</vt:lpstr>
      <vt:lpstr>Slide 10</vt:lpstr>
      <vt:lpstr>Individual Work: Silent Reading</vt:lpstr>
      <vt:lpstr>Slide 12</vt:lpstr>
      <vt:lpstr>Slide 13</vt:lpstr>
      <vt:lpstr>      1.  What are the reasons behind the destruction of the Sundarbans? 2.  ” Coastline retreat is evident everywhere” . Do you agree or disagree with this        statement? Give reasons in your favour.  3.  What was the prediction of the scientists about the treatment of the        Sundarbans? 4.  What do the results of the scientific study indicate? 5.  What is biodiversity? 6.  Which factors will lead to species loss in the Sundarbans? 7.  Why does the dwelling place of Royal Bengal Tiger under threat? 8.  What makes the Sundarbans a ‘critical’ tiger habitat? 9.   What are the causes of rising sea level? 10.  How does a mangrove forest differ from a normal forest?</vt:lpstr>
      <vt:lpstr>Match the answers</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Parvin Akter</dc:creator>
  <cp:lastModifiedBy>Parvin Akter</cp:lastModifiedBy>
  <cp:revision>122</cp:revision>
  <dcterms:created xsi:type="dcterms:W3CDTF">2006-08-16T00:00:00Z</dcterms:created>
  <dcterms:modified xsi:type="dcterms:W3CDTF">2020-04-16T16:05:05Z</dcterms:modified>
</cp:coreProperties>
</file>