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922" r:id="rId2"/>
    <p:sldMasterId id="2147483940" r:id="rId3"/>
    <p:sldMasterId id="2147483976" r:id="rId4"/>
    <p:sldMasterId id="2147483994" r:id="rId5"/>
    <p:sldMasterId id="2147484026" r:id="rId6"/>
  </p:sldMasterIdLst>
  <p:sldIdLst>
    <p:sldId id="283" r:id="rId7"/>
    <p:sldId id="273" r:id="rId8"/>
    <p:sldId id="284" r:id="rId9"/>
    <p:sldId id="298" r:id="rId10"/>
    <p:sldId id="274" r:id="rId11"/>
    <p:sldId id="260" r:id="rId12"/>
    <p:sldId id="262" r:id="rId13"/>
    <p:sldId id="299" r:id="rId14"/>
    <p:sldId id="285" r:id="rId15"/>
    <p:sldId id="292" r:id="rId16"/>
    <p:sldId id="297" r:id="rId17"/>
    <p:sldId id="301" r:id="rId18"/>
    <p:sldId id="279" r:id="rId19"/>
    <p:sldId id="290" r:id="rId20"/>
    <p:sldId id="302" r:id="rId21"/>
    <p:sldId id="29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14" y="-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5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5.xml" /><Relationship Id="rId24" Type="http://schemas.openxmlformats.org/officeDocument/2006/relationships/presProps" Target="pres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Master" Target="../slideMasters/slideMaster4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Master" Target="../slideMasters/slideMaster6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Master" Target="../slideMasters/slideMaster6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3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7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7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2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746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2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2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14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57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75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448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44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3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6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37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5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7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3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3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2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3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7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2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01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3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631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2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9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5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40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02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7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23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6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3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91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40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8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6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97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37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2285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937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1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66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44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83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3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941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1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07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37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75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49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37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31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68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207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25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5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20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1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4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06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9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27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70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275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97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7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89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13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13" Type="http://schemas.openxmlformats.org/officeDocument/2006/relationships/slideLayout" Target="../slideLayouts/slideLayout29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8.xml" /><Relationship Id="rId17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18.xml" /><Relationship Id="rId16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31.xml" /><Relationship Id="rId10" Type="http://schemas.openxmlformats.org/officeDocument/2006/relationships/slideLayout" Target="../slideLayouts/slideLayout26.xml" /><Relationship Id="rId19" Type="http://schemas.openxmlformats.org/officeDocument/2006/relationships/image" Target="../media/image4.jpg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Relationship Id="rId14" Type="http://schemas.openxmlformats.org/officeDocument/2006/relationships/slideLayout" Target="../slideLayouts/slideLayout3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slideLayout" Target="../slideLayouts/slideLayout46.xml" /><Relationship Id="rId18" Type="http://schemas.openxmlformats.org/officeDocument/2006/relationships/theme" Target="../theme/theme3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slideLayout" Target="../slideLayouts/slideLayout45.xml" /><Relationship Id="rId17" Type="http://schemas.openxmlformats.org/officeDocument/2006/relationships/slideLayout" Target="../slideLayouts/slideLayout50.xml" /><Relationship Id="rId2" Type="http://schemas.openxmlformats.org/officeDocument/2006/relationships/slideLayout" Target="../slideLayouts/slideLayout35.xml" /><Relationship Id="rId16" Type="http://schemas.openxmlformats.org/officeDocument/2006/relationships/slideLayout" Target="../slideLayouts/slideLayout49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5" Type="http://schemas.openxmlformats.org/officeDocument/2006/relationships/slideLayout" Target="../slideLayouts/slideLayout48.xml" /><Relationship Id="rId10" Type="http://schemas.openxmlformats.org/officeDocument/2006/relationships/slideLayout" Target="../slideLayouts/slideLayout43.xml" /><Relationship Id="rId19" Type="http://schemas.openxmlformats.org/officeDocument/2006/relationships/image" Target="../media/image5.png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Relationship Id="rId14" Type="http://schemas.openxmlformats.org/officeDocument/2006/relationships/slideLayout" Target="../slideLayouts/slideLayout47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 /><Relationship Id="rId13" Type="http://schemas.openxmlformats.org/officeDocument/2006/relationships/slideLayout" Target="../slideLayouts/slideLayout63.xml" /><Relationship Id="rId18" Type="http://schemas.openxmlformats.org/officeDocument/2006/relationships/theme" Target="../theme/theme4.xml" /><Relationship Id="rId3" Type="http://schemas.openxmlformats.org/officeDocument/2006/relationships/slideLayout" Target="../slideLayouts/slideLayout53.xml" /><Relationship Id="rId7" Type="http://schemas.openxmlformats.org/officeDocument/2006/relationships/slideLayout" Target="../slideLayouts/slideLayout57.xml" /><Relationship Id="rId12" Type="http://schemas.openxmlformats.org/officeDocument/2006/relationships/slideLayout" Target="../slideLayouts/slideLayout62.xml" /><Relationship Id="rId17" Type="http://schemas.openxmlformats.org/officeDocument/2006/relationships/slideLayout" Target="../slideLayouts/slideLayout67.xml" /><Relationship Id="rId2" Type="http://schemas.openxmlformats.org/officeDocument/2006/relationships/slideLayout" Target="../slideLayouts/slideLayout52.xml" /><Relationship Id="rId16" Type="http://schemas.openxmlformats.org/officeDocument/2006/relationships/slideLayout" Target="../slideLayouts/slideLayout66.xml" /><Relationship Id="rId1" Type="http://schemas.openxmlformats.org/officeDocument/2006/relationships/slideLayout" Target="../slideLayouts/slideLayout51.xml" /><Relationship Id="rId6" Type="http://schemas.openxmlformats.org/officeDocument/2006/relationships/slideLayout" Target="../slideLayouts/slideLayout56.xml" /><Relationship Id="rId11" Type="http://schemas.openxmlformats.org/officeDocument/2006/relationships/slideLayout" Target="../slideLayouts/slideLayout61.xml" /><Relationship Id="rId5" Type="http://schemas.openxmlformats.org/officeDocument/2006/relationships/slideLayout" Target="../slideLayouts/slideLayout55.xml" /><Relationship Id="rId15" Type="http://schemas.openxmlformats.org/officeDocument/2006/relationships/slideLayout" Target="../slideLayouts/slideLayout65.xml" /><Relationship Id="rId10" Type="http://schemas.openxmlformats.org/officeDocument/2006/relationships/slideLayout" Target="../slideLayouts/slideLayout60.xml" /><Relationship Id="rId19" Type="http://schemas.openxmlformats.org/officeDocument/2006/relationships/image" Target="../media/image8.png" /><Relationship Id="rId4" Type="http://schemas.openxmlformats.org/officeDocument/2006/relationships/slideLayout" Target="../slideLayouts/slideLayout54.xml" /><Relationship Id="rId9" Type="http://schemas.openxmlformats.org/officeDocument/2006/relationships/slideLayout" Target="../slideLayouts/slideLayout59.xml" /><Relationship Id="rId14" Type="http://schemas.openxmlformats.org/officeDocument/2006/relationships/slideLayout" Target="../slideLayouts/slideLayout64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 /><Relationship Id="rId13" Type="http://schemas.openxmlformats.org/officeDocument/2006/relationships/slideLayout" Target="../slideLayouts/slideLayout80.xml" /><Relationship Id="rId18" Type="http://schemas.openxmlformats.org/officeDocument/2006/relationships/theme" Target="../theme/theme5.xml" /><Relationship Id="rId3" Type="http://schemas.openxmlformats.org/officeDocument/2006/relationships/slideLayout" Target="../slideLayouts/slideLayout70.xml" /><Relationship Id="rId7" Type="http://schemas.openxmlformats.org/officeDocument/2006/relationships/slideLayout" Target="../slideLayouts/slideLayout74.xml" /><Relationship Id="rId12" Type="http://schemas.openxmlformats.org/officeDocument/2006/relationships/slideLayout" Target="../slideLayouts/slideLayout79.xml" /><Relationship Id="rId17" Type="http://schemas.openxmlformats.org/officeDocument/2006/relationships/slideLayout" Target="../slideLayouts/slideLayout84.xml" /><Relationship Id="rId2" Type="http://schemas.openxmlformats.org/officeDocument/2006/relationships/slideLayout" Target="../slideLayouts/slideLayout69.xml" /><Relationship Id="rId16" Type="http://schemas.openxmlformats.org/officeDocument/2006/relationships/slideLayout" Target="../slideLayouts/slideLayout83.xml" /><Relationship Id="rId1" Type="http://schemas.openxmlformats.org/officeDocument/2006/relationships/slideLayout" Target="../slideLayouts/slideLayout68.xml" /><Relationship Id="rId6" Type="http://schemas.openxmlformats.org/officeDocument/2006/relationships/slideLayout" Target="../slideLayouts/slideLayout73.xml" /><Relationship Id="rId11" Type="http://schemas.openxmlformats.org/officeDocument/2006/relationships/slideLayout" Target="../slideLayouts/slideLayout78.xml" /><Relationship Id="rId5" Type="http://schemas.openxmlformats.org/officeDocument/2006/relationships/slideLayout" Target="../slideLayouts/slideLayout72.xml" /><Relationship Id="rId1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77.xml" /><Relationship Id="rId19" Type="http://schemas.openxmlformats.org/officeDocument/2006/relationships/image" Target="../media/image11.png" /><Relationship Id="rId4" Type="http://schemas.openxmlformats.org/officeDocument/2006/relationships/slideLayout" Target="../slideLayouts/slideLayout71.xml" /><Relationship Id="rId9" Type="http://schemas.openxmlformats.org/officeDocument/2006/relationships/slideLayout" Target="../slideLayouts/slideLayout76.xml" /><Relationship Id="rId14" Type="http://schemas.openxmlformats.org/officeDocument/2006/relationships/slideLayout" Target="../slideLayouts/slideLayout81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 /><Relationship Id="rId13" Type="http://schemas.openxmlformats.org/officeDocument/2006/relationships/theme" Target="../theme/theme6.xml" /><Relationship Id="rId3" Type="http://schemas.openxmlformats.org/officeDocument/2006/relationships/slideLayout" Target="../slideLayouts/slideLayout87.xml" /><Relationship Id="rId7" Type="http://schemas.openxmlformats.org/officeDocument/2006/relationships/slideLayout" Target="../slideLayouts/slideLayout91.xml" /><Relationship Id="rId12" Type="http://schemas.openxmlformats.org/officeDocument/2006/relationships/slideLayout" Target="../slideLayouts/slideLayout96.xml" /><Relationship Id="rId2" Type="http://schemas.openxmlformats.org/officeDocument/2006/relationships/slideLayout" Target="../slideLayouts/slideLayout86.xml" /><Relationship Id="rId1" Type="http://schemas.openxmlformats.org/officeDocument/2006/relationships/slideLayout" Target="../slideLayouts/slideLayout85.xml" /><Relationship Id="rId6" Type="http://schemas.openxmlformats.org/officeDocument/2006/relationships/slideLayout" Target="../slideLayouts/slideLayout90.xml" /><Relationship Id="rId11" Type="http://schemas.openxmlformats.org/officeDocument/2006/relationships/slideLayout" Target="../slideLayouts/slideLayout95.xml" /><Relationship Id="rId5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4.xml" /><Relationship Id="rId4" Type="http://schemas.openxmlformats.org/officeDocument/2006/relationships/slideLayout" Target="../slideLayouts/slideLayout88.xml" /><Relationship Id="rId9" Type="http://schemas.openxmlformats.org/officeDocument/2006/relationships/slideLayout" Target="../slideLayouts/slideLayout9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5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42E022-6E2D-4DBF-B892-94DCAC3EBDE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041BA2-3DFA-43B0-BB08-6CE739C51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38615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9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8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3234" y="1706633"/>
            <a:ext cx="5895605" cy="35021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chemeClr val="bg1"/>
                </a:solidFill>
              </a:rPr>
              <a:t>সবাইকে</a:t>
            </a:r>
            <a:r>
              <a:rPr lang="en-US" sz="11500" b="1" dirty="0">
                <a:solidFill>
                  <a:schemeClr val="bg1"/>
                </a:solidFill>
              </a:rPr>
              <a:t>  </a:t>
            </a:r>
            <a:r>
              <a:rPr lang="en-US" sz="11500" b="1" dirty="0" err="1">
                <a:solidFill>
                  <a:schemeClr val="bg1"/>
                </a:solidFill>
              </a:rPr>
              <a:t>স্বাগতম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C127D7C-871A-2C4D-A1C2-A83E8C476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4" y="371102"/>
            <a:ext cx="5705460" cy="6070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09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AFE7-80ED-405F-8461-B2158F8F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bn-BD" sz="32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2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73C946-D6EA-42B5-9950-EBECF52A22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1783"/>
            <a:ext cx="10363826" cy="536675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3200" b="1" dirty="0">
                <a:solidFill>
                  <a:schemeClr val="bg2">
                    <a:lumMod val="50000"/>
                  </a:schemeClr>
                </a:solidFill>
              </a:rPr>
              <a:t>সুদের হারের তারতম্যের কারণেই বর্তমান  ও ভবিষ্যৎ সময়ের মধ্যে অর্থের মূল্যের পার্থক্য ঘটে। আজকের ১০০ টাকার মূল্য ১ বছর বা ১০ বছর পর ১০০ </a:t>
            </a:r>
            <a:r>
              <a:rPr lang="bn-IN" sz="3200" b="1" dirty="0">
                <a:solidFill>
                  <a:schemeClr val="bg2">
                    <a:lumMod val="50000"/>
                  </a:schemeClr>
                </a:solidFill>
              </a:rPr>
              <a:t>টা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</a:rPr>
              <a:t>কা থাকবেনা। কেননা সাধারন ব্যাংকের সুদের হার যদি ১০% হয় তাহলে ১ বছর পর ১০০ টাকা হবে ১১০ টাকা। </a:t>
            </a:r>
          </a:p>
          <a:p>
            <a:r>
              <a:rPr lang="bn-BD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</a:rPr>
              <a:t>যেমন,</a:t>
            </a:r>
            <a:r>
              <a:rPr lang="bn-IN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</a:rPr>
              <a:t>আজকের ১০০০ টাকা এক বছর বা দশ বছর পর ১০০০ টাকা থাকবে না।কারণ সাধারণ ব্যাংকের সুদের হার</a:t>
            </a:r>
            <a:r>
              <a:rPr lang="bn-IN" sz="3200" b="1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</a:rPr>
              <a:t>যদি ১০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%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</a:rPr>
              <a:t> হয়,তবে এক বছর পর১০০০ টাকার মূল্য হবে (১০০০+১০০০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×</a:t>
            </a:r>
            <a:r>
              <a:rPr lang="as-IN" sz="3200" b="1" dirty="0">
                <a:solidFill>
                  <a:schemeClr val="bg2">
                    <a:lumMod val="50000"/>
                  </a:schemeClr>
                </a:solidFill>
              </a:rPr>
              <a:t>১০%</a:t>
            </a:r>
            <a:r>
              <a:rPr lang="bn-BD" sz="3200" b="1" dirty="0">
                <a:solidFill>
                  <a:schemeClr val="bg2">
                    <a:lumMod val="50000"/>
                  </a:schemeClr>
                </a:solidFill>
              </a:rPr>
              <a:t>) =১১০০ টাকা।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904"/>
            <a:ext cx="10364451" cy="775566"/>
          </a:xfrm>
        </p:spPr>
        <p:txBody>
          <a:bodyPr/>
          <a:lstStyle/>
          <a:p>
            <a:r>
              <a:rPr lang="bn-BD" b="1" dirty="0"/>
              <a:t>অর্থের সময় মূল্যের সুত্রাবলি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7646" y="1410195"/>
            <a:ext cx="1021995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ভবিষ্যৎ মূল্য ও বাৎসরিক চক্রবৃদ্ধিঃ নির্দিষ্ট সময় শেষে বর্তমান </a:t>
            </a:r>
            <a:r>
              <a:rPr lang="bn-BD" sz="2800" b="1"/>
              <a:t>বিনিয়োগকৃত অর্থের </a:t>
            </a:r>
            <a:r>
              <a:rPr lang="bn-BD" sz="2800" b="1" dirty="0"/>
              <a:t>সুদাসল সহ মূল্যকে ভবিষ্যৎ মূল্য বলে।</a:t>
            </a:r>
          </a:p>
          <a:p>
            <a:r>
              <a:rPr lang="bn-BD" sz="2400" b="1" dirty="0"/>
              <a:t>ভবিষ্যৎ মূল্য, </a:t>
            </a:r>
            <a:r>
              <a:rPr lang="en-US" sz="2400" b="1" dirty="0"/>
              <a:t>FV= PV(1+i)^n</a:t>
            </a:r>
          </a:p>
          <a:p>
            <a:r>
              <a:rPr lang="en-US" sz="2400" b="1" dirty="0"/>
              <a:t>                      </a:t>
            </a:r>
            <a:r>
              <a:rPr lang="bn-BD" sz="2400" b="1" dirty="0"/>
              <a:t>বর্তমান মূল্য (১+সুদের হার)মেয়াদ</a:t>
            </a:r>
          </a:p>
          <a:p>
            <a:r>
              <a:rPr lang="bn-BD" sz="2400" b="1" dirty="0"/>
              <a:t>যদি বছরে একাধিকবার চক্রবৃদ্ধিকরনের মাধ্যমে ভবিষ্যৎ মূল্য নির্ধারণ করা হয় তাহলে</a:t>
            </a:r>
          </a:p>
          <a:p>
            <a:r>
              <a:rPr lang="en-US" sz="2400" b="1" dirty="0"/>
              <a:t>FV= PV (1+i</a:t>
            </a:r>
            <a:r>
              <a:rPr lang="en-US" sz="2400" b="1"/>
              <a:t>/m</a:t>
            </a:r>
            <a:r>
              <a:rPr lang="en-GB" sz="2400" b="1"/>
              <a:t>)^</a:t>
            </a:r>
            <a:r>
              <a:rPr lang="en-US" sz="2400" b="1"/>
              <a:t>n</a:t>
            </a:r>
            <a:r>
              <a:rPr lang="en-GB" sz="2400" b="1"/>
              <a:t>×</a:t>
            </a:r>
            <a:r>
              <a:rPr lang="en-US" sz="2400" b="1"/>
              <a:t>m</a:t>
            </a:r>
            <a:r>
              <a:rPr lang="en-US" sz="2400"/>
              <a:t> </a:t>
            </a:r>
            <a:endParaRPr lang="en-US" sz="2400" dirty="0"/>
          </a:p>
          <a:p>
            <a:r>
              <a:rPr lang="bn-BD" sz="2400" b="1" dirty="0"/>
              <a:t>যেখানে, </a:t>
            </a:r>
            <a:r>
              <a:rPr lang="en-US" sz="2400" b="1" dirty="0"/>
              <a:t>PV= </a:t>
            </a:r>
            <a:r>
              <a:rPr lang="bn-BD" sz="2400" b="1" dirty="0"/>
              <a:t>বর্তমান মূল্য </a:t>
            </a:r>
          </a:p>
          <a:p>
            <a:r>
              <a:rPr lang="bn-BD" sz="2400" b="1" dirty="0"/>
              <a:t>          </a:t>
            </a:r>
            <a:r>
              <a:rPr lang="en-US" sz="2400" b="1" dirty="0"/>
              <a:t>FV= </a:t>
            </a:r>
            <a:r>
              <a:rPr lang="bn-BD" sz="2400" b="1" dirty="0"/>
              <a:t>ভবিষ্যৎ মূল্য </a:t>
            </a:r>
          </a:p>
          <a:p>
            <a:r>
              <a:rPr lang="bn-BD" sz="2400" b="1" dirty="0"/>
              <a:t>          </a:t>
            </a:r>
            <a:r>
              <a:rPr lang="en-US" sz="2400" b="1" dirty="0" err="1"/>
              <a:t>i</a:t>
            </a:r>
            <a:r>
              <a:rPr lang="en-US" sz="2400" b="1" dirty="0"/>
              <a:t>= </a:t>
            </a:r>
            <a:r>
              <a:rPr lang="bn-BD" sz="2400" b="1" dirty="0"/>
              <a:t>সুদের হার</a:t>
            </a:r>
          </a:p>
          <a:p>
            <a:r>
              <a:rPr lang="bn-BD" sz="2400" b="1" dirty="0"/>
              <a:t>          </a:t>
            </a:r>
            <a:r>
              <a:rPr lang="en-US" sz="2400" b="1" dirty="0"/>
              <a:t>n= </a:t>
            </a:r>
            <a:r>
              <a:rPr lang="bn-BD" sz="2400" b="1" dirty="0"/>
              <a:t>মেয়াদ</a:t>
            </a:r>
          </a:p>
          <a:p>
            <a:r>
              <a:rPr lang="bn-BD" sz="2400" b="1" dirty="0"/>
              <a:t>          </a:t>
            </a:r>
            <a:r>
              <a:rPr lang="en-US" sz="2400" b="1" dirty="0"/>
              <a:t>m=</a:t>
            </a:r>
            <a:r>
              <a:rPr lang="bn-BD" sz="2400" b="1" dirty="0"/>
              <a:t> চক্রবৃদ্ধির সংখ্যা 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37376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3127"/>
            <a:ext cx="12192000" cy="15279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অর্থের বর্তমান মূল্যঃ                                                                                                                          </a:t>
            </a:r>
            <a:r>
              <a:rPr lang="bn-IN" sz="2800" b="1" dirty="0">
                <a:solidFill>
                  <a:schemeClr val="tx1"/>
                </a:solidFill>
              </a:rPr>
              <a:t>বাট্রাকরন প্রক্রিয়ার মাধ্যমে যে মূল্য বের করা হয় তাকে অর্থের বর্তমান মূল্য বলে </a:t>
            </a:r>
            <a:r>
              <a:rPr lang="bn-IN" dirty="0">
                <a:solidFill>
                  <a:schemeClr val="tx1"/>
                </a:solidFill>
              </a:rPr>
              <a:t>।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727201"/>
            <a:ext cx="12191998" cy="513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বর্তমান মূল্য , </a:t>
            </a:r>
            <a:r>
              <a:rPr lang="en-US" sz="3200" b="1" dirty="0">
                <a:solidFill>
                  <a:schemeClr val="tx1"/>
                </a:solidFill>
              </a:rPr>
              <a:t>PV= FV/(1+i)^n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যদি বছরে একাধিকবার বাট্রাকরনের মাধ্যমে বর্তমান মূল্য নির্ধারন করা হয় তাহলে,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PV= FV/(1+i/m)^n*m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যেখানে, </a:t>
            </a:r>
            <a:r>
              <a:rPr lang="en-US" sz="3200" b="1" dirty="0">
                <a:solidFill>
                  <a:schemeClr val="tx1"/>
                </a:solidFill>
              </a:rPr>
              <a:t>FV= </a:t>
            </a:r>
            <a:r>
              <a:rPr lang="bn-IN" sz="3200" b="1" dirty="0">
                <a:solidFill>
                  <a:schemeClr val="tx1"/>
                </a:solidFill>
              </a:rPr>
              <a:t>ভবিষ্যৎ মূল্য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PV= </a:t>
            </a:r>
            <a:r>
              <a:rPr lang="bn-IN" sz="3200" b="1" dirty="0">
                <a:solidFill>
                  <a:schemeClr val="tx1"/>
                </a:solidFill>
              </a:rPr>
              <a:t>বর্তমান মূল্য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i</a:t>
            </a:r>
            <a:r>
              <a:rPr lang="en-US" sz="3200" b="1" dirty="0">
                <a:solidFill>
                  <a:schemeClr val="tx1"/>
                </a:solidFill>
              </a:rPr>
              <a:t>= </a:t>
            </a:r>
            <a:r>
              <a:rPr lang="bn-IN" sz="3200" b="1" dirty="0">
                <a:solidFill>
                  <a:schemeClr val="tx1"/>
                </a:solidFill>
              </a:rPr>
              <a:t>সুদের হার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n= </a:t>
            </a:r>
            <a:r>
              <a:rPr lang="bn-IN" sz="3200" b="1" dirty="0">
                <a:solidFill>
                  <a:schemeClr val="tx1"/>
                </a:solidFill>
              </a:rPr>
              <a:t>বছরের সংখ্যা / মেয়াদ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m= </a:t>
            </a:r>
            <a:r>
              <a:rPr lang="bn-IN" sz="3200" b="1" dirty="0">
                <a:solidFill>
                  <a:schemeClr val="tx1"/>
                </a:solidFill>
              </a:rPr>
              <a:t>চক্রবৃদ্ধির সংখ্যা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47538"/>
            <a:ext cx="892086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EAR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Effective Annual Rate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39" y="1366082"/>
            <a:ext cx="8126994" cy="39087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8" algn="just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একটি নির্দিষ্ট মেয়াদের জন্য গ্রহণকৃত ঋণের সুদের হার চক্রবৃদ্ধি হারে বৃদ্ধি পেয়ে ঐ নির্দিষ্ট মেয়াদের যে সুদের হার হয় তাই প্রকৃত সুদের হার।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  <a:p>
            <a:pPr lvl="8" algn="ctr"/>
            <a:endParaRPr lang="bn-BD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88C9B-17BB-4CCD-9A8E-C22F8CB9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357" y="1769154"/>
            <a:ext cx="2745832" cy="1773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4BDAC7-B13D-400B-AEEF-0AD0C0FD5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5375189"/>
            <a:ext cx="8217611" cy="124803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4800" b="1" dirty="0">
                <a:solidFill>
                  <a:srgbClr val="FF0000"/>
                </a:solidFill>
              </a:rPr>
              <a:t>সূত্রঃ   </a:t>
            </a:r>
            <a:r>
              <a:rPr lang="en-US" sz="4800" b="1" dirty="0">
                <a:solidFill>
                  <a:srgbClr val="FF0000"/>
                </a:solidFill>
              </a:rPr>
              <a:t>E</a:t>
            </a:r>
            <a:r>
              <a:rPr lang="bn-BD" sz="4800" b="1" dirty="0">
                <a:solidFill>
                  <a:srgbClr val="FF0000"/>
                </a:solidFill>
              </a:rPr>
              <a:t>AR=(1+𝑖/𝑚)</a:t>
            </a:r>
            <a:r>
              <a:rPr lang="en-US" sz="4800" b="1" dirty="0">
                <a:solidFill>
                  <a:srgbClr val="FF0000"/>
                </a:solidFill>
              </a:rPr>
              <a:t>^ m </a:t>
            </a:r>
            <a:r>
              <a:rPr lang="bn-BD" sz="4800" b="1" dirty="0">
                <a:solidFill>
                  <a:srgbClr val="FF0000"/>
                </a:solidFill>
              </a:rPr>
              <a:t>-1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8161" y="2007966"/>
            <a:ext cx="158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EAR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929043" y="2383435"/>
            <a:ext cx="730322" cy="27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3145" y="77486"/>
            <a:ext cx="7325710" cy="1639508"/>
          </a:xfrm>
          <a:solidFill>
            <a:schemeClr val="accent4"/>
          </a:solidFill>
        </p:spPr>
        <p:txBody>
          <a:bodyPr/>
          <a:lstStyle/>
          <a:p>
            <a:r>
              <a:rPr lang="bn-IN" dirty="0"/>
              <a:t>			</a:t>
            </a:r>
            <a:r>
              <a:rPr lang="bn-IN" sz="4800" b="1" dirty="0"/>
              <a:t>দলীয় কাজ 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B1DBFE-45F2-4193-847E-B34CA8AF983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570038"/>
            <a:ext cx="3419475" cy="3240087"/>
          </a:xfrm>
        </p:spPr>
        <p:txBody>
          <a:bodyPr/>
          <a:lstStyle/>
          <a:p>
            <a:pPr marL="0" indent="0">
              <a:buNone/>
            </a:pPr>
            <a:endParaRPr lang="as-IN" sz="3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4325" y="1280309"/>
            <a:ext cx="12256325" cy="589613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মিঃ রহমান</a:t>
            </a:r>
            <a:r>
              <a:rPr lang="bn-IN" sz="4000" b="1">
                <a:solidFill>
                  <a:schemeClr val="tx1"/>
                </a:solidFill>
              </a:rPr>
              <a:t> </a:t>
            </a:r>
            <a:r>
              <a:rPr lang="en-GB" sz="4000" b="1">
                <a:solidFill>
                  <a:schemeClr val="tx1"/>
                </a:solidFill>
              </a:rPr>
              <a:t>৮</a:t>
            </a:r>
            <a:r>
              <a:rPr lang="bn-IN" sz="4000" b="1">
                <a:solidFill>
                  <a:schemeClr val="tx1"/>
                </a:solidFill>
              </a:rPr>
              <a:t> </a:t>
            </a:r>
            <a:r>
              <a:rPr lang="bn-IN" sz="4000" b="1" dirty="0">
                <a:solidFill>
                  <a:schemeClr val="tx1"/>
                </a:solidFill>
              </a:rPr>
              <a:t>বছর </a:t>
            </a:r>
            <a:r>
              <a:rPr lang="bn-IN" sz="4000" b="1">
                <a:solidFill>
                  <a:schemeClr val="tx1"/>
                </a:solidFill>
              </a:rPr>
              <a:t>পর </a:t>
            </a:r>
            <a:r>
              <a:rPr lang="en-GB" sz="4000" b="1">
                <a:solidFill>
                  <a:schemeClr val="tx1"/>
                </a:solidFill>
              </a:rPr>
              <a:t>৬</a:t>
            </a:r>
            <a:r>
              <a:rPr lang="bn-IN" sz="4000" b="1">
                <a:solidFill>
                  <a:schemeClr val="tx1"/>
                </a:solidFill>
              </a:rPr>
              <a:t>০০০০০ </a:t>
            </a:r>
            <a:r>
              <a:rPr lang="bn-IN" sz="4000" b="1" dirty="0">
                <a:solidFill>
                  <a:schemeClr val="tx1"/>
                </a:solidFill>
              </a:rPr>
              <a:t>টাকা পাবার আশায় বর্তমানে কিছু টাকা ব্যাংকে জমা রাখতে চায় । সোনালী ব্যাংক তাকে বার্ষিক ১০% হারে এবং অগ্রনী ব্যাংক তাকে মাসিক ৯% সুদ প্রদান করার প্রস্তাব দিয়েছে ।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</a:rPr>
              <a:t>করনীয়ঃ ক ) সোনালী ব্যাংকে বর্তমানে কত টাকা জমা রাখতে হবে। 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</a:rPr>
              <a:t>খ) কোন ব্যাংকে টাকা রাখা মিস ইকরার জন্য লাভ জনক হবে । 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</a:rPr>
              <a:t>																</a:t>
            </a:r>
            <a:r>
              <a:rPr lang="bn-IN" sz="4000" b="1">
                <a:solidFill>
                  <a:schemeClr val="tx1"/>
                </a:solidFill>
              </a:rPr>
              <a:t>	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2217"/>
            <a:ext cx="12191999" cy="63125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chemeClr val="tx1"/>
                </a:solidFill>
              </a:rPr>
              <a:t>মিঃ করিম</a:t>
            </a:r>
            <a:r>
              <a:rPr lang="bn-IN" sz="3600" b="1">
                <a:solidFill>
                  <a:schemeClr val="tx1"/>
                </a:solidFill>
              </a:rPr>
              <a:t> </a:t>
            </a:r>
            <a:r>
              <a:rPr lang="bn-BD" sz="3600" b="1" dirty="0">
                <a:solidFill>
                  <a:schemeClr val="tx1"/>
                </a:solidFill>
              </a:rPr>
              <a:t>বর্তমানে একটি কম্পিউটার ক্রয়ের জন্য  ৬ বছর  মেয়াদে পরিশোধের শর্তে এককালীন ৫০,০০০ টাকা ঋণ গ্রহণ করতে ইচ্ছুক। সোনালী ব্যাংক বার্ষিক ১১% হার সুদে ঋণ প্রদানের প্রস্তাব দিয়েছেন।অপর দিকে তার এক বন্ধু তাকে ১০.৫</a:t>
            </a:r>
            <a:r>
              <a:rPr lang="en-US" sz="3600" b="1" dirty="0">
                <a:solidFill>
                  <a:schemeClr val="tx1"/>
                </a:solidFill>
                <a:latin typeface="Tw Cen MT" panose="020B0602020104020603" pitchFamily="34" charset="0"/>
              </a:rPr>
              <a:t>%</a:t>
            </a:r>
            <a:r>
              <a:rPr lang="bn-BD" sz="3600" b="1" dirty="0">
                <a:solidFill>
                  <a:schemeClr val="tx1"/>
                </a:solidFill>
                <a:latin typeface="Tw Cen MT" panose="020B0602020104020603" pitchFamily="34" charset="0"/>
              </a:rPr>
              <a:t> হার </a:t>
            </a:r>
            <a:r>
              <a:rPr lang="bn-BD" sz="3600" b="1" dirty="0">
                <a:solidFill>
                  <a:schemeClr val="tx1"/>
                </a:solidFill>
              </a:rPr>
              <a:t> মাসিক চক্রবৃদ্ধি সুদে ঋণ প্রদানের প্রস্তাব দিয়েছেন ।</a:t>
            </a:r>
          </a:p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 ৬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বছর পর সোনালী ব্যাংকে সুদাসলে মোট কত টাকা পরিশোধ করতে হবে?</a:t>
            </a:r>
          </a:p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 </a:t>
            </a:r>
            <a:r>
              <a:rPr lang="bn-BD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কোন সিদ্ধান্ত</a:t>
            </a:r>
            <a:r>
              <a:rPr lang="en-GB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মিঃ করিমের নিকট </a:t>
            </a:r>
            <a:r>
              <a:rPr lang="bn-BD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যুক্তিযুক্ত মতামত দাও।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bn-IN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EAR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এর পূর্ন রূপ কি? </a:t>
            </a:r>
          </a:p>
          <a:p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EAR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এর সূত্রটি বল? 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9891" y="34635"/>
            <a:ext cx="3172691" cy="92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</a:rPr>
              <a:t>মূল্যায়ন</a:t>
            </a:r>
            <a:r>
              <a:rPr lang="bn-IN" sz="4400" b="1" dirty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875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8EA7C2-0042-417A-9F3B-A1F03648B52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 rot="10800000" flipV="1">
            <a:off x="1232717" y="4391840"/>
            <a:ext cx="9726566" cy="222812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</a:rPr>
              <a:t>যদি উভয়ই </a:t>
            </a:r>
            <a:r>
              <a:rPr lang="bn-IN" sz="3600" b="1">
                <a:solidFill>
                  <a:schemeClr val="bg1"/>
                </a:solidFill>
              </a:rPr>
              <a:t> </a:t>
            </a:r>
            <a:r>
              <a:rPr lang="bn-IN" sz="3600" b="1" dirty="0">
                <a:solidFill>
                  <a:schemeClr val="bg1"/>
                </a:solidFill>
              </a:rPr>
              <a:t>১০% সুদে ৫০,০০০ টাকা  ১ বছরের </a:t>
            </a:r>
            <a:r>
              <a:rPr lang="bn-IN" sz="3600" b="1">
                <a:solidFill>
                  <a:schemeClr val="bg1"/>
                </a:solidFill>
              </a:rPr>
              <a:t>জন্য </a:t>
            </a:r>
            <a:r>
              <a:rPr lang="en-GB" sz="3600" b="1">
                <a:solidFill>
                  <a:schemeClr val="bg1"/>
                </a:solidFill>
              </a:rPr>
              <a:t>প্রাইম</a:t>
            </a:r>
            <a:r>
              <a:rPr lang="bn-IN" sz="3600" b="1">
                <a:solidFill>
                  <a:schemeClr val="bg1"/>
                </a:solidFill>
              </a:rPr>
              <a:t> </a:t>
            </a:r>
            <a:r>
              <a:rPr lang="bn-IN" sz="3600" b="1" dirty="0">
                <a:solidFill>
                  <a:schemeClr val="bg1"/>
                </a:solidFill>
              </a:rPr>
              <a:t>ব্যাংকে জমা রাখতে চায় । তাদের দুই জনের প্রকৃত সুদের হার নির্নয় কর?  </a:t>
            </a:r>
            <a:r>
              <a:rPr lang="bn-BD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1842E-3E45-46D2-BE34-91CF340D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79470" y="188561"/>
            <a:ext cx="4657354" cy="25646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4216" y="2753240"/>
            <a:ext cx="3227862" cy="16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bg1"/>
                </a:solidFill>
              </a:rPr>
              <a:t>বাড়ির কাজ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F8DA67BB-3F3A-C44E-8682-C5037182D2DB}"/>
              </a:ext>
            </a:extLst>
          </p:cNvPr>
          <p:cNvSpPr/>
          <p:nvPr/>
        </p:nvSpPr>
        <p:spPr>
          <a:xfrm>
            <a:off x="0" y="0"/>
            <a:ext cx="12488883" cy="7187788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2D18F9D-1996-AE4F-84F2-83A092797BCF}"/>
              </a:ext>
            </a:extLst>
          </p:cNvPr>
          <p:cNvSpPr/>
          <p:nvPr/>
        </p:nvSpPr>
        <p:spPr>
          <a:xfrm>
            <a:off x="4585730" y="1714500"/>
            <a:ext cx="3317422" cy="3429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ধন্যবাদ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8161" y="1848367"/>
            <a:ext cx="8303839" cy="489364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>
                <a:solidFill>
                  <a:srgbClr val="FF0000"/>
                </a:solidFill>
                <a:latin typeface="NikoshBAN" panose="02000000000000000000" pitchFamily="2" charset="0"/>
              </a:rPr>
              <a:t>খোকন রায়</a:t>
            </a:r>
            <a:r>
              <a:rPr lang="en-US" sz="4800" b="1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</a:endParaRPr>
          </a:p>
          <a:p>
            <a:pPr algn="ctr"/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প্রভাষক ও বিভাগীয় প্রধান  </a:t>
            </a:r>
          </a:p>
          <a:p>
            <a:pPr algn="ctr"/>
            <a:r>
              <a:rPr lang="bn-BD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GB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ব্যবস্থাপনা বিভাগ </a:t>
            </a:r>
            <a:endParaRPr lang="bn-BD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  <a:p>
            <a:pPr algn="ctr"/>
            <a:r>
              <a:rPr lang="en-GB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সরকারি জিল্লুর রহমান মহিলা কলেজ    </a:t>
            </a:r>
            <a:endParaRPr lang="bn-BD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GB" sz="4800" b="1">
                <a:solidFill>
                  <a:srgbClr val="FF0000"/>
                </a:solidFill>
                <a:latin typeface="NikoshBAN" panose="02000000000000000000" pitchFamily="2" charset="0"/>
              </a:rPr>
              <a:t>ভৈরব, কিশোরগঞ্জ</a:t>
            </a:r>
            <a:r>
              <a:rPr lang="en-US" sz="4800" b="1">
                <a:solidFill>
                  <a:srgbClr val="FF0000"/>
                </a:solidFill>
                <a:latin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</a:rPr>
              <a:t>।</a:t>
            </a:r>
            <a:endParaRPr lang="bn-BD" sz="4000" b="1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B8AA685-FEBE-E94D-8655-B3E1E9F76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8368"/>
            <a:ext cx="3888161" cy="48936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23A9AE-8574-47B8-8205-F4B9EFA07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991032" y="1317419"/>
            <a:ext cx="7875939" cy="139807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BD" sz="6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 পরিচিতি</a:t>
            </a:r>
            <a:endParaRPr lang="en-US" sz="6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03218" y="2715491"/>
            <a:ext cx="9185564" cy="2964873"/>
          </a:xfrm>
        </p:spPr>
        <p:txBody>
          <a:bodyPr>
            <a:noAutofit/>
          </a:bodyPr>
          <a:lstStyle/>
          <a:p>
            <a:r>
              <a:rPr lang="bn-IN" sz="4000" b="1" dirty="0">
                <a:solidFill>
                  <a:srgbClr val="FFFF00"/>
                </a:solidFill>
              </a:rPr>
              <a:t>অর্থের সময়মূল্য </a:t>
            </a:r>
          </a:p>
          <a:p>
            <a:r>
              <a:rPr lang="bn-IN" sz="3200" b="1">
                <a:solidFill>
                  <a:srgbClr val="FFFF00"/>
                </a:solidFill>
              </a:rPr>
              <a:t>শ্রেণীঃ </a:t>
            </a:r>
            <a:r>
              <a:rPr lang="en-GB" sz="3200" b="1">
                <a:solidFill>
                  <a:srgbClr val="FFFF00"/>
                </a:solidFill>
              </a:rPr>
              <a:t>একাদশ </a:t>
            </a:r>
            <a:endParaRPr lang="bn-IN" sz="3200" b="1" dirty="0">
              <a:solidFill>
                <a:srgbClr val="FFFF00"/>
              </a:solidFill>
            </a:endParaRPr>
          </a:p>
          <a:p>
            <a:r>
              <a:rPr lang="bn-IN" sz="2800" b="1">
                <a:solidFill>
                  <a:srgbClr val="FFFF00"/>
                </a:solidFill>
              </a:rPr>
              <a:t>বিষয়ঃ </a:t>
            </a:r>
            <a:r>
              <a:rPr lang="en-GB" sz="2800" b="1">
                <a:solidFill>
                  <a:srgbClr val="FFFF00"/>
                </a:solidFill>
              </a:rPr>
              <a:t>ফিন্যান্স, ব্যাংকিং ও বিমা</a:t>
            </a:r>
            <a:r>
              <a:rPr lang="bn-IN" sz="2800" b="1">
                <a:solidFill>
                  <a:srgbClr val="FFFF00"/>
                </a:solidFill>
              </a:rPr>
              <a:t>  </a:t>
            </a:r>
            <a:endParaRPr lang="bn-IN" sz="2800" b="1" dirty="0">
              <a:solidFill>
                <a:srgbClr val="FFFF00"/>
              </a:solidFill>
            </a:endParaRPr>
          </a:p>
          <a:p>
            <a:r>
              <a:rPr lang="bn-IN" sz="2800" b="1" dirty="0">
                <a:solidFill>
                  <a:srgbClr val="FFFF00"/>
                </a:solidFill>
              </a:rPr>
              <a:t>সময়ঃ ৫০ মিনিট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rgbClr val="0070C0"/>
                </a:solidFill>
              </a:rPr>
              <a:t>অর্থ কি? </a:t>
            </a:r>
          </a:p>
          <a:p>
            <a:pPr algn="ctr"/>
            <a:r>
              <a:rPr lang="bn-IN" sz="3600">
                <a:solidFill>
                  <a:srgbClr val="0070C0"/>
                </a:solidFill>
              </a:rPr>
              <a:t>উত্তরঃ মূল্য পরিমাপক মাপকাঠি ।</a:t>
            </a:r>
          </a:p>
          <a:p>
            <a:pPr algn="ctr"/>
            <a:r>
              <a:rPr lang="bn-IN" sz="3600">
                <a:solidFill>
                  <a:srgbClr val="0070C0"/>
                </a:solidFill>
              </a:rPr>
              <a:t> </a:t>
            </a:r>
            <a:r>
              <a:rPr lang="bn-IN" sz="4000">
                <a:solidFill>
                  <a:srgbClr val="0070C0"/>
                </a:solidFill>
              </a:rPr>
              <a:t>অর্থ দ্বারা কিসের মূল্য মাপা হয়? </a:t>
            </a:r>
            <a:endParaRPr lang="bn-IN" sz="3600">
              <a:solidFill>
                <a:srgbClr val="0070C0"/>
              </a:solidFill>
            </a:endParaRPr>
          </a:p>
          <a:p>
            <a:pPr algn="ctr"/>
            <a:r>
              <a:rPr lang="bn-IN" sz="3600">
                <a:solidFill>
                  <a:srgbClr val="0070C0"/>
                </a:solidFill>
              </a:rPr>
              <a:t>উত্তরঃ সময়ের মূল্য ।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099" y="1348160"/>
            <a:ext cx="9580098" cy="29546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br>
              <a:rPr lang="en-US" sz="6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66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ের সময়মূল্য</a:t>
            </a:r>
            <a:endParaRPr lang="en-US" sz="66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rgbClr val="66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4269" y="548640"/>
            <a:ext cx="5436673" cy="684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000" dirty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C4040-F476-EE4D-B9E4-D8B37CA2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951" y="1233054"/>
            <a:ext cx="9580098" cy="300573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" y="2423160"/>
            <a:ext cx="11109960" cy="34163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৹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অর্থের সময়মূল্য কি বুঝিয়ে বলতে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পারবে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।</a:t>
            </a:r>
            <a:endParaRPr lang="bn-IN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+mj-cs"/>
            </a:endParaRPr>
          </a:p>
          <a:p>
            <a:pPr algn="just"/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৹ অর্থের বর্তমান মূল্য ও ভবিষ্যৎ মূল্য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 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বিশ্লেষণ 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 করতে পারবে।</a:t>
            </a:r>
          </a:p>
          <a:p>
            <a:pPr algn="just"/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৹ অর্থের সময় মূল্য নির্ণয়ের প্রয়োজনীয়তা ব্যাখা </a:t>
            </a:r>
            <a:r>
              <a:rPr lang="bn-IN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করতে পারবে।</a:t>
            </a:r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 </a:t>
            </a:r>
          </a:p>
          <a:p>
            <a:pPr algn="just"/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+mj-cs"/>
              </a:rPr>
              <a:t>৹ অর্থের সময় মূল্যের সূত্র সমুহের প্রয়োগ করতে পারবে।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+mj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95AE0-9B5E-43F0-BA54-A5B9F6EB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202" y="686542"/>
            <a:ext cx="5207626" cy="126175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cap="none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660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শিখনফল</a:t>
            </a:r>
            <a:endParaRPr lang="en-US" sz="6600" b="1" cap="none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2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9" y="1573968"/>
            <a:ext cx="1168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72" y="0"/>
            <a:ext cx="12895860" cy="641579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616E4C27-CE24-814C-9970-F76DCC7096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4843" y="3546275"/>
            <a:ext cx="2608862" cy="2224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36171" y="2519149"/>
            <a:ext cx="695077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 পরির্বতনের </a:t>
            </a:r>
            <a:r>
              <a:rPr lang="bn-BD" sz="4400" i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 সাথে </a:t>
            </a:r>
            <a:r>
              <a:rPr lang="bn-BD" sz="4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অর্থের মূল্যের যে পরিবর্তন হয়</a:t>
            </a:r>
            <a:r>
              <a:rPr lang="en-US" sz="4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 অর্থের সময়মূল্য</a:t>
            </a:r>
            <a:r>
              <a:rPr lang="en-US" sz="4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49286" y="1449972"/>
            <a:ext cx="518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dirty="0"/>
              <a:t>অর্থের সময় মূল্য  </a:t>
            </a:r>
            <a:r>
              <a:rPr lang="bn-IN" sz="3600" b="1" i="1" dirty="0"/>
              <a:t>কি?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682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422"/>
            <a:ext cx="12192000" cy="67471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</a:rPr>
              <a:t>কিসের দ্বারা অর্থের সময় মূল্য নির্ধারন করা হয়? </a:t>
            </a:r>
          </a:p>
          <a:p>
            <a:pPr algn="ctr"/>
            <a:r>
              <a:rPr lang="bn-IN" sz="3600" b="1" dirty="0">
                <a:solidFill>
                  <a:schemeClr val="accent2">
                    <a:lumMod val="75000"/>
                  </a:schemeClr>
                </a:solidFill>
              </a:rPr>
              <a:t>উত্তরঃ সুদের হার । </a:t>
            </a: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</a:rPr>
              <a:t>চক্র বৃদ্ধি সুদ কি? </a:t>
            </a:r>
          </a:p>
          <a:p>
            <a:pPr algn="ctr"/>
            <a:r>
              <a:rPr lang="bn-IN" sz="3600" b="1" dirty="0">
                <a:solidFill>
                  <a:schemeClr val="accent2">
                    <a:lumMod val="75000"/>
                  </a:schemeClr>
                </a:solidFill>
              </a:rPr>
              <a:t>উত্তরঃ আসল এবং সুদের উপর যে সুদ ধরা হয় তাকে চক্র বৃদ্ধি  সুদ বলে ।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946A93-4D18-4CC9-A891-98D0723A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572533" y="176665"/>
            <a:ext cx="7500011" cy="26617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400" b="1" cap="none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অর্থের সময় মূল্য নির্ধারক  </a:t>
            </a:r>
            <a:endParaRPr lang="en-US" sz="4400" b="1" cap="none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8F1B2-6411-4B5B-8B9D-A4EA0C2E4D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8545" y="2943356"/>
            <a:ext cx="3067447" cy="235160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        </a:t>
            </a:r>
          </a:p>
          <a:p>
            <a:r>
              <a:rPr lang="bn-BD" sz="44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অর্থের </a:t>
            </a:r>
            <a:r>
              <a:rPr 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bn-BD" sz="44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পরিমাণ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6355B2-0F3A-41B9-9484-BEF942595FF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720280" y="2943357"/>
            <a:ext cx="3142150" cy="217787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bn-BD" sz="4400" i="1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সুদের</a:t>
            </a:r>
            <a:r>
              <a:rPr lang="en-US" sz="4400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4400" i="1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হার</a:t>
            </a:r>
            <a:endParaRPr lang="en-US" sz="4400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4F5DC3-B1C0-4FC6-863F-DC0C9A98F8D0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39087" y="2838413"/>
            <a:ext cx="2531865" cy="245654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</a:p>
          <a:p>
            <a:r>
              <a:rPr lang="en-US" sz="4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bn-BD" sz="48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সময়</a:t>
            </a:r>
            <a:endParaRPr lang="en-US" sz="4800" b="1" i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97BE58-B210-424F-B417-D4E4A9E978EA}"/>
              </a:ext>
            </a:extLst>
          </p:cNvPr>
          <p:cNvSpPr/>
          <p:nvPr/>
        </p:nvSpPr>
        <p:spPr>
          <a:xfrm>
            <a:off x="3541522" y="3636691"/>
            <a:ext cx="1099751" cy="484632"/>
          </a:xfrm>
          <a:prstGeom prst="rightArrow">
            <a:avLst>
              <a:gd name="adj1" fmla="val 50000"/>
              <a:gd name="adj2" fmla="val 65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D0375-03B9-497B-B2DC-C0AFC8A6C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69" y="3142463"/>
            <a:ext cx="243861" cy="573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3DDECE-9799-4505-A405-0E7CE343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82" y="3855368"/>
            <a:ext cx="1440873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image" Target="../media/image2.jpeg" 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 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3.xml><?xml version="1.0" encoding="utf-8"?>
<a:theme xmlns:a="http://schemas.openxmlformats.org/drawingml/2006/main" name="Berli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5.xml><?xml version="1.0" encoding="utf-8"?>
<a:theme xmlns:a="http://schemas.openxmlformats.org/drawingml/2006/main" name="Depth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2314</TotalTime>
  <Words>678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Integral</vt:lpstr>
      <vt:lpstr>Main Event</vt:lpstr>
      <vt:lpstr>Berlin</vt:lpstr>
      <vt:lpstr>Droplet</vt:lpstr>
      <vt:lpstr>Depth</vt:lpstr>
      <vt:lpstr>Savon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 শিখনফল</vt:lpstr>
      <vt:lpstr>PowerPoint Presentation</vt:lpstr>
      <vt:lpstr>PowerPoint Presentation</vt:lpstr>
      <vt:lpstr>অর্থের সময় মূল্য নির্ধারক  </vt:lpstr>
      <vt:lpstr> </vt:lpstr>
      <vt:lpstr>অর্থের সময় মূল্যের সুত্রাবলি</vt:lpstr>
      <vt:lpstr>PowerPoint Presentation</vt:lpstr>
      <vt:lpstr>PowerPoint Presentation</vt:lpstr>
      <vt:lpstr>   দলীয় কাজ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</dc:creator>
  <cp:lastModifiedBy>roykhokan25253s@gmail.com</cp:lastModifiedBy>
  <cp:revision>328</cp:revision>
  <dcterms:created xsi:type="dcterms:W3CDTF">2014-01-29T12:34:59Z</dcterms:created>
  <dcterms:modified xsi:type="dcterms:W3CDTF">2020-04-16T03:42:08Z</dcterms:modified>
</cp:coreProperties>
</file>