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7"/>
  </p:notesMasterIdLst>
  <p:sldIdLst>
    <p:sldId id="277" r:id="rId2"/>
    <p:sldId id="279" r:id="rId3"/>
    <p:sldId id="256" r:id="rId4"/>
    <p:sldId id="281" r:id="rId5"/>
    <p:sldId id="289" r:id="rId6"/>
    <p:sldId id="278" r:id="rId7"/>
    <p:sldId id="280" r:id="rId8"/>
    <p:sldId id="282" r:id="rId9"/>
    <p:sldId id="283" r:id="rId10"/>
    <p:sldId id="284" r:id="rId11"/>
    <p:sldId id="285" r:id="rId12"/>
    <p:sldId id="286" r:id="rId13"/>
    <p:sldId id="287" r:id="rId14"/>
    <p:sldId id="288" r:id="rId15"/>
    <p:sldId id="276" r:id="rId16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EMRAN" initials="E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22677" autoAdjust="0"/>
    <p:restoredTop sz="72647" autoAdjust="0"/>
  </p:normalViewPr>
  <p:slideViewPr>
    <p:cSldViewPr>
      <p:cViewPr>
        <p:scale>
          <a:sx n="80" d="100"/>
          <a:sy n="80" d="100"/>
        </p:scale>
        <p:origin x="-768" y="-30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7DAC88-8281-4329-BFB6-CFE6D964227B}" type="datetimeFigureOut">
              <a:rPr lang="en-US" smtClean="0"/>
              <a:pPr/>
              <a:t>6/1/2016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2AA8E9-0F1E-4EEE-8583-A1543EF5B6B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7767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2AA8E9-0F1E-4EEE-8583-A1543EF5B6B2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1112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2AA8E9-0F1E-4EEE-8583-A1543EF5B6B2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7018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ounded Rectangle 12"/>
          <p:cNvSpPr/>
          <p:nvPr userDrawn="1"/>
        </p:nvSpPr>
        <p:spPr>
          <a:xfrm>
            <a:off x="0" y="124349"/>
            <a:ext cx="9013372" cy="501915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05979"/>
            <a:ext cx="7772400" cy="857250"/>
          </a:xfrm>
          <a:prstGeom prst="rect">
            <a:avLst/>
          </a:prstGeo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1085850"/>
            <a:ext cx="7772400" cy="3429000"/>
          </a:xfrm>
          <a:prstGeom prst="rect">
            <a:avLst/>
          </a:prstGeo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172200" y="3486150"/>
            <a:ext cx="2476500" cy="357188"/>
          </a:xfrm>
          <a:prstGeom prst="rect">
            <a:avLst/>
          </a:prstGeom>
        </p:spPr>
        <p:txBody>
          <a:bodyPr/>
          <a:lstStyle/>
          <a:p>
            <a:fld id="{ABA0E79D-5E75-4433-ADCB-D86A12F47E6D}" type="datetimeFigureOut">
              <a:rPr lang="en-US" smtClean="0"/>
              <a:pPr/>
              <a:t>6/1/2016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4629150"/>
            <a:ext cx="3962400" cy="3429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4657725"/>
            <a:ext cx="457200" cy="342900"/>
          </a:xfrm>
          <a:prstGeom prst="ellipse">
            <a:avLst/>
          </a:prstGeom>
        </p:spPr>
        <p:txBody>
          <a:bodyPr/>
          <a:lstStyle/>
          <a:p>
            <a:fld id="{09B6A6AF-ADE8-483A-99AA-3AAB375FD1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81"/>
            <a:ext cx="2011680" cy="4388644"/>
          </a:xfrm>
          <a:prstGeom prst="rect">
            <a:avLst/>
          </a:prstGeo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05980"/>
            <a:ext cx="5562600" cy="4388644"/>
          </a:xfrm>
          <a:prstGeom prst="rect">
            <a:avLst/>
          </a:prstGeo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172200" y="3486150"/>
            <a:ext cx="2476500" cy="357188"/>
          </a:xfrm>
          <a:prstGeom prst="rect">
            <a:avLst/>
          </a:prstGeom>
        </p:spPr>
        <p:txBody>
          <a:bodyPr/>
          <a:lstStyle/>
          <a:p>
            <a:fld id="{ABA0E79D-5E75-4433-ADCB-D86A12F47E6D}" type="datetimeFigureOut">
              <a:rPr lang="en-US" smtClean="0"/>
              <a:pPr/>
              <a:t>6/1/2016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4629150"/>
            <a:ext cx="3962400" cy="3429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4657725"/>
            <a:ext cx="457200" cy="342900"/>
          </a:xfrm>
          <a:prstGeom prst="ellipse">
            <a:avLst/>
          </a:prstGeom>
        </p:spPr>
        <p:txBody>
          <a:bodyPr/>
          <a:lstStyle/>
          <a:p>
            <a:fld id="{09B6A6AF-ADE8-483A-99AA-3AAB375FD1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05979"/>
            <a:ext cx="7772400" cy="857250"/>
          </a:xfrm>
          <a:prstGeom prst="rect">
            <a:avLst/>
          </a:prstGeo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172200" y="3486150"/>
            <a:ext cx="2476500" cy="357188"/>
          </a:xfrm>
          <a:prstGeom prst="rect">
            <a:avLst/>
          </a:prstGeom>
        </p:spPr>
        <p:txBody>
          <a:bodyPr/>
          <a:lstStyle/>
          <a:p>
            <a:fld id="{ABA0E79D-5E75-4433-ADCB-D86A12F47E6D}" type="datetimeFigureOut">
              <a:rPr lang="en-US" smtClean="0"/>
              <a:pPr/>
              <a:t>6/1/2016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4629150"/>
            <a:ext cx="3962400" cy="3429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4657725"/>
            <a:ext cx="457200" cy="342900"/>
          </a:xfrm>
          <a:prstGeom prst="ellipse">
            <a:avLst/>
          </a:prstGeom>
        </p:spPr>
        <p:txBody>
          <a:bodyPr/>
          <a:lstStyle/>
          <a:p>
            <a:fld id="{09B6A6AF-ADE8-483A-99AA-3AAB375FD1F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085850"/>
            <a:ext cx="7772400" cy="3429000"/>
          </a:xfrm>
          <a:prstGeom prst="rect">
            <a:avLst/>
          </a:prstGeo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52317"/>
            <a:ext cx="9013372" cy="501915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714376"/>
            <a:ext cx="7772400" cy="1021556"/>
          </a:xfrm>
          <a:prstGeom prst="rect">
            <a:avLst/>
          </a:prstGeo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1910953"/>
            <a:ext cx="7772400" cy="1003697"/>
          </a:xfrm>
          <a:prstGeom prst="rect">
            <a:avLst/>
          </a:prstGeo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172200" y="3486150"/>
            <a:ext cx="2476500" cy="357188"/>
          </a:xfrm>
          <a:prstGeom prst="rect">
            <a:avLst/>
          </a:prstGeom>
        </p:spPr>
        <p:txBody>
          <a:bodyPr/>
          <a:lstStyle/>
          <a:p>
            <a:fld id="{ABA0E79D-5E75-4433-ADCB-D86A12F47E6D}" type="datetimeFigureOut">
              <a:rPr lang="en-US" smtClean="0"/>
              <a:pPr/>
              <a:t>6/1/2016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4629150"/>
            <a:ext cx="4000500" cy="3429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3" y="1782623"/>
            <a:ext cx="9013515" cy="6858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7" y="1756107"/>
            <a:ext cx="9013781" cy="3428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7" y="1851660"/>
            <a:ext cx="9014621" cy="3429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4656582"/>
            <a:ext cx="457200" cy="342900"/>
          </a:xfrm>
          <a:prstGeom prst="ellipse">
            <a:avLst/>
          </a:prstGeom>
        </p:spPr>
        <p:txBody>
          <a:bodyPr/>
          <a:lstStyle/>
          <a:p>
            <a:fld id="{09B6A6AF-ADE8-483A-99AA-3AAB375FD1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05979"/>
            <a:ext cx="7772400" cy="857250"/>
          </a:xfrm>
          <a:prstGeom prst="rect">
            <a:avLst/>
          </a:prstGeo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72200" y="3486150"/>
            <a:ext cx="2476500" cy="357188"/>
          </a:xfrm>
          <a:prstGeom prst="rect">
            <a:avLst/>
          </a:prstGeom>
        </p:spPr>
        <p:txBody>
          <a:bodyPr/>
          <a:lstStyle/>
          <a:p>
            <a:fld id="{ABA0E79D-5E75-4433-ADCB-D86A12F47E6D}" type="datetimeFigureOut">
              <a:rPr lang="en-US" smtClean="0"/>
              <a:pPr/>
              <a:t>6/1/2016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4629150"/>
            <a:ext cx="3962400" cy="3429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4657725"/>
            <a:ext cx="457200" cy="342900"/>
          </a:xfrm>
          <a:prstGeom prst="ellipse">
            <a:avLst/>
          </a:prstGeom>
        </p:spPr>
        <p:txBody>
          <a:bodyPr/>
          <a:lstStyle/>
          <a:p>
            <a:fld id="{09B6A6AF-ADE8-483A-99AA-3AAB375FD1F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085850"/>
            <a:ext cx="3749040" cy="3429000"/>
          </a:xfrm>
          <a:prstGeom prst="rect">
            <a:avLst/>
          </a:prstGeo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085850"/>
            <a:ext cx="3749040" cy="3429000"/>
          </a:xfrm>
          <a:prstGeom prst="rect">
            <a:avLst/>
          </a:prstGeo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04788"/>
            <a:ext cx="7772400" cy="857250"/>
          </a:xfrm>
          <a:prstGeom prst="rect">
            <a:avLst/>
          </a:prstGeo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085850"/>
            <a:ext cx="3733800" cy="571500"/>
          </a:xfrm>
          <a:prstGeom prst="rect">
            <a:avLst/>
          </a:prstGeo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085850"/>
            <a:ext cx="3733800" cy="571500"/>
          </a:xfrm>
          <a:prstGeom prst="rect">
            <a:avLst/>
          </a:prstGeo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172200" y="3486150"/>
            <a:ext cx="2476500" cy="357188"/>
          </a:xfrm>
          <a:prstGeom prst="rect">
            <a:avLst/>
          </a:prstGeom>
        </p:spPr>
        <p:txBody>
          <a:bodyPr/>
          <a:lstStyle/>
          <a:p>
            <a:fld id="{ABA0E79D-5E75-4433-ADCB-D86A12F47E6D}" type="datetimeFigureOut">
              <a:rPr lang="en-US" smtClean="0"/>
              <a:pPr/>
              <a:t>6/1/2016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914400" y="4629150"/>
            <a:ext cx="3962400" cy="3429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46304" y="4657725"/>
            <a:ext cx="457200" cy="342900"/>
          </a:xfrm>
          <a:prstGeom prst="ellipse">
            <a:avLst/>
          </a:prstGeom>
        </p:spPr>
        <p:txBody>
          <a:bodyPr/>
          <a:lstStyle/>
          <a:p>
            <a:fld id="{09B6A6AF-ADE8-483A-99AA-3AAB375FD1F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1685925"/>
            <a:ext cx="3733800" cy="2914650"/>
          </a:xfrm>
          <a:prstGeom prst="rect">
            <a:avLst/>
          </a:prstGeo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1685925"/>
            <a:ext cx="3733800" cy="2914650"/>
          </a:xfrm>
          <a:prstGeom prst="rect">
            <a:avLst/>
          </a:prstGeo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05979"/>
            <a:ext cx="7772400" cy="857250"/>
          </a:xfrm>
          <a:prstGeom prst="rect">
            <a:avLst/>
          </a:prstGeo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172200" y="3486150"/>
            <a:ext cx="2476500" cy="357188"/>
          </a:xfrm>
          <a:prstGeom prst="rect">
            <a:avLst/>
          </a:prstGeom>
        </p:spPr>
        <p:txBody>
          <a:bodyPr/>
          <a:lstStyle/>
          <a:p>
            <a:fld id="{ABA0E79D-5E75-4433-ADCB-D86A12F47E6D}" type="datetimeFigureOut">
              <a:rPr lang="en-US" smtClean="0"/>
              <a:pPr/>
              <a:t>6/1/2016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914400" y="4629150"/>
            <a:ext cx="3962400" cy="3429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46304" y="4657725"/>
            <a:ext cx="457200" cy="342900"/>
          </a:xfrm>
          <a:prstGeom prst="ellipse">
            <a:avLst/>
          </a:prstGeom>
        </p:spPr>
        <p:txBody>
          <a:bodyPr/>
          <a:lstStyle/>
          <a:p>
            <a:fld id="{09B6A6AF-ADE8-483A-99AA-3AAB375FD1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52316"/>
            <a:ext cx="9013372" cy="5020056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04788"/>
            <a:ext cx="7772400" cy="857250"/>
          </a:xfrm>
          <a:prstGeom prst="rect">
            <a:avLst/>
          </a:prstGeo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200150"/>
            <a:ext cx="1905000" cy="33718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72200" y="3486150"/>
            <a:ext cx="2476500" cy="357188"/>
          </a:xfrm>
          <a:prstGeom prst="rect">
            <a:avLst/>
          </a:prstGeom>
        </p:spPr>
        <p:txBody>
          <a:bodyPr/>
          <a:lstStyle/>
          <a:p>
            <a:fld id="{ABA0E79D-5E75-4433-ADCB-D86A12F47E6D}" type="datetimeFigureOut">
              <a:rPr lang="en-US" smtClean="0"/>
              <a:pPr/>
              <a:t>6/1/2016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4629150"/>
            <a:ext cx="3962400" cy="3429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4657725"/>
            <a:ext cx="457200" cy="342900"/>
          </a:xfrm>
          <a:prstGeom prst="ellipse">
            <a:avLst/>
          </a:prstGeom>
        </p:spPr>
        <p:txBody>
          <a:bodyPr/>
          <a:lstStyle/>
          <a:p>
            <a:fld id="{09B6A6AF-ADE8-483A-99AA-3AAB375FD1F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200150"/>
            <a:ext cx="5715000" cy="3371850"/>
          </a:xfrm>
          <a:prstGeom prst="rect">
            <a:avLst/>
          </a:prstGeo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675413"/>
            <a:ext cx="7315200" cy="391716"/>
          </a:xfrm>
          <a:prstGeom prst="rect">
            <a:avLst/>
          </a:prstGeo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84369"/>
            <a:ext cx="7315200" cy="514350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72200" y="3486150"/>
            <a:ext cx="2476500" cy="357188"/>
          </a:xfrm>
          <a:prstGeom prst="rect">
            <a:avLst/>
          </a:prstGeom>
        </p:spPr>
        <p:txBody>
          <a:bodyPr/>
          <a:lstStyle/>
          <a:p>
            <a:fld id="{ABA0E79D-5E75-4433-ADCB-D86A12F47E6D}" type="datetimeFigureOut">
              <a:rPr lang="en-US" smtClean="0"/>
              <a:pPr/>
              <a:t>6/1/2016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4629150"/>
            <a:ext cx="3886200" cy="3429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4656582"/>
            <a:ext cx="457200" cy="342900"/>
          </a:xfrm>
          <a:prstGeom prst="ellipse">
            <a:avLst/>
          </a:prstGeom>
        </p:spPr>
        <p:txBody>
          <a:bodyPr/>
          <a:lstStyle/>
          <a:p>
            <a:fld id="{09B6A6AF-ADE8-483A-99AA-3AAB375FD1F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3512666"/>
            <a:ext cx="9006840" cy="6858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9" y="3487856"/>
            <a:ext cx="9006639" cy="3428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1" y="3579919"/>
            <a:ext cx="9006637" cy="3660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9" y="50007"/>
            <a:ext cx="9001873" cy="3436144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 userDrawn="1"/>
        </p:nvSpPr>
        <p:spPr>
          <a:xfrm>
            <a:off x="8458200" y="470535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ym typeface="Wingdings 3"/>
              </a:rPr>
              <a:t></a:t>
            </a:r>
            <a:endParaRPr lang="en-US" dirty="0"/>
          </a:p>
        </p:txBody>
      </p:sp>
      <p:sp>
        <p:nvSpPr>
          <p:cNvPr id="12" name="TextBox 11">
            <a:hlinkClick r:id="" action="ppaction://hlinkshowjump?jump=lastslide"/>
          </p:cNvPr>
          <p:cNvSpPr txBox="1"/>
          <p:nvPr userDrawn="1"/>
        </p:nvSpPr>
        <p:spPr>
          <a:xfrm>
            <a:off x="5486400" y="4629150"/>
            <a:ext cx="444500" cy="338554"/>
          </a:xfrm>
          <a:prstGeom prst="rect">
            <a:avLst/>
          </a:prstGeom>
          <a:gradFill>
            <a:gsLst>
              <a:gs pos="0">
                <a:srgbClr val="FF3399"/>
              </a:gs>
              <a:gs pos="25000">
                <a:srgbClr val="FF6633"/>
              </a:gs>
              <a:gs pos="50000">
                <a:srgbClr val="FFFF00"/>
              </a:gs>
              <a:gs pos="75000">
                <a:srgbClr val="01A78F"/>
              </a:gs>
              <a:gs pos="100000">
                <a:srgbClr val="3366FF"/>
              </a:gs>
            </a:gsLst>
            <a:lin ang="16200000" scaled="0"/>
          </a:gradFill>
          <a:ln>
            <a:noFill/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1600" b="1" cap="none" spc="0" dirty="0" smtClean="0">
                <a:ln w="11430"/>
                <a:solidFill>
                  <a:schemeClr val="tx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sym typeface="Webdings"/>
              </a:rPr>
              <a:t></a:t>
            </a:r>
            <a:endParaRPr lang="en-US" sz="1600" b="1" cap="none" spc="0" dirty="0">
              <a:ln w="11430"/>
              <a:solidFill>
                <a:schemeClr val="tx1"/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5" name="TextBox 14"/>
          <p:cNvSpPr txBox="1"/>
          <p:nvPr userDrawn="1"/>
        </p:nvSpPr>
        <p:spPr>
          <a:xfrm>
            <a:off x="3429000" y="4629150"/>
            <a:ext cx="457200" cy="338554"/>
          </a:xfrm>
          <a:prstGeom prst="rect">
            <a:avLst/>
          </a:prstGeom>
          <a:gradFill>
            <a:gsLst>
              <a:gs pos="0">
                <a:srgbClr val="FF3399"/>
              </a:gs>
              <a:gs pos="25000">
                <a:srgbClr val="FF6633"/>
              </a:gs>
              <a:gs pos="50000">
                <a:srgbClr val="FFFF00"/>
              </a:gs>
              <a:gs pos="75000">
                <a:srgbClr val="01A78F"/>
              </a:gs>
              <a:gs pos="100000">
                <a:srgbClr val="3366FF"/>
              </a:gs>
            </a:gsLst>
            <a:lin ang="16200000" scaled="0"/>
          </a:gradFill>
          <a:ln>
            <a:noFill/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1600" b="1" cap="none" spc="0" dirty="0" smtClean="0">
                <a:ln w="11430"/>
                <a:solidFill>
                  <a:schemeClr val="tx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sym typeface="Webdings"/>
              </a:rPr>
              <a:t></a:t>
            </a:r>
            <a:endParaRPr lang="en-US" sz="1600" b="1" cap="none" spc="0" dirty="0">
              <a:ln w="11430"/>
              <a:solidFill>
                <a:schemeClr val="tx1"/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6" name="TextBox 15">
            <a:hlinkClick r:id="" action="ppaction://hlinkshowjump?jump=previousslide"/>
          </p:cNvPr>
          <p:cNvSpPr txBox="1"/>
          <p:nvPr userDrawn="1"/>
        </p:nvSpPr>
        <p:spPr>
          <a:xfrm>
            <a:off x="3962400" y="4629150"/>
            <a:ext cx="457200" cy="338554"/>
          </a:xfrm>
          <a:prstGeom prst="rect">
            <a:avLst/>
          </a:prstGeom>
          <a:gradFill>
            <a:gsLst>
              <a:gs pos="0">
                <a:srgbClr val="FF3399"/>
              </a:gs>
              <a:gs pos="25000">
                <a:srgbClr val="FF6633"/>
              </a:gs>
              <a:gs pos="50000">
                <a:srgbClr val="FFFF00"/>
              </a:gs>
              <a:gs pos="75000">
                <a:srgbClr val="01A78F"/>
              </a:gs>
              <a:gs pos="100000">
                <a:srgbClr val="3366FF"/>
              </a:gs>
            </a:gsLst>
            <a:lin ang="16200000" scaled="0"/>
          </a:gradFill>
          <a:ln>
            <a:noFill/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1600" b="1" cap="none" spc="0" dirty="0" smtClean="0">
                <a:ln w="11430"/>
                <a:solidFill>
                  <a:schemeClr val="tx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sym typeface="Webdings"/>
              </a:rPr>
              <a:t></a:t>
            </a:r>
            <a:endParaRPr lang="en-US" sz="1600" b="1" cap="none" spc="0" dirty="0">
              <a:ln w="11430"/>
              <a:solidFill>
                <a:schemeClr val="tx1"/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7" name="TextBox 16"/>
          <p:cNvSpPr txBox="1"/>
          <p:nvPr userDrawn="1"/>
        </p:nvSpPr>
        <p:spPr>
          <a:xfrm>
            <a:off x="4953000" y="4629150"/>
            <a:ext cx="457200" cy="338554"/>
          </a:xfrm>
          <a:prstGeom prst="rect">
            <a:avLst/>
          </a:prstGeom>
          <a:gradFill>
            <a:gsLst>
              <a:gs pos="0">
                <a:srgbClr val="FF3399"/>
              </a:gs>
              <a:gs pos="25000">
                <a:srgbClr val="FF6633"/>
              </a:gs>
              <a:gs pos="50000">
                <a:srgbClr val="FFFF00"/>
              </a:gs>
              <a:gs pos="75000">
                <a:srgbClr val="01A78F"/>
              </a:gs>
              <a:gs pos="100000">
                <a:srgbClr val="3366FF"/>
              </a:gs>
            </a:gsLst>
            <a:lin ang="16200000" scaled="0"/>
          </a:gradFill>
          <a:ln>
            <a:noFill/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1600" b="1" cap="none" spc="0" dirty="0" smtClean="0">
                <a:ln w="11430"/>
                <a:solidFill>
                  <a:schemeClr val="tx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sym typeface="Webdings"/>
              </a:rPr>
              <a:t></a:t>
            </a:r>
            <a:endParaRPr lang="en-US" sz="1600" b="1" cap="none" spc="0" dirty="0">
              <a:ln w="11430"/>
              <a:solidFill>
                <a:schemeClr val="tx1"/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8" name="TextBox 17"/>
          <p:cNvSpPr txBox="1"/>
          <p:nvPr userDrawn="1"/>
        </p:nvSpPr>
        <p:spPr>
          <a:xfrm>
            <a:off x="4495800" y="4629150"/>
            <a:ext cx="381000" cy="338554"/>
          </a:xfrm>
          <a:prstGeom prst="rect">
            <a:avLst/>
          </a:prstGeom>
          <a:gradFill>
            <a:gsLst>
              <a:gs pos="0">
                <a:srgbClr val="FF3399"/>
              </a:gs>
              <a:gs pos="25000">
                <a:srgbClr val="FF6633"/>
              </a:gs>
              <a:gs pos="50000">
                <a:srgbClr val="FFFF00"/>
              </a:gs>
              <a:gs pos="75000">
                <a:srgbClr val="01A78F"/>
              </a:gs>
              <a:gs pos="100000">
                <a:srgbClr val="3366FF"/>
              </a:gs>
            </a:gsLst>
            <a:lin ang="16200000" scaled="0"/>
          </a:gradFill>
          <a:ln>
            <a:noFill/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1600" b="1" cap="none" spc="0" dirty="0" smtClean="0">
                <a:ln w="11430"/>
                <a:solidFill>
                  <a:schemeClr val="tx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sym typeface="Webdings"/>
              </a:rPr>
              <a:t></a:t>
            </a:r>
            <a:endParaRPr lang="en-US" sz="1600" b="1" cap="none" spc="0" dirty="0">
              <a:ln w="11430"/>
              <a:solidFill>
                <a:schemeClr val="tx1"/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1026" name="Picture 2" descr="H:\image\Clip Art\Home\1309168682.png">
            <a:hlinkClick r:id="" action="ppaction://hlinkshowjump?jump=firstslide"/>
          </p:cNvPr>
          <p:cNvPicPr>
            <a:picLocks noChangeAspect="1" noChangeArrowheads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228600" y="4581525"/>
            <a:ext cx="428625" cy="428625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g"/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gif"/><Relationship Id="rId7" Type="http://schemas.openxmlformats.org/officeDocument/2006/relationships/image" Target="../media/image24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3.gif"/><Relationship Id="rId5" Type="http://schemas.openxmlformats.org/officeDocument/2006/relationships/image" Target="../media/image22.gif"/><Relationship Id="rId4" Type="http://schemas.openxmlformats.org/officeDocument/2006/relationships/image" Target="../media/image21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gif"/><Relationship Id="rId3" Type="http://schemas.openxmlformats.org/officeDocument/2006/relationships/image" Target="../media/image8.gif"/><Relationship Id="rId7" Type="http://schemas.openxmlformats.org/officeDocument/2006/relationships/image" Target="../media/image12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gif"/><Relationship Id="rId5" Type="http://schemas.openxmlformats.org/officeDocument/2006/relationships/image" Target="../media/image10.gif"/><Relationship Id="rId4" Type="http://schemas.openxmlformats.org/officeDocument/2006/relationships/image" Target="../media/image9.gi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6.png"/><Relationship Id="rId4" Type="http://schemas.openxmlformats.org/officeDocument/2006/relationships/image" Target="../media/image18.jp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LightScreen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59871"/>
            <a:ext cx="8991599" cy="4963886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2"/>
          <p:cNvSpPr txBox="1"/>
          <p:nvPr/>
        </p:nvSpPr>
        <p:spPr>
          <a:xfrm>
            <a:off x="3270662" y="1622465"/>
            <a:ext cx="2667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b="1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r>
              <a:rPr lang="en-US" sz="8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0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616" y="-215036"/>
            <a:ext cx="9180616" cy="632187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52400" y="-215036"/>
            <a:ext cx="3733800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000" b="1" dirty="0" smtClean="0"/>
              <a:t>শুভেচ্ছা রইল সবগুলো গোলাপের</a:t>
            </a:r>
          </a:p>
          <a:p>
            <a:endParaRPr lang="bn-BD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73237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7-Point Star 1"/>
          <p:cNvSpPr/>
          <p:nvPr/>
        </p:nvSpPr>
        <p:spPr>
          <a:xfrm>
            <a:off x="1212273" y="2194501"/>
            <a:ext cx="457200" cy="457200"/>
          </a:xfrm>
          <a:prstGeom prst="star7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3" name="Explosion 2 2"/>
          <p:cNvSpPr/>
          <p:nvPr/>
        </p:nvSpPr>
        <p:spPr>
          <a:xfrm>
            <a:off x="2724397" y="2220439"/>
            <a:ext cx="457200" cy="457200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4" name="Sun 3"/>
          <p:cNvSpPr/>
          <p:nvPr/>
        </p:nvSpPr>
        <p:spPr>
          <a:xfrm>
            <a:off x="5181600" y="2154858"/>
            <a:ext cx="457200" cy="609600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8</a:t>
            </a:r>
            <a:endParaRPr lang="en-US" dirty="0"/>
          </a:p>
        </p:txBody>
      </p:sp>
      <p:sp>
        <p:nvSpPr>
          <p:cNvPr id="6" name="Quad Arrow Callout 5"/>
          <p:cNvSpPr/>
          <p:nvPr/>
        </p:nvSpPr>
        <p:spPr>
          <a:xfrm>
            <a:off x="6991371" y="2114055"/>
            <a:ext cx="608076" cy="608076"/>
          </a:xfrm>
          <a:prstGeom prst="quadArrowCallout">
            <a:avLst/>
          </a:prstGeom>
          <a:solidFill>
            <a:srgbClr val="FF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11</a:t>
            </a:r>
            <a:endParaRPr lang="en-US" dirty="0"/>
          </a:p>
        </p:txBody>
      </p:sp>
      <p:sp>
        <p:nvSpPr>
          <p:cNvPr id="8" name="4-Point Star 7"/>
          <p:cNvSpPr/>
          <p:nvPr/>
        </p:nvSpPr>
        <p:spPr>
          <a:xfrm>
            <a:off x="4419600" y="2098756"/>
            <a:ext cx="633351" cy="665701"/>
          </a:xfrm>
          <a:prstGeom prst="star4">
            <a:avLst/>
          </a:prstGeom>
          <a:solidFill>
            <a:srgbClr val="FF0000"/>
          </a:solidFill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7</a:t>
            </a:r>
            <a:endParaRPr lang="en-US" dirty="0"/>
          </a:p>
        </p:txBody>
      </p:sp>
      <p:sp>
        <p:nvSpPr>
          <p:cNvPr id="9" name="7-Point Star 8"/>
          <p:cNvSpPr/>
          <p:nvPr/>
        </p:nvSpPr>
        <p:spPr>
          <a:xfrm>
            <a:off x="2057400" y="2160053"/>
            <a:ext cx="457200" cy="457200"/>
          </a:xfrm>
          <a:prstGeom prst="star7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10" name="7-Point Star 9"/>
          <p:cNvSpPr/>
          <p:nvPr/>
        </p:nvSpPr>
        <p:spPr>
          <a:xfrm>
            <a:off x="559130" y="2160053"/>
            <a:ext cx="457200" cy="457200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1" name="Explosion 2 10"/>
          <p:cNvSpPr/>
          <p:nvPr/>
        </p:nvSpPr>
        <p:spPr>
          <a:xfrm>
            <a:off x="3352800" y="2220439"/>
            <a:ext cx="457200" cy="457200"/>
          </a:xfrm>
          <a:prstGeom prst="irregularSeal2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12" name="Explosion 2 11"/>
          <p:cNvSpPr/>
          <p:nvPr/>
        </p:nvSpPr>
        <p:spPr>
          <a:xfrm>
            <a:off x="3962400" y="2189493"/>
            <a:ext cx="457200" cy="457200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13" name="Sun 12"/>
          <p:cNvSpPr/>
          <p:nvPr/>
        </p:nvSpPr>
        <p:spPr>
          <a:xfrm>
            <a:off x="5715000" y="2121230"/>
            <a:ext cx="457200" cy="609600"/>
          </a:xfrm>
          <a:prstGeom prst="sun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9</a:t>
            </a:r>
            <a:endParaRPr lang="en-US" dirty="0"/>
          </a:p>
        </p:txBody>
      </p:sp>
      <p:sp>
        <p:nvSpPr>
          <p:cNvPr id="14" name="Sun 13"/>
          <p:cNvSpPr/>
          <p:nvPr/>
        </p:nvSpPr>
        <p:spPr>
          <a:xfrm>
            <a:off x="6172200" y="2143621"/>
            <a:ext cx="848780" cy="632074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10</a:t>
            </a:r>
            <a:endParaRPr lang="en-US" dirty="0"/>
          </a:p>
        </p:txBody>
      </p:sp>
      <p:sp>
        <p:nvSpPr>
          <p:cNvPr id="15" name="Quad Arrow Callout 14"/>
          <p:cNvSpPr/>
          <p:nvPr/>
        </p:nvSpPr>
        <p:spPr>
          <a:xfrm>
            <a:off x="7631420" y="2127568"/>
            <a:ext cx="608076" cy="608076"/>
          </a:xfrm>
          <a:prstGeom prst="quad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12</a:t>
            </a:r>
            <a:endParaRPr lang="en-US" dirty="0"/>
          </a:p>
        </p:txBody>
      </p:sp>
      <p:sp>
        <p:nvSpPr>
          <p:cNvPr id="16" name="Quad Arrow Callout 15"/>
          <p:cNvSpPr/>
          <p:nvPr/>
        </p:nvSpPr>
        <p:spPr>
          <a:xfrm>
            <a:off x="8305800" y="2098756"/>
            <a:ext cx="608076" cy="608076"/>
          </a:xfrm>
          <a:prstGeom prst="quadArrowCallou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13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87731" y="666750"/>
            <a:ext cx="72639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নিচের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চিত্র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গুলো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দেখ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বলতো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চিত্রটি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অন্য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চিত্রগুলোকে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সমান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দুই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ভাগে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ভাগ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করেছে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016330" y="2764458"/>
            <a:ext cx="56892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                         </a:t>
            </a:r>
            <a:r>
              <a:rPr lang="en-US" sz="2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তাহলে</a:t>
            </a:r>
            <a:r>
              <a:rPr lang="en-US" sz="2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এটা</a:t>
            </a:r>
            <a:r>
              <a:rPr lang="en-US" sz="2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হলো</a:t>
            </a:r>
            <a:r>
              <a:rPr lang="en-US" sz="2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উপাত্তগুলোর</a:t>
            </a:r>
            <a:r>
              <a:rPr lang="en-US" sz="2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মধ্যক</a:t>
            </a:r>
            <a:r>
              <a:rPr lang="en-US" sz="2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20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609110" y="3074671"/>
            <a:ext cx="312617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এবার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বলো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মধ্যক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60348" y="3659446"/>
            <a:ext cx="812767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উপাত্তগুলোকে</a:t>
            </a:r>
            <a:r>
              <a:rPr lang="en-US" sz="2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মানের</a:t>
            </a:r>
            <a:r>
              <a:rPr lang="en-US" sz="2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ক্রমানুসারে</a:t>
            </a:r>
            <a:r>
              <a:rPr lang="en-US" sz="2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সাজালে</a:t>
            </a:r>
            <a:r>
              <a:rPr lang="en-US" sz="2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যে</a:t>
            </a:r>
            <a:r>
              <a:rPr lang="en-US" sz="2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মান</a:t>
            </a:r>
            <a:r>
              <a:rPr lang="en-US" sz="2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উপাত্ত</a:t>
            </a:r>
            <a:r>
              <a:rPr lang="en-US" sz="2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গুলোকে</a:t>
            </a:r>
            <a:r>
              <a:rPr lang="en-US" sz="2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সমান</a:t>
            </a:r>
            <a:r>
              <a:rPr lang="en-US" sz="2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দুই</a:t>
            </a:r>
            <a:r>
              <a:rPr lang="en-US" sz="2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ভাগে</a:t>
            </a:r>
            <a:r>
              <a:rPr lang="en-US" sz="2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ভাগ</a:t>
            </a:r>
            <a:r>
              <a:rPr lang="en-US" sz="2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2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তাকে</a:t>
            </a:r>
            <a:r>
              <a:rPr lang="en-US" sz="2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মধ্যক</a:t>
            </a:r>
            <a:r>
              <a:rPr lang="en-US" sz="2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2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20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5902311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xit" presetSubtype="21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Effect transition="out" filter="barn(inVertical)">
                                      <p:cBhvr>
                                        <p:cTn id="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9" grpId="0"/>
      <p:bldP spid="20" grpId="0"/>
      <p:bldP spid="2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3124200" y="544890"/>
                <a:ext cx="5410200" cy="204440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 </a:t>
                </a:r>
                <a:r>
                  <a:rPr lang="en-US" sz="24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উপাত্তের</a:t>
                </a:r>
                <a:r>
                  <a:rPr lang="en-US" sz="24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4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সংখ্যা</a:t>
                </a:r>
                <a:r>
                  <a:rPr lang="en-US" sz="24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n </a:t>
                </a:r>
                <a:r>
                  <a:rPr lang="en-US" sz="24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যদি</a:t>
                </a:r>
                <a:r>
                  <a:rPr lang="en-US" sz="24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4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বিজ়োড়</a:t>
                </a:r>
                <a:r>
                  <a:rPr lang="en-US" sz="24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4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সংখ্যা</a:t>
                </a:r>
                <a:r>
                  <a:rPr lang="en-US" sz="24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4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হয়</a:t>
                </a:r>
                <a:r>
                  <a:rPr lang="en-US" sz="24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4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তবে</a:t>
                </a:r>
                <a:r>
                  <a:rPr lang="en-US" sz="24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</a:p>
              <a:p>
                <a:r>
                  <a:rPr lang="en-US" sz="24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4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              </a:t>
                </a:r>
                <a:r>
                  <a:rPr lang="en-US" sz="2400" dirty="0" err="1" smtClean="0">
                    <a:solidFill>
                      <a:srgbClr val="FF00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মধ্যক</a:t>
                </a:r>
                <a:r>
                  <a:rPr lang="en-US" sz="2400" dirty="0" smtClean="0">
                    <a:solidFill>
                      <a:srgbClr val="FF00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solidFill>
                              <a:srgbClr val="FF0000"/>
                            </a:solidFill>
                            <a:latin typeface="Cambria Math"/>
                            <a:cs typeface="NikoshBAN" panose="02000000000000000000" pitchFamily="2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solidFill>
                              <a:srgbClr val="FF0000"/>
                            </a:solidFill>
                            <a:latin typeface="Cambria Math"/>
                            <a:cs typeface="NikoshBAN" panose="02000000000000000000" pitchFamily="2" charset="0"/>
                          </a:rPr>
                          <m:t>𝑛</m:t>
                        </m:r>
                        <m:r>
                          <a:rPr lang="en-US" sz="2400" b="0" i="1" smtClean="0">
                            <a:solidFill>
                              <a:srgbClr val="FF0000"/>
                            </a:solidFill>
                            <a:latin typeface="Cambria Math"/>
                            <a:cs typeface="NikoshBAN" panose="02000000000000000000" pitchFamily="2" charset="0"/>
                          </a:rPr>
                          <m:t>+</m:t>
                        </m:r>
                        <m:r>
                          <a:rPr lang="en-US" sz="2400" b="0" i="1" smtClean="0">
                            <a:solidFill>
                              <a:srgbClr val="FF0000"/>
                            </a:solidFill>
                            <a:latin typeface="Cambria Math"/>
                            <a:cs typeface="NikoshBAN" panose="02000000000000000000" pitchFamily="2" charset="0"/>
                          </a:rPr>
                          <m:t>১</m:t>
                        </m:r>
                      </m:num>
                      <m:den>
                        <m:r>
                          <a:rPr lang="en-US" sz="2400" b="0" i="1" smtClean="0">
                            <a:solidFill>
                              <a:srgbClr val="FF0000"/>
                            </a:solidFill>
                            <a:latin typeface="Cambria Math"/>
                            <a:cs typeface="NikoshBAN" panose="02000000000000000000" pitchFamily="2" charset="0"/>
                          </a:rPr>
                          <m:t>২</m:t>
                        </m:r>
                      </m:den>
                    </m:f>
                  </m:oMath>
                </a14:m>
                <a:r>
                  <a:rPr lang="en-US" sz="2400" dirty="0" smtClean="0">
                    <a:solidFill>
                      <a:srgbClr val="FF00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400" dirty="0" err="1" smtClean="0">
                    <a:solidFill>
                      <a:srgbClr val="FF00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তম</a:t>
                </a:r>
                <a:r>
                  <a:rPr lang="en-US" sz="2400" dirty="0" smtClean="0">
                    <a:solidFill>
                      <a:srgbClr val="FF00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400" dirty="0" err="1" smtClean="0">
                    <a:solidFill>
                      <a:srgbClr val="FF00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পদ</a:t>
                </a:r>
                <a:endParaRPr lang="en-US" sz="2400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:r>
                  <a:rPr lang="en-US" sz="2400" dirty="0" smtClean="0">
                    <a:solidFill>
                      <a:srgbClr val="FF00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 </a:t>
                </a:r>
                <a:r>
                  <a:rPr lang="en-US" sz="2400" dirty="0" err="1" smtClean="0">
                    <a:solidFill>
                      <a:srgbClr val="FF00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উপাত্তের</a:t>
                </a:r>
                <a:r>
                  <a:rPr lang="en-US" sz="2400" dirty="0" smtClean="0">
                    <a:solidFill>
                      <a:srgbClr val="FF00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400" dirty="0" err="1" smtClean="0">
                    <a:solidFill>
                      <a:srgbClr val="FF00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সংখ্যা</a:t>
                </a:r>
                <a:r>
                  <a:rPr lang="en-US" sz="2400" dirty="0" smtClean="0">
                    <a:solidFill>
                      <a:srgbClr val="FF00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n </a:t>
                </a:r>
                <a:r>
                  <a:rPr lang="en-US" sz="2400" dirty="0" err="1" smtClean="0">
                    <a:solidFill>
                      <a:srgbClr val="FF00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যদি</a:t>
                </a:r>
                <a:r>
                  <a:rPr lang="en-US" sz="2400" dirty="0" smtClean="0">
                    <a:solidFill>
                      <a:srgbClr val="FF00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400" dirty="0" err="1" smtClean="0">
                    <a:solidFill>
                      <a:srgbClr val="FF00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জ়োড়</a:t>
                </a:r>
                <a:r>
                  <a:rPr lang="en-US" sz="2400" dirty="0" smtClean="0">
                    <a:solidFill>
                      <a:srgbClr val="FF00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400" dirty="0" err="1" smtClean="0">
                    <a:solidFill>
                      <a:srgbClr val="FF00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সংখ্যা</a:t>
                </a:r>
                <a:r>
                  <a:rPr lang="en-US" sz="2400" dirty="0" smtClean="0">
                    <a:solidFill>
                      <a:srgbClr val="FF00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400" dirty="0" err="1" smtClean="0">
                    <a:solidFill>
                      <a:srgbClr val="FF00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হয়</a:t>
                </a:r>
                <a:r>
                  <a:rPr lang="en-US" sz="2400" dirty="0" smtClean="0">
                    <a:solidFill>
                      <a:srgbClr val="FF00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400" dirty="0" err="1" smtClean="0">
                    <a:solidFill>
                      <a:srgbClr val="FF00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তবে</a:t>
                </a:r>
                <a:endParaRPr lang="en-US" sz="2400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:r>
                  <a:rPr lang="en-US" sz="2400" dirty="0">
                    <a:solidFill>
                      <a:srgbClr val="FF00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400" dirty="0" smtClean="0">
                    <a:solidFill>
                      <a:srgbClr val="FF00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              </a:t>
                </a:r>
                <a:r>
                  <a:rPr lang="en-US" sz="2400" dirty="0" err="1" smtClean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মধ্যক</a:t>
                </a:r>
                <a:r>
                  <a:rPr lang="en-US" sz="2400" dirty="0" smtClean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solidFill>
                              <a:schemeClr val="tx1"/>
                            </a:solidFill>
                            <a:latin typeface="Cambria Math"/>
                            <a:cs typeface="NikoshBAN" panose="02000000000000000000" pitchFamily="2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/>
                            <a:cs typeface="NikoshBAN" panose="02000000000000000000" pitchFamily="2" charset="0"/>
                          </a:rPr>
                          <m:t>মধ্যবর্তী</m:t>
                        </m:r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/>
                            <a:cs typeface="NikoshBAN" panose="02000000000000000000" pitchFamily="2" charset="0"/>
                          </a:rPr>
                          <m:t> </m:t>
                        </m:r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/>
                            <a:cs typeface="NikoshBAN" panose="02000000000000000000" pitchFamily="2" charset="0"/>
                          </a:rPr>
                          <m:t>পদ</m:t>
                        </m:r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/>
                            <a:cs typeface="NikoshBAN" panose="02000000000000000000" pitchFamily="2" charset="0"/>
                          </a:rPr>
                          <m:t> </m:t>
                        </m:r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/>
                            <a:cs typeface="NikoshBAN" panose="02000000000000000000" pitchFamily="2" charset="0"/>
                          </a:rPr>
                          <m:t>দুটির</m:t>
                        </m:r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/>
                            <a:cs typeface="NikoshBAN" panose="02000000000000000000" pitchFamily="2" charset="0"/>
                          </a:rPr>
                          <m:t> </m:t>
                        </m:r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/>
                            <a:cs typeface="NikoshBAN" panose="02000000000000000000" pitchFamily="2" charset="0"/>
                          </a:rPr>
                          <m:t>সমষ্টি</m:t>
                        </m:r>
                      </m:num>
                      <m:den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/>
                            <a:cs typeface="NikoshBAN" panose="02000000000000000000" pitchFamily="2" charset="0"/>
                          </a:rPr>
                          <m:t>২</m:t>
                        </m:r>
                      </m:den>
                    </m:f>
                  </m:oMath>
                </a14:m>
                <a:endParaRPr lang="en-US" sz="2400" dirty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24200" y="544890"/>
                <a:ext cx="5410200" cy="2044406"/>
              </a:xfrm>
              <a:prstGeom prst="rect">
                <a:avLst/>
              </a:prstGeom>
              <a:blipFill rotWithShape="1">
                <a:blip r:embed="rId2"/>
                <a:stretch>
                  <a:fillRect t="-2381" b="-208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lowchart: Punched Tape 3"/>
          <p:cNvSpPr/>
          <p:nvPr/>
        </p:nvSpPr>
        <p:spPr>
          <a:xfrm>
            <a:off x="505691" y="2389840"/>
            <a:ext cx="2819400" cy="1402140"/>
          </a:xfrm>
          <a:prstGeom prst="flowChartPunchedTap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জোড়ায়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071257" y="2736967"/>
            <a:ext cx="3962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</a:t>
            </a:r>
            <a:r>
              <a:rPr lang="en-US" sz="2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নিচের</a:t>
            </a:r>
            <a:r>
              <a:rPr lang="en-US" sz="2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উপাত্তগুলোর</a:t>
            </a:r>
            <a:r>
              <a:rPr lang="en-US" sz="2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2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মধ্যক</a:t>
            </a:r>
            <a:r>
              <a:rPr lang="en-US" sz="2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নির্ণয়</a:t>
            </a:r>
            <a:r>
              <a:rPr lang="en-US" sz="2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2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২০,১৫,২০,২৫,২০,৩৫,১৫,৩৫,৩০,২০,২০,১৫</a:t>
            </a:r>
            <a:r>
              <a:rPr lang="en-US" sz="2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0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1000" y="374362"/>
            <a:ext cx="2514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আরও</a:t>
            </a:r>
            <a:r>
              <a:rPr lang="en-US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কিছু</a:t>
            </a:r>
            <a:r>
              <a:rPr lang="en-US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তথ্য</a:t>
            </a:r>
            <a:endParaRPr lang="en-US" sz="32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0110114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819150"/>
            <a:ext cx="1981200" cy="16002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2978858" y="828657"/>
            <a:ext cx="1540298" cy="1600200"/>
          </a:xfrm>
          <a:prstGeom prst="rect">
            <a:avLst/>
          </a:prstGeom>
        </p:spPr>
      </p:pic>
      <p:sp>
        <p:nvSpPr>
          <p:cNvPr id="5" name="7-Point Star 4"/>
          <p:cNvSpPr/>
          <p:nvPr/>
        </p:nvSpPr>
        <p:spPr>
          <a:xfrm>
            <a:off x="5200641" y="1744217"/>
            <a:ext cx="830779" cy="671376"/>
          </a:xfrm>
          <a:prstGeom prst="star7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7-Point Star 5"/>
          <p:cNvSpPr/>
          <p:nvPr/>
        </p:nvSpPr>
        <p:spPr>
          <a:xfrm>
            <a:off x="4780806" y="1061371"/>
            <a:ext cx="686790" cy="651906"/>
          </a:xfrm>
          <a:prstGeom prst="star7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7-Point Star 8"/>
          <p:cNvSpPr/>
          <p:nvPr/>
        </p:nvSpPr>
        <p:spPr>
          <a:xfrm>
            <a:off x="7948550" y="1015185"/>
            <a:ext cx="683821" cy="707510"/>
          </a:xfrm>
          <a:prstGeom prst="star7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7-Point Star 10"/>
          <p:cNvSpPr/>
          <p:nvPr/>
        </p:nvSpPr>
        <p:spPr>
          <a:xfrm>
            <a:off x="6323609" y="993663"/>
            <a:ext cx="777834" cy="750554"/>
          </a:xfrm>
          <a:prstGeom prst="star7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1157102" y="259525"/>
            <a:ext cx="70494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     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নিচের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চিত্রগূলোতে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ধরনের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(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রং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)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চিত্রের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সংখ্যা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বেশি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183206" y="2571750"/>
            <a:ext cx="21652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বলতো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প্রচুরক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33400" y="3017334"/>
            <a:ext cx="8001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         </a:t>
            </a:r>
            <a:r>
              <a:rPr lang="en-US" sz="2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উপাত্তগুলোতে</a:t>
            </a:r>
            <a:r>
              <a:rPr lang="en-US" sz="2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যে</a:t>
            </a:r>
            <a:r>
              <a:rPr lang="en-US" sz="2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মান</a:t>
            </a:r>
            <a:r>
              <a:rPr lang="en-US" sz="2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সবচেয়ে</a:t>
            </a:r>
            <a:r>
              <a:rPr lang="en-US" sz="2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বেশিবার</a:t>
            </a:r>
            <a:r>
              <a:rPr lang="en-US" sz="2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থাকে</a:t>
            </a:r>
            <a:r>
              <a:rPr lang="en-US" sz="2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তাকে</a:t>
            </a:r>
            <a:r>
              <a:rPr lang="en-US" sz="2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প্রচুরক</a:t>
            </a:r>
            <a:r>
              <a:rPr lang="en-US" sz="2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2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যেমনঃ</a:t>
            </a:r>
            <a:r>
              <a:rPr lang="en-US" sz="2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১০,২০,</a:t>
            </a:r>
          </a:p>
          <a:p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২০,১৫,২৫ ,২০,১৫,২০,২৫,৩০,৩৫ </a:t>
            </a:r>
            <a:r>
              <a:rPr lang="en-US" sz="2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সংখ্যাগুলোতে</a:t>
            </a:r>
            <a:r>
              <a:rPr lang="en-US" sz="2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২০</a:t>
            </a:r>
            <a:r>
              <a:rPr lang="en-US" sz="2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সংখ্যাটি</a:t>
            </a:r>
            <a:r>
              <a:rPr lang="en-US" sz="2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সবচেয়ে</a:t>
            </a:r>
            <a:r>
              <a:rPr lang="en-US" sz="2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বেশি</a:t>
            </a:r>
            <a:r>
              <a:rPr lang="en-US" sz="2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৪ </a:t>
            </a:r>
            <a:r>
              <a:rPr lang="en-US" sz="2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বার</a:t>
            </a:r>
            <a:r>
              <a:rPr lang="en-US" sz="2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বিদ্যমান</a:t>
            </a:r>
            <a:r>
              <a:rPr lang="en-US" sz="2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সুতরাং</a:t>
            </a:r>
            <a:r>
              <a:rPr lang="en-US" sz="2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২০</a:t>
            </a:r>
            <a:r>
              <a:rPr lang="en-US" sz="2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সংখ্যাটি</a:t>
            </a:r>
            <a:r>
              <a:rPr lang="en-US" sz="2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প্রচুরক</a:t>
            </a:r>
            <a:r>
              <a:rPr lang="en-US" sz="2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20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3" name="7-Point Star 22"/>
          <p:cNvSpPr/>
          <p:nvPr/>
        </p:nvSpPr>
        <p:spPr>
          <a:xfrm>
            <a:off x="7043550" y="1723654"/>
            <a:ext cx="777834" cy="750554"/>
          </a:xfrm>
          <a:prstGeom prst="star7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Explosion 1 13"/>
          <p:cNvSpPr/>
          <p:nvPr/>
        </p:nvSpPr>
        <p:spPr>
          <a:xfrm>
            <a:off x="6190011" y="1754632"/>
            <a:ext cx="856507" cy="783082"/>
          </a:xfrm>
          <a:prstGeom prst="irregularSeal1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Explosion 1 20"/>
          <p:cNvSpPr/>
          <p:nvPr/>
        </p:nvSpPr>
        <p:spPr>
          <a:xfrm>
            <a:off x="7092043" y="921597"/>
            <a:ext cx="856507" cy="783082"/>
          </a:xfrm>
          <a:prstGeom prst="irregularSeal1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Explosion 1 21"/>
          <p:cNvSpPr/>
          <p:nvPr/>
        </p:nvSpPr>
        <p:spPr>
          <a:xfrm>
            <a:off x="5498275" y="981902"/>
            <a:ext cx="856507" cy="783082"/>
          </a:xfrm>
          <a:prstGeom prst="irregularSeal1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Quad Arrow Callout 14"/>
          <p:cNvSpPr/>
          <p:nvPr/>
        </p:nvSpPr>
        <p:spPr>
          <a:xfrm>
            <a:off x="7948550" y="1863078"/>
            <a:ext cx="713016" cy="671375"/>
          </a:xfrm>
          <a:prstGeom prst="quadArrowCallou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686708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xit" presetSubtype="21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Effect transition="out" filter="barn(inVertical)">
                                      <p:cBhvr>
                                        <p:cTn id="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6" presetClass="exit" presetSubtype="21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Effect transition="out" filter="barn(inVertical)">
                                      <p:cBhvr>
                                        <p:cTn id="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6" presetClass="exit" presetSubtype="21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Effect transition="out" filter="barn(inVertic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6" presetClass="exit" presetSubtype="21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Effect transition="out" filter="barn(inVertical)">
                                      <p:cBhvr>
                                        <p:cTn id="1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6" presetClass="exit" presetSubtype="21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Effect transition="out" filter="barn(inVertical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9" grpId="0" animBg="1"/>
      <p:bldP spid="11" grpId="0" animBg="1"/>
      <p:bldP spid="18" grpId="0"/>
      <p:bldP spid="19" grpId="0"/>
      <p:bldP spid="2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unched Tape 1"/>
          <p:cNvSpPr/>
          <p:nvPr/>
        </p:nvSpPr>
        <p:spPr>
          <a:xfrm>
            <a:off x="3124200" y="382434"/>
            <a:ext cx="2438400" cy="1490472"/>
          </a:xfrm>
          <a:prstGeom prst="flowChartPunchedTape">
            <a:avLst/>
          </a:prstGeom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3015343" y="742950"/>
            <a:ext cx="2971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429000" y="2266949"/>
            <a:ext cx="3853543" cy="1200329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১। 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উপাত্ত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কত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প্রকার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২।  </a:t>
            </a:r>
            <a:r>
              <a:rPr lang="en-US" sz="24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গড়</a:t>
            </a:r>
            <a:r>
              <a:rPr lang="en-US" sz="24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নির্ণয়ের</a:t>
            </a:r>
            <a:r>
              <a:rPr lang="en-US" sz="24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সুত্রটি</a:t>
            </a:r>
            <a:r>
              <a:rPr lang="en-US" sz="24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লিখ</a:t>
            </a:r>
            <a:r>
              <a:rPr lang="en-US" sz="24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৩।  </a:t>
            </a:r>
            <a:r>
              <a:rPr lang="en-US" sz="24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মধ্যক</a:t>
            </a:r>
            <a:r>
              <a:rPr lang="en-US" sz="2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24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প্রচুরক</a:t>
            </a:r>
            <a:r>
              <a:rPr lang="en-US" sz="2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2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24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Quad Arrow Callout 4"/>
          <p:cNvSpPr/>
          <p:nvPr/>
        </p:nvSpPr>
        <p:spPr>
          <a:xfrm>
            <a:off x="1219200" y="2251126"/>
            <a:ext cx="1216152" cy="1216152"/>
          </a:xfrm>
          <a:prstGeom prst="quadArrowCallou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8875244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000" y="209550"/>
            <a:ext cx="3886200" cy="434339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371600" y="920919"/>
            <a:ext cx="3200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বাড়ির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5800" y="2343150"/>
            <a:ext cx="41148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নিচে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১০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জন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ছাত্রের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গণিতে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প্রাপ্ত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নম্বর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দেও্যা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হলো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</a:t>
            </a:r>
            <a:r>
              <a:rPr lang="en-US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২০,৩০,২০,২৫,৩৫,২৫,৪০,২০,২৫,৩০ </a:t>
            </a:r>
          </a:p>
          <a:p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(ক) 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তথ্য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(খ) 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উপাত্তগুলোর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গড়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নির্ণয়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(গ) 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উপাত্তগুলোর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মধ্যক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প্রচুরক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নির্ণয়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3262811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G:\Animation\reflect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14700" y="1543050"/>
            <a:ext cx="2293144" cy="1714500"/>
          </a:xfrm>
          <a:prstGeom prst="rect">
            <a:avLst/>
          </a:prstGeom>
          <a:noFill/>
        </p:spPr>
      </p:pic>
      <p:pic>
        <p:nvPicPr>
          <p:cNvPr id="2051" name="Picture 3" descr="G:\Animation\aniduckinwater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972050" y="2857500"/>
            <a:ext cx="1257300" cy="414338"/>
          </a:xfrm>
          <a:prstGeom prst="rect">
            <a:avLst/>
          </a:prstGeom>
          <a:noFill/>
        </p:spPr>
      </p:pic>
      <p:pic>
        <p:nvPicPr>
          <p:cNvPr id="6" name="Picture 3" descr="G:\Animation\aniduckinwater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flipH="1">
            <a:off x="2571750" y="2800350"/>
            <a:ext cx="1600200" cy="414338"/>
          </a:xfrm>
          <a:prstGeom prst="rect">
            <a:avLst/>
          </a:prstGeom>
          <a:noFill/>
        </p:spPr>
      </p:pic>
      <p:pic>
        <p:nvPicPr>
          <p:cNvPr id="2052" name="Picture 4" descr="G:\Animation\a-lily.gif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174402" y="2822588"/>
            <a:ext cx="1894114" cy="1657350"/>
          </a:xfrm>
          <a:prstGeom prst="rect">
            <a:avLst/>
          </a:prstGeom>
          <a:noFill/>
        </p:spPr>
      </p:pic>
      <p:pic>
        <p:nvPicPr>
          <p:cNvPr id="8" name="Picture 4" descr="G:\Animation\a-lily.gif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5119890">
            <a:off x="5999014" y="2781497"/>
            <a:ext cx="1894114" cy="1657350"/>
          </a:xfrm>
          <a:prstGeom prst="rect">
            <a:avLst/>
          </a:prstGeom>
          <a:noFill/>
        </p:spPr>
      </p:pic>
      <p:pic>
        <p:nvPicPr>
          <p:cNvPr id="2053" name="Picture 5" descr="G:\Animation\Blume905.gif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124200" y="3028950"/>
            <a:ext cx="2628900" cy="1434905"/>
          </a:xfrm>
          <a:prstGeom prst="rect">
            <a:avLst/>
          </a:prstGeom>
          <a:noFill/>
        </p:spPr>
      </p:pic>
      <p:pic>
        <p:nvPicPr>
          <p:cNvPr id="2054" name="Picture 6" descr="G:\Animation\115.gif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864285" y="252413"/>
            <a:ext cx="1443038" cy="1285875"/>
          </a:xfrm>
          <a:prstGeom prst="rect">
            <a:avLst/>
          </a:prstGeom>
          <a:noFill/>
        </p:spPr>
      </p:pic>
      <p:pic>
        <p:nvPicPr>
          <p:cNvPr id="11" name="Picture 6" descr="G:\Animation\115.gif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 flipH="1">
            <a:off x="6801085" y="252413"/>
            <a:ext cx="1528763" cy="1285875"/>
          </a:xfrm>
          <a:prstGeom prst="rect">
            <a:avLst/>
          </a:prstGeom>
          <a:noFill/>
        </p:spPr>
      </p:pic>
      <p:sp>
        <p:nvSpPr>
          <p:cNvPr id="2" name="TextBox 1"/>
          <p:cNvSpPr txBox="1"/>
          <p:nvPr/>
        </p:nvSpPr>
        <p:spPr>
          <a:xfrm>
            <a:off x="2743200" y="1123950"/>
            <a:ext cx="482226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</a:t>
            </a:r>
            <a:r>
              <a:rPr lang="en-US" sz="60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60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7879822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xit" presetSubtype="21" repeatCount="indefinite" fill="hold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Effect transition="out" filter="barn(inVertical)">
                                      <p:cBhvr>
                                        <p:cTn id="6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438400" y="361949"/>
            <a:ext cx="3581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4114800" y="1200880"/>
            <a:ext cx="0" cy="302293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4229100" y="1300336"/>
            <a:ext cx="0" cy="302293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4343400" y="1377612"/>
            <a:ext cx="0" cy="3022938"/>
          </a:xfrm>
          <a:prstGeom prst="line">
            <a:avLst/>
          </a:prstGeom>
          <a:ln w="571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937656" y="1896910"/>
            <a:ext cx="3001488" cy="2489538"/>
          </a:xfrm>
          <a:prstGeom prst="rect">
            <a:avLst/>
          </a:prstGeom>
          <a:solidFill>
            <a:srgbClr val="FFFF00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মোঃ আব্দুর রাজ্জাক</a:t>
            </a:r>
          </a:p>
          <a:p>
            <a:pPr algn="ctr"/>
            <a:r>
              <a:rPr lang="bn-BD" sz="2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মোবাঃ </a:t>
            </a:r>
            <a:r>
              <a:rPr lang="bn-BD" sz="2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০১৭১৬</a:t>
            </a:r>
            <a:r>
              <a:rPr lang="en-US" sz="2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৯০০৩২৬</a:t>
            </a:r>
          </a:p>
          <a:p>
            <a:pPr algn="ctr"/>
            <a:r>
              <a:rPr lang="en-US" sz="1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e</a:t>
            </a:r>
            <a:r>
              <a:rPr lang="en-US" sz="1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mail: razpabna@gmail.com</a:t>
            </a:r>
            <a:endParaRPr lang="bn-BD" sz="14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BD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সহকারী শিক্ষক (সমাজ বিজ্ঞান)</a:t>
            </a:r>
            <a:endParaRPr lang="en-US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BD" sz="24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রতনগঞ্জ বহুমুখী</a:t>
            </a:r>
            <a:r>
              <a:rPr lang="en-US" sz="24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উচ্চ</a:t>
            </a:r>
            <a:r>
              <a:rPr lang="en-US" sz="24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বিদ্যালয়</a:t>
            </a:r>
            <a:endParaRPr lang="bn-BD" sz="24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BD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বেড়া, পাবনা।</a:t>
            </a:r>
            <a:endParaRPr lang="en-US" sz="28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ound Same Side Corner Rectangle 2"/>
          <p:cNvSpPr/>
          <p:nvPr/>
        </p:nvSpPr>
        <p:spPr>
          <a:xfrm>
            <a:off x="5181600" y="1753261"/>
            <a:ext cx="3276600" cy="2489538"/>
          </a:xfrm>
          <a:prstGeom prst="round2SameRect">
            <a:avLst/>
          </a:prstGeom>
          <a:solidFill>
            <a:srgbClr val="FF0000"/>
          </a:solidFill>
          <a:ln w="5715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5492337" y="2196583"/>
            <a:ext cx="261356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বিষয়ঃ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গণিত</a:t>
            </a:r>
            <a:endParaRPr lang="en-US" sz="2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শ্রেণিঃ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৬ষ্ঠ</a:t>
            </a:r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,গ- </a:t>
            </a:r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শাখা      </a:t>
            </a:r>
            <a:r>
              <a:rPr lang="bn-BD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পাঠেরঃ তথ্য ও উপাত্য</a:t>
            </a:r>
            <a:endParaRPr lang="en-US" sz="2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অধ্যায়ঃ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অষ্টম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1" name="Picture 2" descr="E:\Animated Flower\a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86600" y="531271"/>
            <a:ext cx="1371600" cy="1303021"/>
          </a:xfrm>
          <a:prstGeom prst="rect">
            <a:avLst/>
          </a:prstGeom>
          <a:noFill/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431" y="200442"/>
            <a:ext cx="1314450" cy="16793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35591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6503184"/>
              </p:ext>
            </p:extLst>
          </p:nvPr>
        </p:nvGraphicFramePr>
        <p:xfrm>
          <a:off x="698984" y="1202566"/>
          <a:ext cx="7746032" cy="21736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06576"/>
                <a:gridCol w="1106576"/>
                <a:gridCol w="1106576"/>
                <a:gridCol w="1106576"/>
                <a:gridCol w="1106576"/>
                <a:gridCol w="1106576"/>
                <a:gridCol w="1106576"/>
              </a:tblGrid>
              <a:tr h="570691">
                <a:tc>
                  <a:txBody>
                    <a:bodyPr/>
                    <a:lstStyle/>
                    <a:p>
                      <a:r>
                        <a:rPr lang="bn-BD" sz="16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দিনের</a:t>
                      </a:r>
                      <a:r>
                        <a:rPr lang="bn-BD" sz="16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নাম</a:t>
                      </a:r>
                      <a:endParaRPr lang="en-US" sz="16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bn-BD" sz="16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শনিবার </a:t>
                      </a:r>
                      <a:endParaRPr lang="en-US" sz="16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bn-BD" sz="1600" smtClean="0"/>
                        <a:t>রবিবার</a:t>
                      </a:r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bn-BD" sz="1600" dirty="0" smtClean="0"/>
                        <a:t>সোমবার</a:t>
                      </a:r>
                      <a:r>
                        <a:rPr lang="bn-BD" sz="1600" baseline="0" dirty="0" smtClean="0"/>
                        <a:t> 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bn-BD" sz="1600" dirty="0" smtClean="0"/>
                        <a:t>মঙ্গলবার 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bn-BD" sz="1600" smtClean="0"/>
                        <a:t>বুধবার </a:t>
                      </a:r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>
                        <a:tabLst>
                          <a:tab pos="746125" algn="l"/>
                        </a:tabLst>
                      </a:pPr>
                      <a:r>
                        <a:rPr lang="bn-BD" sz="1400" dirty="0" smtClean="0"/>
                        <a:t>বৃহস্পতিবার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7436">
                <a:tc>
                  <a:txBody>
                    <a:bodyPr/>
                    <a:lstStyle/>
                    <a:p>
                      <a:r>
                        <a:rPr lang="bn-BD" sz="2400" dirty="0" smtClean="0"/>
                        <a:t>চিত্র 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945475">
                <a:tc>
                  <a:txBody>
                    <a:bodyPr/>
                    <a:lstStyle/>
                    <a:p>
                      <a:r>
                        <a:rPr lang="bn-BD" sz="1600" b="1" cap="none" spc="0" dirty="0" smtClean="0">
                          <a:ln w="1905"/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বৃষ্টিপাতের</a:t>
                      </a:r>
                      <a:r>
                        <a:rPr lang="bn-BD" sz="1600" b="1" cap="none" spc="0" baseline="0" dirty="0" smtClean="0">
                          <a:ln w="1905"/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</a:p>
                    <a:p>
                      <a:r>
                        <a:rPr lang="bn-BD" sz="1800" b="1" cap="none" spc="0" baseline="0" dirty="0" smtClean="0">
                          <a:ln w="1905"/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পরিমাণ</a:t>
                      </a:r>
                      <a:endParaRPr lang="en-US" sz="1800" b="1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n-BD" sz="2000" b="1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১৭.২৫ মি.মি.</a:t>
                      </a:r>
                      <a:endParaRPr lang="en-US" sz="2000" b="1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bn-BD" sz="2000" b="1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১২.১৫ মি.মি.</a:t>
                      </a:r>
                      <a:endParaRPr lang="en-US" sz="2000" b="1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bn-BD" sz="2000" b="1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০.০০</a:t>
                      </a:r>
                    </a:p>
                    <a:p>
                      <a:r>
                        <a:rPr lang="bn-BD" sz="2000" b="1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মি.মি.</a:t>
                      </a:r>
                      <a:endParaRPr lang="en-US" sz="2000" b="1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bn-BD" sz="2000" b="1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১৫.৫০ মি.মি. </a:t>
                      </a:r>
                      <a:endParaRPr lang="en-US" sz="2000" b="1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bn-BD" sz="2000" b="1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৭.৭৫ মি.মি.</a:t>
                      </a:r>
                      <a:endParaRPr lang="en-US" sz="2000" b="1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bn-BD" sz="2000" b="1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২৫.১০ মি.মি. </a:t>
                      </a:r>
                      <a:endParaRPr lang="en-US" sz="2000" b="1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26" name="Picture 2" descr="G:\Animation\rain110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05000" y="1549399"/>
            <a:ext cx="890924" cy="719867"/>
          </a:xfrm>
          <a:prstGeom prst="rect">
            <a:avLst/>
          </a:prstGeom>
          <a:noFill/>
        </p:spPr>
      </p:pic>
      <p:pic>
        <p:nvPicPr>
          <p:cNvPr id="1029" name="Picture 5" descr="G:\Animation\cloud90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164210" y="1588394"/>
            <a:ext cx="870857" cy="609600"/>
          </a:xfrm>
          <a:prstGeom prst="rect">
            <a:avLst/>
          </a:prstGeom>
          <a:noFill/>
        </p:spPr>
      </p:pic>
      <p:pic>
        <p:nvPicPr>
          <p:cNvPr id="1030" name="Picture 6" descr="G:\Animation\rain103.gif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281380" y="1588394"/>
            <a:ext cx="914400" cy="749181"/>
          </a:xfrm>
          <a:prstGeom prst="rect">
            <a:avLst/>
          </a:prstGeom>
          <a:noFill/>
        </p:spPr>
      </p:pic>
      <p:pic>
        <p:nvPicPr>
          <p:cNvPr id="1031" name="Picture 7" descr="G:\Animation\wthr16.gif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315629" y="1641442"/>
            <a:ext cx="1013616" cy="685800"/>
          </a:xfrm>
          <a:prstGeom prst="rect">
            <a:avLst/>
          </a:prstGeom>
          <a:noFill/>
        </p:spPr>
      </p:pic>
      <p:pic>
        <p:nvPicPr>
          <p:cNvPr id="1032" name="Picture 8" descr="G:\Animation\wolken007.gif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907475" y="1679542"/>
            <a:ext cx="1045029" cy="609600"/>
          </a:xfrm>
          <a:prstGeom prst="rect">
            <a:avLst/>
          </a:prstGeom>
          <a:noFill/>
        </p:spPr>
      </p:pic>
      <p:pic>
        <p:nvPicPr>
          <p:cNvPr id="1034" name="Picture 10" descr="G:\Animation\chuva02.gif"/>
          <p:cNvPicPr>
            <a:picLocks noChangeAspect="1" noChangeArrowheads="1" noCrop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5187255" y="1610383"/>
            <a:ext cx="945353" cy="658883"/>
          </a:xfrm>
          <a:prstGeom prst="rect">
            <a:avLst/>
          </a:prstGeom>
          <a:noFill/>
        </p:spPr>
      </p:pic>
      <p:sp>
        <p:nvSpPr>
          <p:cNvPr id="10" name="Down Arrow 9"/>
          <p:cNvSpPr/>
          <p:nvPr/>
        </p:nvSpPr>
        <p:spPr>
          <a:xfrm rot="7583964">
            <a:off x="3543947" y="2149503"/>
            <a:ext cx="213843" cy="2744358"/>
          </a:xfrm>
          <a:prstGeom prst="downArrow">
            <a:avLst>
              <a:gd name="adj1" fmla="val 0"/>
              <a:gd name="adj2" fmla="val 100943"/>
            </a:avLst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11" name="Down Arrow 10"/>
          <p:cNvSpPr/>
          <p:nvPr/>
        </p:nvSpPr>
        <p:spPr>
          <a:xfrm rot="14160091">
            <a:off x="6410986" y="2282111"/>
            <a:ext cx="206524" cy="2432190"/>
          </a:xfrm>
          <a:prstGeom prst="downArrow">
            <a:avLst>
              <a:gd name="adj1" fmla="val 0"/>
              <a:gd name="adj2" fmla="val 127079"/>
            </a:avLst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12" name="Down Arrow 11"/>
          <p:cNvSpPr/>
          <p:nvPr/>
        </p:nvSpPr>
        <p:spPr>
          <a:xfrm rot="13603256">
            <a:off x="5816252" y="2542895"/>
            <a:ext cx="221859" cy="1720195"/>
          </a:xfrm>
          <a:prstGeom prst="downArrow">
            <a:avLst>
              <a:gd name="adj1" fmla="val 0"/>
              <a:gd name="adj2" fmla="val 68762"/>
            </a:avLst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13" name="Down Arrow 12"/>
          <p:cNvSpPr/>
          <p:nvPr/>
        </p:nvSpPr>
        <p:spPr>
          <a:xfrm rot="7974866">
            <a:off x="3966298" y="2394422"/>
            <a:ext cx="231733" cy="1954226"/>
          </a:xfrm>
          <a:prstGeom prst="downArrow">
            <a:avLst>
              <a:gd name="adj1" fmla="val 1900"/>
              <a:gd name="adj2" fmla="val 90596"/>
            </a:avLst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14" name="Down Arrow 13"/>
          <p:cNvSpPr/>
          <p:nvPr/>
        </p:nvSpPr>
        <p:spPr>
          <a:xfrm rot="9582355">
            <a:off x="4509015" y="2730227"/>
            <a:ext cx="181249" cy="1088911"/>
          </a:xfrm>
          <a:prstGeom prst="downArrow">
            <a:avLst>
              <a:gd name="adj1" fmla="val 1900"/>
              <a:gd name="adj2" fmla="val 90596"/>
            </a:avLst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15" name="Down Arrow 14"/>
          <p:cNvSpPr/>
          <p:nvPr/>
        </p:nvSpPr>
        <p:spPr>
          <a:xfrm rot="12813394">
            <a:off x="5332675" y="2653967"/>
            <a:ext cx="188830" cy="1231711"/>
          </a:xfrm>
          <a:prstGeom prst="downArrow">
            <a:avLst>
              <a:gd name="adj1" fmla="val 0"/>
              <a:gd name="adj2" fmla="val 68762"/>
            </a:avLst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16" name="TextBox 15"/>
          <p:cNvSpPr txBox="1"/>
          <p:nvPr/>
        </p:nvSpPr>
        <p:spPr>
          <a:xfrm>
            <a:off x="4599888" y="3679791"/>
            <a:ext cx="838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sym typeface="Webdings"/>
              </a:rPr>
              <a:t></a:t>
            </a:r>
            <a:endParaRPr lang="en-US" sz="6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485900" y="461863"/>
            <a:ext cx="62103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24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বর্ষাকালের কোন এক সপ্তাহের বৃষ্টিপা</a:t>
            </a:r>
            <a:r>
              <a:rPr lang="en-US" sz="2400" b="1" dirty="0" err="1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তের</a:t>
            </a:r>
            <a:r>
              <a:rPr lang="bn-BD" sz="24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তথ্য।</a:t>
            </a:r>
            <a:endParaRPr lang="en-US" sz="2400" b="1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81200" y="666750"/>
            <a:ext cx="3886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আজকের</a:t>
            </a:r>
            <a:r>
              <a:rPr lang="en-US" sz="4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4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495800" y="1497747"/>
            <a:ext cx="4038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তথ্য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ও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উপাত্ত</a:t>
            </a:r>
            <a:endParaRPr lang="en-US" sz="6000" dirty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Sun 3"/>
          <p:cNvSpPr/>
          <p:nvPr/>
        </p:nvSpPr>
        <p:spPr>
          <a:xfrm>
            <a:off x="609600" y="2932710"/>
            <a:ext cx="914400" cy="914400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un 4"/>
          <p:cNvSpPr/>
          <p:nvPr/>
        </p:nvSpPr>
        <p:spPr>
          <a:xfrm>
            <a:off x="1963387" y="2930731"/>
            <a:ext cx="914400" cy="914400"/>
          </a:xfrm>
          <a:prstGeom prst="su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un 5"/>
          <p:cNvSpPr/>
          <p:nvPr/>
        </p:nvSpPr>
        <p:spPr>
          <a:xfrm>
            <a:off x="3581400" y="2930731"/>
            <a:ext cx="914400" cy="914400"/>
          </a:xfrm>
          <a:prstGeom prst="su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Sun 6"/>
          <p:cNvSpPr/>
          <p:nvPr/>
        </p:nvSpPr>
        <p:spPr>
          <a:xfrm>
            <a:off x="5029200" y="2847604"/>
            <a:ext cx="914400" cy="914400"/>
          </a:xfrm>
          <a:prstGeom prst="su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un 7"/>
          <p:cNvSpPr/>
          <p:nvPr/>
        </p:nvSpPr>
        <p:spPr>
          <a:xfrm>
            <a:off x="6248400" y="2930731"/>
            <a:ext cx="914400" cy="914400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Sun 8"/>
          <p:cNvSpPr/>
          <p:nvPr/>
        </p:nvSpPr>
        <p:spPr>
          <a:xfrm>
            <a:off x="7675418" y="2847604"/>
            <a:ext cx="914400" cy="914400"/>
          </a:xfrm>
          <a:prstGeom prst="sun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Sun 9"/>
          <p:cNvSpPr/>
          <p:nvPr/>
        </p:nvSpPr>
        <p:spPr>
          <a:xfrm>
            <a:off x="609600" y="2946070"/>
            <a:ext cx="914400" cy="914400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un 10"/>
          <p:cNvSpPr/>
          <p:nvPr/>
        </p:nvSpPr>
        <p:spPr>
          <a:xfrm>
            <a:off x="1963387" y="2944091"/>
            <a:ext cx="914400" cy="914400"/>
          </a:xfrm>
          <a:prstGeom prst="su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un 11"/>
          <p:cNvSpPr/>
          <p:nvPr/>
        </p:nvSpPr>
        <p:spPr>
          <a:xfrm>
            <a:off x="3581400" y="2944091"/>
            <a:ext cx="914400" cy="914400"/>
          </a:xfrm>
          <a:prstGeom prst="su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Sun 12"/>
          <p:cNvSpPr/>
          <p:nvPr/>
        </p:nvSpPr>
        <p:spPr>
          <a:xfrm>
            <a:off x="5029200" y="2860964"/>
            <a:ext cx="914400" cy="914400"/>
          </a:xfrm>
          <a:prstGeom prst="su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Sun 13"/>
          <p:cNvSpPr/>
          <p:nvPr/>
        </p:nvSpPr>
        <p:spPr>
          <a:xfrm>
            <a:off x="6248400" y="2944091"/>
            <a:ext cx="914400" cy="914400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7886801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66800" y="1809750"/>
            <a:ext cx="70866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শেষে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শিক্ষার্থীরা</a:t>
            </a:r>
            <a:endParaRPr lang="en-US" sz="2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#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তথ্য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উপাত্ত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#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অবিন্যস্ত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উপাত্ত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বিন্যস্ত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#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গড়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মধ্যক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ওপ্রচুরক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নির্ণয়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362200" y="590550"/>
            <a:ext cx="3657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endParaRPr lang="en-US" sz="60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6793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200" y="971550"/>
            <a:ext cx="2514600" cy="2895600"/>
          </a:xfrm>
          <a:prstGeom prst="rect">
            <a:avLst/>
          </a:prstGeom>
          <a:ln w="57150">
            <a:solidFill>
              <a:srgbClr val="FF0000"/>
            </a:solidFill>
          </a:ln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0868" y="971550"/>
            <a:ext cx="2726532" cy="2895600"/>
          </a:xfrm>
          <a:prstGeom prst="rect">
            <a:avLst/>
          </a:prstGeom>
          <a:ln w="57150">
            <a:solidFill>
              <a:srgbClr val="FF0000"/>
            </a:solidFill>
          </a:ln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426" y="971550"/>
            <a:ext cx="2590800" cy="2895600"/>
          </a:xfrm>
          <a:prstGeom prst="rect">
            <a:avLst/>
          </a:prstGeom>
          <a:ln w="57150">
            <a:solidFill>
              <a:srgbClr val="FF0000"/>
            </a:solidFill>
          </a:ln>
        </p:spPr>
      </p:pic>
      <p:sp>
        <p:nvSpPr>
          <p:cNvPr id="5" name="TextBox 4"/>
          <p:cNvSpPr txBox="1"/>
          <p:nvPr/>
        </p:nvSpPr>
        <p:spPr>
          <a:xfrm>
            <a:off x="1371600" y="326161"/>
            <a:ext cx="6629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চিত্রগুলো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ভালোভাবে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পর্যবেক্ষন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62000" y="4019550"/>
            <a:ext cx="2133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বর্ণমালার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চার্ট</a:t>
            </a:r>
            <a:endParaRPr lang="en-US" sz="2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536156" y="4019550"/>
            <a:ext cx="2438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৪টি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পুতুল</a:t>
            </a:r>
            <a:endParaRPr lang="en-US" sz="2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629400" y="4095750"/>
            <a:ext cx="2133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৮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টি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</a:t>
            </a:r>
            <a:endParaRPr lang="en-US" sz="2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35234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95400" y="292429"/>
            <a:ext cx="3505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তাহলে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বলতো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তথ্য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?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8000" y="952440"/>
            <a:ext cx="5181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বিভিন্ন</a:t>
            </a:r>
            <a:r>
              <a:rPr lang="en-US" sz="2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</a:t>
            </a:r>
            <a:r>
              <a:rPr lang="en-US" sz="2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2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ঘটনার</a:t>
            </a:r>
            <a:r>
              <a:rPr lang="en-US" sz="2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ক্ষুদ্র</a:t>
            </a:r>
            <a:r>
              <a:rPr lang="en-US" sz="2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ক্ষুদ্র</a:t>
            </a:r>
            <a:r>
              <a:rPr lang="en-US" sz="2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সংগ্রহ</a:t>
            </a:r>
            <a:r>
              <a:rPr lang="en-US" sz="2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কে</a:t>
            </a:r>
            <a:r>
              <a:rPr lang="en-US" sz="2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বলা</a:t>
            </a:r>
            <a:r>
              <a:rPr lang="en-US" sz="2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2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2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হল</a:t>
            </a:r>
            <a:r>
              <a:rPr lang="en-US" sz="2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তথ্য</a:t>
            </a:r>
            <a:r>
              <a:rPr lang="en-US" sz="2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20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1581150"/>
            <a:ext cx="734686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মনে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৫০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ওভারের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ক্রিকেট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খেলায়</a:t>
            </a:r>
            <a:endParaRPr lang="en-US" sz="2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</a:t>
            </a:r>
            <a:r>
              <a:rPr lang="en-US" sz="2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তামিম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৪৫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রান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সাকিব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৪০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রান,</a:t>
            </a:r>
            <a:r>
              <a:rPr lang="en-US" sz="2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সাম্য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২৫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রান</a:t>
            </a:r>
            <a:r>
              <a:rPr lang="en-US" sz="2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,নাসির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৩৫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রান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করেছে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উক্ত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খেলায়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বেশি</a:t>
            </a:r>
            <a:r>
              <a:rPr lang="en-US" sz="2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রান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করেছে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তামিম-</a:t>
            </a:r>
            <a:r>
              <a:rPr lang="en-US" sz="20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৪৫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কম</a:t>
            </a:r>
            <a:r>
              <a:rPr lang="en-US" sz="2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রান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করেছে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সাম্য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২৫ </a:t>
            </a:r>
            <a:r>
              <a:rPr lang="en-US" sz="2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                                                         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ইহাই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পরিসংখ্যানের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উপাত্ত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endParaRPr lang="en-US" sz="2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52600" y="2849568"/>
            <a:ext cx="3276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এবার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বলো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উপাত্ত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16478" y="3372788"/>
            <a:ext cx="7924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পরিসংখ্যানে</a:t>
            </a:r>
            <a:r>
              <a:rPr lang="en-US" sz="2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বর্ণিত</a:t>
            </a:r>
            <a:r>
              <a:rPr lang="en-US" sz="2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তথ্যসমূহ</a:t>
            </a:r>
            <a:r>
              <a:rPr lang="en-US" sz="2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যে</a:t>
            </a:r>
            <a:r>
              <a:rPr lang="en-US" sz="2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সকল</a:t>
            </a:r>
            <a:r>
              <a:rPr lang="en-US" sz="2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সংখ্যা</a:t>
            </a:r>
            <a:r>
              <a:rPr lang="en-US" sz="2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দ্ধারা</a:t>
            </a:r>
            <a:r>
              <a:rPr lang="en-US" sz="2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প্রকাশ</a:t>
            </a:r>
            <a:r>
              <a:rPr lang="en-US" sz="2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2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2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তাই</a:t>
            </a:r>
            <a:r>
              <a:rPr lang="en-US" sz="2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হলো</a:t>
            </a:r>
            <a:r>
              <a:rPr lang="en-US" sz="2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উপাত্ত</a:t>
            </a:r>
            <a:r>
              <a:rPr lang="en-US" sz="2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উপাত্ত</a:t>
            </a:r>
            <a:r>
              <a:rPr lang="en-US" sz="2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দুই</a:t>
            </a:r>
            <a:r>
              <a:rPr lang="en-US" sz="2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ধরনের</a:t>
            </a:r>
            <a:r>
              <a:rPr lang="en-US" sz="2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যথাঃ</a:t>
            </a:r>
            <a:r>
              <a:rPr lang="en-US" sz="2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১। </a:t>
            </a:r>
            <a:r>
              <a:rPr lang="en-US" sz="2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অবিন্যস্ত</a:t>
            </a:r>
            <a:r>
              <a:rPr lang="en-US" sz="2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উপাত্ত</a:t>
            </a:r>
            <a:r>
              <a:rPr lang="en-US" sz="2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– 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২০,১৫,৩০,১০,১৫,২৫,২০ ৩০ ১৫</a:t>
            </a:r>
          </a:p>
          <a:p>
            <a:r>
              <a:rPr lang="en-US" sz="2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       ২। </a:t>
            </a:r>
            <a:r>
              <a:rPr lang="en-US" sz="2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বিন্যস্ত</a:t>
            </a:r>
            <a:r>
              <a:rPr lang="en-US" sz="2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2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উপাত্ত</a:t>
            </a:r>
            <a:r>
              <a:rPr lang="en-US" sz="2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--  ১০,১৫,২০,২৫,২৫,৩০,৩০,৩৫ ৩৫ </a:t>
            </a:r>
            <a:endParaRPr lang="en-US" sz="2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62381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17638" y="1321748"/>
            <a:ext cx="2203123" cy="16764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2201" y="1058388"/>
            <a:ext cx="1600200" cy="2203122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3400" y="1058388"/>
            <a:ext cx="1800225" cy="2203122"/>
          </a:xfrm>
          <a:prstGeom prst="rect">
            <a:avLst/>
          </a:prstGeom>
        </p:spPr>
      </p:pic>
      <p:sp>
        <p:nvSpPr>
          <p:cNvPr id="5" name="Sun 4"/>
          <p:cNvSpPr/>
          <p:nvPr/>
        </p:nvSpPr>
        <p:spPr>
          <a:xfrm>
            <a:off x="6368143" y="1058387"/>
            <a:ext cx="914400" cy="914400"/>
          </a:xfrm>
          <a:prstGeom prst="su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un 5"/>
          <p:cNvSpPr/>
          <p:nvPr/>
        </p:nvSpPr>
        <p:spPr>
          <a:xfrm>
            <a:off x="7198426" y="962642"/>
            <a:ext cx="914400" cy="914400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Sun 6"/>
          <p:cNvSpPr/>
          <p:nvPr/>
        </p:nvSpPr>
        <p:spPr>
          <a:xfrm>
            <a:off x="6945085" y="1754580"/>
            <a:ext cx="914400" cy="914400"/>
          </a:xfrm>
          <a:prstGeom prst="su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un 7"/>
          <p:cNvSpPr/>
          <p:nvPr/>
        </p:nvSpPr>
        <p:spPr>
          <a:xfrm>
            <a:off x="6198919" y="1889910"/>
            <a:ext cx="914400" cy="914400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Sun 8"/>
          <p:cNvSpPr/>
          <p:nvPr/>
        </p:nvSpPr>
        <p:spPr>
          <a:xfrm>
            <a:off x="7792192" y="1477983"/>
            <a:ext cx="914400" cy="914400"/>
          </a:xfrm>
          <a:prstGeom prst="sun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Sun 9"/>
          <p:cNvSpPr/>
          <p:nvPr/>
        </p:nvSpPr>
        <p:spPr>
          <a:xfrm>
            <a:off x="7729847" y="2347110"/>
            <a:ext cx="914400" cy="914400"/>
          </a:xfrm>
          <a:prstGeom prst="sun">
            <a:avLst/>
          </a:prstGeom>
          <a:solidFill>
            <a:srgbClr val="FF00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un 10"/>
          <p:cNvSpPr/>
          <p:nvPr/>
        </p:nvSpPr>
        <p:spPr>
          <a:xfrm>
            <a:off x="6825343" y="2486892"/>
            <a:ext cx="914400" cy="914400"/>
          </a:xfrm>
          <a:prstGeom prst="sun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1752600" y="514350"/>
            <a:ext cx="5791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   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চিত্র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গুলো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লক্ষ্য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52400" y="3401292"/>
            <a:ext cx="370905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উপরে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কত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ধরনের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মোট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কয়টি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চিত্র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আছে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  <a:endParaRPr lang="en-US" sz="2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360224" y="3401292"/>
            <a:ext cx="4038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৫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ধরনের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২৪টি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চিত্র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আছে</a:t>
            </a:r>
            <a:endParaRPr lang="en-US" sz="2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95301" y="3955369"/>
            <a:ext cx="31622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বলতো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চিত্রগুলোর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গড়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সংখ্যা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কত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2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3962401" y="3812338"/>
                <a:ext cx="4667002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চিত্রের</a:t>
                </a:r>
                <a:r>
                  <a:rPr lang="en-US" sz="2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0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গড়</a:t>
                </a:r>
                <a:r>
                  <a:rPr lang="en-US" sz="2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0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সংখ্যা</a:t>
                </a:r>
                <a:r>
                  <a:rPr lang="en-US" sz="2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= </a:t>
                </a:r>
                <a:r>
                  <a:rPr lang="en-US" sz="20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চিত্রের</a:t>
                </a:r>
                <a:r>
                  <a:rPr lang="en-US" sz="2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0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মোট</a:t>
                </a:r>
                <a:r>
                  <a:rPr lang="en-US" sz="2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0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সংখ্যা</a:t>
                </a:r>
                <a14:m>
                  <m:oMath xmlns:m="http://schemas.openxmlformats.org/officeDocument/2006/math">
                    <m:r>
                      <a:rPr lang="en-US" sz="2000" i="1" smtClean="0">
                        <a:latin typeface="Cambria Math"/>
                        <a:ea typeface="Cambria Math"/>
                        <a:cs typeface="NikoshBAN" panose="02000000000000000000" pitchFamily="2" charset="0"/>
                      </a:rPr>
                      <m:t>÷</m:t>
                    </m:r>
                    <m:r>
                      <a:rPr lang="en-US" sz="2000" b="0" i="1" smtClean="0">
                        <a:latin typeface="Cambria Math"/>
                        <a:ea typeface="Cambria Math"/>
                        <a:cs typeface="NikoshBAN" panose="02000000000000000000" pitchFamily="2" charset="0"/>
                      </a:rPr>
                      <m:t>চিত্রের</m:t>
                    </m:r>
                    <m:r>
                      <a:rPr lang="en-US" sz="2000" b="0" i="1" smtClean="0">
                        <a:latin typeface="Cambria Math"/>
                        <a:ea typeface="Cambria Math"/>
                        <a:cs typeface="NikoshBAN" panose="02000000000000000000" pitchFamily="2" charset="0"/>
                      </a:rPr>
                      <m:t> </m:t>
                    </m:r>
                    <m:r>
                      <a:rPr lang="en-US" sz="2000" b="0" i="1" smtClean="0">
                        <a:latin typeface="Cambria Math"/>
                        <a:ea typeface="Cambria Math"/>
                        <a:cs typeface="NikoshBAN" panose="02000000000000000000" pitchFamily="2" charset="0"/>
                      </a:rPr>
                      <m:t>ধরন</m:t>
                    </m:r>
                  </m:oMath>
                </a14:m>
                <a:endParaRPr lang="en-US" sz="2000" b="0" dirty="0" smtClean="0">
                  <a:latin typeface="NikoshBAN" panose="02000000000000000000" pitchFamily="2" charset="0"/>
                  <a:ea typeface="Cambria Math"/>
                  <a:cs typeface="NikoshBAN" panose="02000000000000000000" pitchFamily="2" charset="0"/>
                </a:endParaRPr>
              </a:p>
              <a:p>
                <a:r>
                  <a:rPr lang="en-US" sz="2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                      =</a:t>
                </a:r>
                <a:r>
                  <a:rPr lang="en-US" sz="2000" dirty="0" smtClean="0">
                    <a:solidFill>
                      <a:srgbClr val="FF00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২৪</a:t>
                </a:r>
                <a14:m>
                  <m:oMath xmlns:m="http://schemas.openxmlformats.org/officeDocument/2006/math">
                    <m:r>
                      <a:rPr lang="en-US" sz="2000" i="1" smtClean="0">
                        <a:solidFill>
                          <a:srgbClr val="FF0000"/>
                        </a:solidFill>
                        <a:latin typeface="Cambria Math"/>
                        <a:ea typeface="Cambria Math"/>
                        <a:cs typeface="NikoshBAN" panose="02000000000000000000" pitchFamily="2" charset="0"/>
                      </a:rPr>
                      <m:t>÷</m:t>
                    </m:r>
                    <m:r>
                      <a:rPr lang="en-US" sz="2000" b="0" i="1" smtClean="0">
                        <a:solidFill>
                          <a:srgbClr val="FF0000"/>
                        </a:solidFill>
                        <a:latin typeface="Cambria Math"/>
                        <a:ea typeface="Cambria Math"/>
                        <a:cs typeface="NikoshBAN" panose="02000000000000000000" pitchFamily="2" charset="0"/>
                      </a:rPr>
                      <m:t>৫</m:t>
                    </m:r>
                    <m:r>
                      <a:rPr lang="en-US" sz="2000" b="0" i="1" smtClean="0">
                        <a:solidFill>
                          <a:srgbClr val="FF0000"/>
                        </a:solidFill>
                        <a:latin typeface="Cambria Math"/>
                        <a:ea typeface="Cambria Math"/>
                        <a:cs typeface="NikoshBAN" panose="02000000000000000000" pitchFamily="2" charset="0"/>
                      </a:rPr>
                      <m:t>=</m:t>
                    </m:r>
                  </m:oMath>
                </a14:m>
                <a:r>
                  <a:rPr lang="en-US" sz="2000" dirty="0" smtClean="0">
                    <a:solidFill>
                      <a:srgbClr val="FF00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৪.8</a:t>
                </a:r>
                <a:endParaRPr lang="en-US" sz="2000" dirty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401" y="3812338"/>
                <a:ext cx="4667002" cy="707886"/>
              </a:xfrm>
              <a:prstGeom prst="rect">
                <a:avLst/>
              </a:prstGeom>
              <a:blipFill rotWithShape="1">
                <a:blip r:embed="rId5"/>
                <a:stretch>
                  <a:fillRect l="-1305" t="-3419" b="-145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933428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3" grpId="0"/>
      <p:bldP spid="14" grpId="0"/>
      <p:bldP spid="15" grpId="0"/>
      <p:bldP spid="1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1143000" y="424332"/>
                <a:ext cx="6705600" cy="104644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4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তাহলে</a:t>
                </a:r>
                <a:r>
                  <a:rPr lang="en-US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</a:p>
              <a:p>
                <a:r>
                  <a:rPr lang="en-US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   </a:t>
                </a:r>
                <a:r>
                  <a:rPr lang="en-US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গড়</a:t>
                </a:r>
                <a:r>
                  <a:rPr lang="en-US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= </a:t>
                </a:r>
                <a:r>
                  <a:rPr lang="en-US" dirty="0" smtClean="0">
                    <a:solidFill>
                      <a:srgbClr val="FF00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উপাত্তসমুহের </a:t>
                </a:r>
                <a:r>
                  <a:rPr lang="en-US" dirty="0" err="1" smtClean="0">
                    <a:solidFill>
                      <a:srgbClr val="FF00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সমষ্টি</a:t>
                </a:r>
                <a14:m>
                  <m:oMath xmlns:m="http://schemas.openxmlformats.org/officeDocument/2006/math">
                    <m:r>
                      <a:rPr lang="en-US" i="1" smtClean="0">
                        <a:solidFill>
                          <a:srgbClr val="FF0000"/>
                        </a:solidFill>
                        <a:latin typeface="Cambria Math"/>
                        <a:ea typeface="Cambria Math"/>
                        <a:cs typeface="NikoshBAN" panose="02000000000000000000" pitchFamily="2" charset="0"/>
                      </a:rPr>
                      <m:t>÷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/>
                        <a:ea typeface="Cambria Math"/>
                        <a:cs typeface="NikoshBAN" panose="02000000000000000000" pitchFamily="2" charset="0"/>
                      </a:rPr>
                      <m:t>উপাত্তসমুহের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/>
                        <a:ea typeface="Cambria Math"/>
                        <a:cs typeface="NikoshBAN" panose="02000000000000000000" pitchFamily="2" charset="0"/>
                      </a:rPr>
                      <m:t> 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/>
                        <a:ea typeface="Cambria Math"/>
                        <a:cs typeface="NikoshBAN" panose="02000000000000000000" pitchFamily="2" charset="0"/>
                      </a:rPr>
                      <m:t>সংখ্যা</m:t>
                    </m:r>
                  </m:oMath>
                </a14:m>
                <a:endParaRPr lang="en-US" dirty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3000" y="424332"/>
                <a:ext cx="6705600" cy="1046440"/>
              </a:xfrm>
              <a:prstGeom prst="rect">
                <a:avLst/>
              </a:prstGeom>
              <a:blipFill rotWithShape="1">
                <a:blip r:embed="rId2"/>
                <a:stretch>
                  <a:fillRect l="-3727" t="-11696" b="-93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Heart 2"/>
          <p:cNvSpPr/>
          <p:nvPr/>
        </p:nvSpPr>
        <p:spPr>
          <a:xfrm>
            <a:off x="533400" y="1809750"/>
            <a:ext cx="2057400" cy="1981200"/>
          </a:xfrm>
          <a:prstGeom prst="hear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একক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00400" y="2343150"/>
            <a:ext cx="4876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নিচের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উপাত্তগুলোর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গড়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নির্ণয়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2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        ২০,১৫,২৫,২০,৩০,২০,২৫,৩০, </a:t>
            </a:r>
            <a:endParaRPr lang="en-US" sz="20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3278369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1863</TotalTime>
  <Words>518</Words>
  <Application>Microsoft Office PowerPoint</Application>
  <PresentationFormat>On-screen Show (16:9)</PresentationFormat>
  <Paragraphs>103</Paragraphs>
  <Slides>15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Equity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liton</dc:creator>
  <cp:lastModifiedBy>TSS</cp:lastModifiedBy>
  <cp:revision>253</cp:revision>
  <dcterms:created xsi:type="dcterms:W3CDTF">2013-07-04T10:47:38Z</dcterms:created>
  <dcterms:modified xsi:type="dcterms:W3CDTF">2016-05-31T23:24:43Z</dcterms:modified>
</cp:coreProperties>
</file>