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5" r:id="rId3"/>
    <p:sldId id="258" r:id="rId4"/>
    <p:sldId id="260" r:id="rId5"/>
    <p:sldId id="261" r:id="rId6"/>
    <p:sldId id="274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63" r:id="rId16"/>
    <p:sldId id="269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0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99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61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0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40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5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8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9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5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52FE-EDEE-47FD-BF45-4AC58D1BBF9A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9DD5C8-9D5C-43EC-A3C2-AE4BEB4D1BB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5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faridul01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934D3A-05E2-45B6-AEBD-5262E6F33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17"/>
          <a:stretch/>
        </p:blipFill>
        <p:spPr>
          <a:xfrm>
            <a:off x="49237" y="42203"/>
            <a:ext cx="12093526" cy="6773593"/>
          </a:xfrm>
          <a:prstGeom prst="rect">
            <a:avLst/>
          </a:prstGeom>
          <a:effectLst>
            <a:reflection blurRad="685800" stA="68000" endPos="32000" dist="698500" dir="5400000" sy="-100000" algn="bl" rotWithShape="0"/>
          </a:effectLst>
          <a:scene3d>
            <a:camera prst="orthographicFront">
              <a:rot lat="21301143" lon="301140" rev="21573786"/>
            </a:camera>
            <a:lightRig rig="threePt" dir="t"/>
          </a:scene3d>
          <a:sp3d>
            <a:bevelT w="114300" prst="artDeco"/>
          </a:sp3d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EB8ED99B-9291-449A-8A34-BDB1C2107DD6}"/>
              </a:ext>
            </a:extLst>
          </p:cNvPr>
          <p:cNvSpPr/>
          <p:nvPr/>
        </p:nvSpPr>
        <p:spPr>
          <a:xfrm>
            <a:off x="28136" y="0"/>
            <a:ext cx="2300068" cy="2757268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BFC795E4-61E2-49CD-9E43-5801AA10EE05}"/>
              </a:ext>
            </a:extLst>
          </p:cNvPr>
          <p:cNvSpPr/>
          <p:nvPr/>
        </p:nvSpPr>
        <p:spPr>
          <a:xfrm rot="10800000">
            <a:off x="9884899" y="4120071"/>
            <a:ext cx="2300068" cy="2757268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16914C7D-C9D5-4B5A-9958-F824357A3F7B}"/>
              </a:ext>
            </a:extLst>
          </p:cNvPr>
          <p:cNvSpPr/>
          <p:nvPr/>
        </p:nvSpPr>
        <p:spPr>
          <a:xfrm rot="16200000">
            <a:off x="245341" y="4294695"/>
            <a:ext cx="2300068" cy="2757268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C3CFE3AB-9222-439F-97ED-EECAC3AF1956}"/>
              </a:ext>
            </a:extLst>
          </p:cNvPr>
          <p:cNvSpPr/>
          <p:nvPr/>
        </p:nvSpPr>
        <p:spPr>
          <a:xfrm rot="5400000">
            <a:off x="9666846" y="-186395"/>
            <a:ext cx="2300068" cy="2757268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44C3D2-303B-4AB7-97B4-AF05C1800DA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E5F21026-148B-4E46-96AE-3C25EEFA5A1E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290C66-9EC0-473A-AB4F-E1C8FF91221F}"/>
                </a:ext>
              </a:extLst>
            </p:cNvPr>
            <p:cNvSpPr txBox="1"/>
            <p:nvPr/>
          </p:nvSpPr>
          <p:spPr>
            <a:xfrm>
              <a:off x="4527030" y="42203"/>
              <a:ext cx="2878111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27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6B0918-6F29-407A-BCCE-27EE0FAFFF4D}"/>
              </a:ext>
            </a:extLst>
          </p:cNvPr>
          <p:cNvSpPr txBox="1"/>
          <p:nvPr/>
        </p:nvSpPr>
        <p:spPr>
          <a:xfrm>
            <a:off x="704538" y="449705"/>
            <a:ext cx="10942819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রফেজ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মোজোম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্বিভ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্রোমাটিড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424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44F1B4-591F-4D2C-80B8-08C4001D7CB4}"/>
              </a:ext>
            </a:extLst>
          </p:cNvPr>
          <p:cNvSpPr txBox="1"/>
          <p:nvPr/>
        </p:nvSpPr>
        <p:spPr>
          <a:xfrm>
            <a:off x="124264" y="335845"/>
            <a:ext cx="11943471" cy="618630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নিউক্লিক এসিড দুই ধরনের যথা- (ক)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DNA (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ক্সিরাইব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িউক্লিক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ড)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  RNA (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রোমোজ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DNA 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রোমোজ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DNA , RNA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মোজোমের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DNA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অণুগুল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ধঅরক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পুরুষাণু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DNA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DNA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 ক্রোমোজোমে অবস্থিত জিনের রাসায়ানিক রুপ । যেসব জীবে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DNA 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RNA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TMV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টোবাক্য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োজাইক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োজাইক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।</a:t>
            </a:r>
          </a:p>
        </p:txBody>
      </p:sp>
    </p:spTree>
    <p:extLst>
      <p:ext uri="{BB962C8B-B14F-4D97-AF65-F5344CB8AC3E}">
        <p14:creationId xmlns:p14="http://schemas.microsoft.com/office/powerpoint/2010/main" val="26131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D56A4C-F7BA-45B5-BA64-73C9525F094B}"/>
              </a:ext>
            </a:extLst>
          </p:cNvPr>
          <p:cNvSpPr txBox="1"/>
          <p:nvPr/>
        </p:nvSpPr>
        <p:spPr>
          <a:xfrm>
            <a:off x="211015" y="787791"/>
            <a:ext cx="11788727" cy="50167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রোমোজ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।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মিয়োসস কোষ বিভাজনের জন্য বংশগতির  এ ধারা অব্যহত থাকে ।  ক্রোমোজোম বংশগতির ধারা অক্ষুণ্ন রাখার জন্য জিনকে সরাসরি মাতা-পিতা থেকে পরবর্তী বংশে নিয়ে যায় । এজন্য ক্রোমোজোমকে বংশগতির ভৌত ভিত্তি বলা হয়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Up 2">
            <a:hlinkClick r:id="rId2" action="ppaction://hlinksldjump"/>
            <a:extLst>
              <a:ext uri="{FF2B5EF4-FFF2-40B4-BE49-F238E27FC236}">
                <a16:creationId xmlns:a16="http://schemas.microsoft.com/office/drawing/2014/main" id="{2A090135-92A2-4645-95A9-398DAC2C3D43}"/>
              </a:ext>
            </a:extLst>
          </p:cNvPr>
          <p:cNvSpPr/>
          <p:nvPr/>
        </p:nvSpPr>
        <p:spPr>
          <a:xfrm>
            <a:off x="10598046" y="5804549"/>
            <a:ext cx="1933731" cy="10534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3C8440B-CE5A-40D5-918B-A697C53CEC08}"/>
              </a:ext>
            </a:extLst>
          </p:cNvPr>
          <p:cNvGrpSpPr/>
          <p:nvPr/>
        </p:nvGrpSpPr>
        <p:grpSpPr>
          <a:xfrm>
            <a:off x="956603" y="337625"/>
            <a:ext cx="10128739" cy="5795889"/>
            <a:chOff x="956603" y="337625"/>
            <a:chExt cx="10128739" cy="57958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20B066-0574-49B1-8AA4-C304AA3C7CA9}"/>
                </a:ext>
              </a:extLst>
            </p:cNvPr>
            <p:cNvGrpSpPr/>
            <p:nvPr/>
          </p:nvGrpSpPr>
          <p:grpSpPr>
            <a:xfrm>
              <a:off x="956603" y="337625"/>
              <a:ext cx="10128739" cy="5795889"/>
              <a:chOff x="956603" y="337625"/>
              <a:chExt cx="10128739" cy="5795889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14DF218-6E09-4060-BE20-39B9A07EA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6603" y="1563462"/>
                <a:ext cx="10128739" cy="4570052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438D4E-511B-4FC0-AD0E-B9DB94F95F8B}"/>
                  </a:ext>
                </a:extLst>
              </p:cNvPr>
              <p:cNvSpPr txBox="1"/>
              <p:nvPr/>
            </p:nvSpPr>
            <p:spPr>
              <a:xfrm>
                <a:off x="3348111" y="337625"/>
                <a:ext cx="5795889" cy="92333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নিরব পাঠ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B30200-2C78-4DA9-9A1D-E989F3592F31}"/>
                </a:ext>
              </a:extLst>
            </p:cNvPr>
            <p:cNvSpPr txBox="1"/>
            <p:nvPr/>
          </p:nvSpPr>
          <p:spPr>
            <a:xfrm>
              <a:off x="2686929" y="1366515"/>
              <a:ext cx="6668085" cy="70788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পাঠটি তোমরা নিজ নিজ বইয়ে নিরবে পড়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Arrow: Up 5">
            <a:hlinkClick r:id="rId3" action="ppaction://hlinksldjump"/>
            <a:extLst>
              <a:ext uri="{FF2B5EF4-FFF2-40B4-BE49-F238E27FC236}">
                <a16:creationId xmlns:a16="http://schemas.microsoft.com/office/drawing/2014/main" id="{305574E0-960C-4E4B-9194-AB463CE1138B}"/>
              </a:ext>
            </a:extLst>
          </p:cNvPr>
          <p:cNvSpPr/>
          <p:nvPr/>
        </p:nvSpPr>
        <p:spPr>
          <a:xfrm>
            <a:off x="10930598" y="5190978"/>
            <a:ext cx="1378634" cy="942536"/>
          </a:xfrm>
          <a:prstGeom prst="upArrow">
            <a:avLst>
              <a:gd name="adj1" fmla="val 50000"/>
              <a:gd name="adj2" fmla="val 51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544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266F20-74E5-4443-AF40-C2B8562EFFEC}"/>
              </a:ext>
            </a:extLst>
          </p:cNvPr>
          <p:cNvSpPr txBox="1"/>
          <p:nvPr/>
        </p:nvSpPr>
        <p:spPr>
          <a:xfrm>
            <a:off x="914400" y="407963"/>
            <a:ext cx="263065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DFE29-D793-40DD-B1C3-B93563AB5937}"/>
              </a:ext>
            </a:extLst>
          </p:cNvPr>
          <p:cNvSpPr txBox="1"/>
          <p:nvPr/>
        </p:nvSpPr>
        <p:spPr>
          <a:xfrm>
            <a:off x="4436012" y="407963"/>
            <a:ext cx="278071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হয়েছে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0BE43-C6C2-402D-8BF6-B68119EF5935}"/>
              </a:ext>
            </a:extLst>
          </p:cNvPr>
          <p:cNvSpPr txBox="1"/>
          <p:nvPr/>
        </p:nvSpPr>
        <p:spPr>
          <a:xfrm>
            <a:off x="764344" y="2124222"/>
            <a:ext cx="1074810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তামাক গাছের মোজাইক ভাইরাস কোনটি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3C1BA-0FC3-4043-8DC6-A38E1F310267}"/>
              </a:ext>
            </a:extLst>
          </p:cNvPr>
          <p:cNvSpPr txBox="1"/>
          <p:nvPr/>
        </p:nvSpPr>
        <p:spPr>
          <a:xfrm>
            <a:off x="914400" y="3260475"/>
            <a:ext cx="263065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B76C6-C10E-4B24-A2AF-97B4DE24D453}"/>
              </a:ext>
            </a:extLst>
          </p:cNvPr>
          <p:cNvSpPr txBox="1"/>
          <p:nvPr/>
        </p:nvSpPr>
        <p:spPr>
          <a:xfrm>
            <a:off x="4212236" y="3286483"/>
            <a:ext cx="280316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TMV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8789B-0DB7-479B-A4CB-FDECFC75C6E7}"/>
              </a:ext>
            </a:extLst>
          </p:cNvPr>
          <p:cNvSpPr txBox="1"/>
          <p:nvPr/>
        </p:nvSpPr>
        <p:spPr>
          <a:xfrm>
            <a:off x="914400" y="4278377"/>
            <a:ext cx="263065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ATP 	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D6B90-F87D-4E84-8425-970FFC3C8D79}"/>
              </a:ext>
            </a:extLst>
          </p:cNvPr>
          <p:cNvSpPr txBox="1"/>
          <p:nvPr/>
        </p:nvSpPr>
        <p:spPr>
          <a:xfrm>
            <a:off x="4212235" y="4321645"/>
            <a:ext cx="280316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NADP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8E9761-0AE7-4D8A-A652-B1A8D59FDA18}"/>
              </a:ext>
            </a:extLst>
          </p:cNvPr>
          <p:cNvSpPr txBox="1"/>
          <p:nvPr/>
        </p:nvSpPr>
        <p:spPr>
          <a:xfrm>
            <a:off x="886265" y="464234"/>
            <a:ext cx="340438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42B3B-9F59-48CB-B341-ED5608A216AE}"/>
              </a:ext>
            </a:extLst>
          </p:cNvPr>
          <p:cNvSpPr txBox="1"/>
          <p:nvPr/>
        </p:nvSpPr>
        <p:spPr>
          <a:xfrm>
            <a:off x="5894363" y="464234"/>
            <a:ext cx="354506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B316D-3DB0-4F09-ABCD-03D112F2B5D2}"/>
              </a:ext>
            </a:extLst>
          </p:cNvPr>
          <p:cNvSpPr txBox="1"/>
          <p:nvPr/>
        </p:nvSpPr>
        <p:spPr>
          <a:xfrm>
            <a:off x="0" y="2447778"/>
            <a:ext cx="12192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ানুষের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53943-A9E2-4A20-A8C8-BB10B035C2E6}"/>
              </a:ext>
            </a:extLst>
          </p:cNvPr>
          <p:cNvSpPr txBox="1"/>
          <p:nvPr/>
        </p:nvSpPr>
        <p:spPr>
          <a:xfrm>
            <a:off x="886265" y="3429000"/>
            <a:ext cx="289794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 DNA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36315-CC5A-409E-B961-76259C39BFA7}"/>
              </a:ext>
            </a:extLst>
          </p:cNvPr>
          <p:cNvSpPr txBox="1"/>
          <p:nvPr/>
        </p:nvSpPr>
        <p:spPr>
          <a:xfrm>
            <a:off x="4839286" y="3429000"/>
            <a:ext cx="285574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04941-BAF7-4641-A9EA-FBCA4829FF72}"/>
              </a:ext>
            </a:extLst>
          </p:cNvPr>
          <p:cNvSpPr txBox="1"/>
          <p:nvPr/>
        </p:nvSpPr>
        <p:spPr>
          <a:xfrm>
            <a:off x="886265" y="4234371"/>
            <a:ext cx="289794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গ) নিউক্লিওলাস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76079-9547-47E1-AA4A-F94B6A0C09F4}"/>
              </a:ext>
            </a:extLst>
          </p:cNvPr>
          <p:cNvSpPr txBox="1"/>
          <p:nvPr/>
        </p:nvSpPr>
        <p:spPr>
          <a:xfrm>
            <a:off x="4839286" y="4238871"/>
            <a:ext cx="285574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RNA</a:t>
            </a:r>
          </a:p>
        </p:txBody>
      </p:sp>
    </p:spTree>
    <p:extLst>
      <p:ext uri="{BB962C8B-B14F-4D97-AF65-F5344CB8AC3E}">
        <p14:creationId xmlns:p14="http://schemas.microsoft.com/office/powerpoint/2010/main" val="11541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DB1DD-3F6E-4D24-AEFA-2505452C63AA}"/>
              </a:ext>
            </a:extLst>
          </p:cNvPr>
          <p:cNvSpPr txBox="1"/>
          <p:nvPr/>
        </p:nvSpPr>
        <p:spPr>
          <a:xfrm>
            <a:off x="365760" y="731520"/>
            <a:ext cx="1143703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CFE36-9D57-4043-A71A-5E68604B1F67}"/>
              </a:ext>
            </a:extLst>
          </p:cNvPr>
          <p:cNvSpPr txBox="1"/>
          <p:nvPr/>
        </p:nvSpPr>
        <p:spPr>
          <a:xfrm>
            <a:off x="365760" y="3277772"/>
            <a:ext cx="11648049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pPr marL="342900" indent="-342900"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মাতা-পিতার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সঞ্চারিত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Arrow: Up 3">
            <a:hlinkClick r:id="rId2" action="ppaction://hlinksldjump"/>
            <a:extLst>
              <a:ext uri="{FF2B5EF4-FFF2-40B4-BE49-F238E27FC236}">
                <a16:creationId xmlns:a16="http://schemas.microsoft.com/office/drawing/2014/main" id="{513DAB6E-60EE-4233-BD36-71671DD5EA53}"/>
              </a:ext>
            </a:extLst>
          </p:cNvPr>
          <p:cNvSpPr/>
          <p:nvPr/>
        </p:nvSpPr>
        <p:spPr>
          <a:xfrm>
            <a:off x="10743028" y="5853616"/>
            <a:ext cx="1448972" cy="9895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1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274BD52-88F6-492D-824E-2C73A458014B}"/>
              </a:ext>
            </a:extLst>
          </p:cNvPr>
          <p:cNvGrpSpPr/>
          <p:nvPr/>
        </p:nvGrpSpPr>
        <p:grpSpPr>
          <a:xfrm>
            <a:off x="0" y="1069145"/>
            <a:ext cx="12192000" cy="5388644"/>
            <a:chOff x="0" y="1069145"/>
            <a:chExt cx="12192000" cy="538864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C97812-55FA-4529-8FBA-E4E9A411ADA2}"/>
                </a:ext>
              </a:extLst>
            </p:cNvPr>
            <p:cNvSpPr txBox="1"/>
            <p:nvPr/>
          </p:nvSpPr>
          <p:spPr>
            <a:xfrm>
              <a:off x="0" y="1069145"/>
              <a:ext cx="12192000" cy="120032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7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F74229-26A1-44EA-8B93-4B82CB6ED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3519" y="2269474"/>
              <a:ext cx="4072481" cy="41883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E0C8C4-5A21-4AD0-A861-1B80B2AD1153}"/>
                </a:ext>
              </a:extLst>
            </p:cNvPr>
            <p:cNvSpPr txBox="1"/>
            <p:nvPr/>
          </p:nvSpPr>
          <p:spPr>
            <a:xfrm>
              <a:off x="6096000" y="2278962"/>
              <a:ext cx="6095999" cy="156966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বাড়িতে / পাড়াতে এমন কি রোগ আছে বাবা-মার আছে আবার সন্তানেরও আছে তা লিপিবদ্ধ কর 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Arrow: Up 2">
            <a:hlinkClick r:id="rId3" action="ppaction://hlinksldjump"/>
            <a:extLst>
              <a:ext uri="{FF2B5EF4-FFF2-40B4-BE49-F238E27FC236}">
                <a16:creationId xmlns:a16="http://schemas.microsoft.com/office/drawing/2014/main" id="{FCD0E910-9C28-42D1-B302-F8421A89EC2F}"/>
              </a:ext>
            </a:extLst>
          </p:cNvPr>
          <p:cNvSpPr/>
          <p:nvPr/>
        </p:nvSpPr>
        <p:spPr>
          <a:xfrm>
            <a:off x="10828203" y="5717799"/>
            <a:ext cx="1528688" cy="11402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B2F840-AECB-486C-9DEC-5C01E5318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792"/>
            <a:ext cx="12192000" cy="7345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260FAF-7C56-4DB9-BEA7-BB1C6D0C61CD}"/>
              </a:ext>
            </a:extLst>
          </p:cNvPr>
          <p:cNvSpPr txBox="1"/>
          <p:nvPr/>
        </p:nvSpPr>
        <p:spPr>
          <a:xfrm>
            <a:off x="2321169" y="675249"/>
            <a:ext cx="5838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9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25870-3550-4F85-82EB-581C9238B18F}"/>
              </a:ext>
            </a:extLst>
          </p:cNvPr>
          <p:cNvSpPr txBox="1"/>
          <p:nvPr/>
        </p:nvSpPr>
        <p:spPr>
          <a:xfrm>
            <a:off x="1941341" y="759669"/>
            <a:ext cx="3263703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শিক্ষকের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পরিচিতি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DE180BB1-90B3-4C97-A693-02F9582CFB96}"/>
              </a:ext>
            </a:extLst>
          </p:cNvPr>
          <p:cNvSpPr txBox="1"/>
          <p:nvPr/>
        </p:nvSpPr>
        <p:spPr>
          <a:xfrm>
            <a:off x="2011683" y="3010779"/>
            <a:ext cx="31933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পনা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9A18A-5521-497D-AF44-7A673439AF3E}"/>
              </a:ext>
            </a:extLst>
          </p:cNvPr>
          <p:cNvSpPr txBox="1"/>
          <p:nvPr/>
        </p:nvSpPr>
        <p:spPr>
          <a:xfrm>
            <a:off x="1997614" y="2264905"/>
            <a:ext cx="320742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শি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খ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ফ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1F9D3-CA0B-4EB2-948E-D3B9556B3393}"/>
              </a:ext>
            </a:extLst>
          </p:cNvPr>
          <p:cNvSpPr txBox="1"/>
          <p:nvPr/>
        </p:nvSpPr>
        <p:spPr>
          <a:xfrm>
            <a:off x="1969479" y="1505253"/>
            <a:ext cx="326370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ি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ষয়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hlinkClick r:id="rId6" action="ppaction://hlinksldjump"/>
            <a:extLst>
              <a:ext uri="{FF2B5EF4-FFF2-40B4-BE49-F238E27FC236}">
                <a16:creationId xmlns:a16="http://schemas.microsoft.com/office/drawing/2014/main" id="{28A7D7DD-A66A-414C-9C77-9C1BB3B5C589}"/>
              </a:ext>
            </a:extLst>
          </p:cNvPr>
          <p:cNvSpPr txBox="1"/>
          <p:nvPr/>
        </p:nvSpPr>
        <p:spPr>
          <a:xfrm>
            <a:off x="2025744" y="4543874"/>
            <a:ext cx="317929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90354921-B80E-4A2C-A467-0159B3A1C292}"/>
              </a:ext>
            </a:extLst>
          </p:cNvPr>
          <p:cNvSpPr txBox="1"/>
          <p:nvPr/>
        </p:nvSpPr>
        <p:spPr>
          <a:xfrm>
            <a:off x="2011683" y="3780691"/>
            <a:ext cx="31933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8" action="ppaction://hlinksldjump"/>
            <a:extLst>
              <a:ext uri="{FF2B5EF4-FFF2-40B4-BE49-F238E27FC236}">
                <a16:creationId xmlns:a16="http://schemas.microsoft.com/office/drawing/2014/main" id="{B5425CC8-5F08-4240-8543-B741D11AC8E8}"/>
              </a:ext>
            </a:extLst>
          </p:cNvPr>
          <p:cNvSpPr txBox="1"/>
          <p:nvPr/>
        </p:nvSpPr>
        <p:spPr>
          <a:xfrm>
            <a:off x="2025744" y="5303518"/>
            <a:ext cx="320742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ACAD420-93A4-45C2-B236-8948C2E5C17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9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4DD4B668-A3FE-44AC-B86E-D70CE7988BDC}"/>
              </a:ext>
            </a:extLst>
          </p:cNvPr>
          <p:cNvSpPr/>
          <p:nvPr/>
        </p:nvSpPr>
        <p:spPr>
          <a:xfrm>
            <a:off x="20175" y="21299"/>
            <a:ext cx="1885071" cy="1779568"/>
          </a:xfrm>
          <a:prstGeom prst="halfFram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Half Frame 18">
            <a:extLst>
              <a:ext uri="{FF2B5EF4-FFF2-40B4-BE49-F238E27FC236}">
                <a16:creationId xmlns:a16="http://schemas.microsoft.com/office/drawing/2014/main" id="{D973AE79-6295-455D-97D1-5723745C0676}"/>
              </a:ext>
            </a:extLst>
          </p:cNvPr>
          <p:cNvSpPr/>
          <p:nvPr/>
        </p:nvSpPr>
        <p:spPr>
          <a:xfrm rot="5400000">
            <a:off x="10334816" y="52752"/>
            <a:ext cx="1885071" cy="1779568"/>
          </a:xfrm>
          <a:prstGeom prst="halfFram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20B9F2AF-24BC-4795-8572-02CBF92D1A5A}"/>
              </a:ext>
            </a:extLst>
          </p:cNvPr>
          <p:cNvSpPr/>
          <p:nvPr/>
        </p:nvSpPr>
        <p:spPr>
          <a:xfrm rot="16200000">
            <a:off x="-32578" y="5004381"/>
            <a:ext cx="1885071" cy="1779568"/>
          </a:xfrm>
          <a:prstGeom prst="halfFram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B7CC3346-9A3C-44A5-AE42-B31098DEE4DD}"/>
              </a:ext>
            </a:extLst>
          </p:cNvPr>
          <p:cNvSpPr/>
          <p:nvPr/>
        </p:nvSpPr>
        <p:spPr>
          <a:xfrm rot="10800000">
            <a:off x="10282065" y="5064377"/>
            <a:ext cx="1885071" cy="1779568"/>
          </a:xfrm>
          <a:prstGeom prst="halfFram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6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11D34F-9317-42D7-A68E-0E358CD4CD0B}"/>
              </a:ext>
            </a:extLst>
          </p:cNvPr>
          <p:cNvGrpSpPr/>
          <p:nvPr/>
        </p:nvGrpSpPr>
        <p:grpSpPr>
          <a:xfrm>
            <a:off x="839788" y="365125"/>
            <a:ext cx="6986587" cy="3536621"/>
            <a:chOff x="839788" y="365125"/>
            <a:chExt cx="6986587" cy="3536621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DA419E8E-CF24-4E88-9317-F5A37DB197F9}"/>
                </a:ext>
              </a:extLst>
            </p:cNvPr>
            <p:cNvSpPr txBox="1">
              <a:spLocks/>
            </p:cNvSpPr>
            <p:nvPr/>
          </p:nvSpPr>
          <p:spPr>
            <a:xfrm>
              <a:off x="839788" y="365125"/>
              <a:ext cx="5631350" cy="13255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GB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GB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ের</a:t>
              </a:r>
              <a:r>
                <a:rPr lang="en-GB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GB" sz="80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as-IN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GB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GB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E9D85006-F89F-4A09-85C1-03DFA4C64226}"/>
                </a:ext>
              </a:extLst>
            </p:cNvPr>
            <p:cNvSpPr txBox="1">
              <a:spLocks/>
            </p:cNvSpPr>
            <p:nvPr/>
          </p:nvSpPr>
          <p:spPr>
            <a:xfrm>
              <a:off x="2668588" y="1707186"/>
              <a:ext cx="5157787" cy="21945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মোহাঃ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ফরিদুল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(সহঃ শিক্ষক-বিজ্ঞান)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নগর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মেহেরপুর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faridul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017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@gmail.com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180AEC-24D8-45B1-9EA6-E3BE62ADD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88" y="1707186"/>
              <a:ext cx="1828800" cy="2194560"/>
            </a:xfrm>
            <a:prstGeom prst="rect">
              <a:avLst/>
            </a:prstGeom>
          </p:spPr>
        </p:pic>
      </p:grpSp>
      <p:sp>
        <p:nvSpPr>
          <p:cNvPr id="4" name="Arrow: Up 3">
            <a:hlinkClick r:id="rId4" action="ppaction://hlinksldjump"/>
            <a:extLst>
              <a:ext uri="{FF2B5EF4-FFF2-40B4-BE49-F238E27FC236}">
                <a16:creationId xmlns:a16="http://schemas.microsoft.com/office/drawing/2014/main" id="{3E11BC44-8250-4070-BAE9-4073524EAB73}"/>
              </a:ext>
            </a:extLst>
          </p:cNvPr>
          <p:cNvSpPr/>
          <p:nvPr/>
        </p:nvSpPr>
        <p:spPr>
          <a:xfrm>
            <a:off x="10911839" y="5831174"/>
            <a:ext cx="1410075" cy="10268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279484-7C0C-44E0-9136-7C46FD74D043}"/>
              </a:ext>
            </a:extLst>
          </p:cNvPr>
          <p:cNvSpPr txBox="1"/>
          <p:nvPr/>
        </p:nvSpPr>
        <p:spPr>
          <a:xfrm>
            <a:off x="281354" y="1139483"/>
            <a:ext cx="11788725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 ।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জীবের বৃদ্ধি ও বংশগতি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৭-৯ (বংশগতি নির্ধারণে ক্রোমোজ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ম,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RNA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395B878-C81E-4A57-AB9E-DB271B30EE10}"/>
              </a:ext>
            </a:extLst>
          </p:cNvPr>
          <p:cNvSpPr/>
          <p:nvPr/>
        </p:nvSpPr>
        <p:spPr>
          <a:xfrm>
            <a:off x="10728961" y="5848585"/>
            <a:ext cx="1463039" cy="10094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হোম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E184B-4FBD-4381-B7A9-E2841F16E45A}"/>
              </a:ext>
            </a:extLst>
          </p:cNvPr>
          <p:cNvSpPr txBox="1"/>
          <p:nvPr/>
        </p:nvSpPr>
        <p:spPr>
          <a:xfrm rot="10800000" flipH="1" flipV="1">
            <a:off x="323558" y="616583"/>
            <a:ext cx="11577710" cy="37856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ঃ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≥ বংশগত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কী 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≥ জিনতত্ত্বের জনক কে তা বলতে পারবে 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≥ নিউক্লিক এসিড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≥ বংশগতি নির্ধারণে ক্রোমোজোমের ভুমিকা ব্যাখ্যা করতে পারবে।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Up 2">
            <a:hlinkClick r:id="rId2" action="ppaction://hlinksldjump"/>
            <a:extLst>
              <a:ext uri="{FF2B5EF4-FFF2-40B4-BE49-F238E27FC236}">
                <a16:creationId xmlns:a16="http://schemas.microsoft.com/office/drawing/2014/main" id="{FC64EBB1-84EC-47DC-9EBC-25D87A373EA0}"/>
              </a:ext>
            </a:extLst>
          </p:cNvPr>
          <p:cNvSpPr/>
          <p:nvPr/>
        </p:nvSpPr>
        <p:spPr>
          <a:xfrm>
            <a:off x="10874326" y="5845126"/>
            <a:ext cx="1317674" cy="10128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8614D9-B345-4204-9D89-45AA21974D89}"/>
              </a:ext>
            </a:extLst>
          </p:cNvPr>
          <p:cNvGrpSpPr/>
          <p:nvPr/>
        </p:nvGrpSpPr>
        <p:grpSpPr>
          <a:xfrm>
            <a:off x="370263" y="456730"/>
            <a:ext cx="11554449" cy="3770495"/>
            <a:chOff x="637551" y="456730"/>
            <a:chExt cx="11554449" cy="37704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7F53C0E-C544-4DAF-A687-7B2417644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51" y="456730"/>
              <a:ext cx="6033072" cy="37704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438732-B6FD-427E-8BF5-F2FA90CF8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623" y="456730"/>
              <a:ext cx="5521377" cy="377049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7E8417C-ACD0-49B3-A0E8-C07727FB6B65}"/>
              </a:ext>
            </a:extLst>
          </p:cNvPr>
          <p:cNvSpPr txBox="1"/>
          <p:nvPr/>
        </p:nvSpPr>
        <p:spPr>
          <a:xfrm>
            <a:off x="0" y="5096656"/>
            <a:ext cx="121919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ছবিগুলি লক্ষ্য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9316C-FB82-4FB3-9D28-265B3D16A3D6}"/>
              </a:ext>
            </a:extLst>
          </p:cNvPr>
          <p:cNvSpPr txBox="1"/>
          <p:nvPr/>
        </p:nvSpPr>
        <p:spPr>
          <a:xfrm>
            <a:off x="815926" y="844062"/>
            <a:ext cx="10339754" cy="216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03030-1FDA-44DA-B6DD-F7F02464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72" y="391696"/>
            <a:ext cx="4663514" cy="2520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8A0DA-8943-4BC0-B325-FF09C70ACD8E}"/>
              </a:ext>
            </a:extLst>
          </p:cNvPr>
          <p:cNvSpPr txBox="1"/>
          <p:nvPr/>
        </p:nvSpPr>
        <p:spPr>
          <a:xfrm>
            <a:off x="1240074" y="3683484"/>
            <a:ext cx="86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কার নিশ্চয় তোমরা বলতে পারবে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A6E41-5A3D-4880-8559-073AD8D88055}"/>
              </a:ext>
            </a:extLst>
          </p:cNvPr>
          <p:cNvSpPr txBox="1"/>
          <p:nvPr/>
        </p:nvSpPr>
        <p:spPr>
          <a:xfrm>
            <a:off x="971363" y="5064368"/>
            <a:ext cx="848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গ্রেগর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জোহান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মেন্ডেল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( ১৮২২-১৮৮৪)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21E18-00CC-455C-B7DE-D2F5C140698C}"/>
              </a:ext>
            </a:extLst>
          </p:cNvPr>
          <p:cNvSpPr txBox="1"/>
          <p:nvPr/>
        </p:nvSpPr>
        <p:spPr>
          <a:xfrm>
            <a:off x="1" y="759655"/>
            <a:ext cx="12192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বংশগতি নির্ধারণে ক্রোমোজোম, 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DNA, RNA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BDA6F-B173-49AB-B98A-59B4CCBD6A0F}"/>
              </a:ext>
            </a:extLst>
          </p:cNvPr>
          <p:cNvSpPr txBox="1"/>
          <p:nvPr/>
        </p:nvSpPr>
        <p:spPr>
          <a:xfrm>
            <a:off x="180535" y="1635081"/>
            <a:ext cx="11830929" cy="40318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িতামাতা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োহান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মেন্ডেল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মেন্ডেলে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</a:p>
        </p:txBody>
      </p:sp>
    </p:spTree>
    <p:extLst>
      <p:ext uri="{BB962C8B-B14F-4D97-AF65-F5344CB8AC3E}">
        <p14:creationId xmlns:p14="http://schemas.microsoft.com/office/powerpoint/2010/main" val="25693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2871167-D9DA-43AB-93EC-22F2D4A039DE}"/>
              </a:ext>
            </a:extLst>
          </p:cNvPr>
          <p:cNvGrpSpPr/>
          <p:nvPr/>
        </p:nvGrpSpPr>
        <p:grpSpPr>
          <a:xfrm>
            <a:off x="281354" y="140676"/>
            <a:ext cx="11774658" cy="5036235"/>
            <a:chOff x="281354" y="140676"/>
            <a:chExt cx="11774658" cy="503623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9CFADA-A845-46D3-BD76-F0E9020BAC10}"/>
                </a:ext>
              </a:extLst>
            </p:cNvPr>
            <p:cNvSpPr txBox="1"/>
            <p:nvPr/>
          </p:nvSpPr>
          <p:spPr>
            <a:xfrm>
              <a:off x="281354" y="140676"/>
              <a:ext cx="11774658" cy="175432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ক্র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মোজোমঃ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িউ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বস্থিত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সংখ্যক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আঁকা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সুতার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মতে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অংশগু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বংশগত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বহন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্রোম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 ক্রোমোজোমের দুটি অংশ থাকে । যথা- (ক) ক্রোমাটিড (খ) সেন্ট্রোমিয়ার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884BD1-F8BD-4A6F-B86C-73ED6B032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095" y="2447925"/>
              <a:ext cx="6738425" cy="2728986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14D2F447-CE3C-456B-AC05-956BD7E19705}"/>
              </a:ext>
            </a:extLst>
          </p:cNvPr>
          <p:cNvSpPr/>
          <p:nvPr/>
        </p:nvSpPr>
        <p:spPr>
          <a:xfrm>
            <a:off x="4726745" y="2785403"/>
            <a:ext cx="1181686" cy="858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A74AD427-3CCE-4F0E-8206-957D7A5E221F}"/>
              </a:ext>
            </a:extLst>
          </p:cNvPr>
          <p:cNvSpPr/>
          <p:nvPr/>
        </p:nvSpPr>
        <p:spPr>
          <a:xfrm>
            <a:off x="8567225" y="4114494"/>
            <a:ext cx="1181686" cy="12098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94C9C-1CBF-40D6-A3FC-B1F1B4F4D408}"/>
              </a:ext>
            </a:extLst>
          </p:cNvPr>
          <p:cNvSpPr txBox="1"/>
          <p:nvPr/>
        </p:nvSpPr>
        <p:spPr>
          <a:xfrm>
            <a:off x="281354" y="4009292"/>
            <a:ext cx="216173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90653-0411-41E1-B2C7-7C2B76ED2793}"/>
              </a:ext>
            </a:extLst>
          </p:cNvPr>
          <p:cNvSpPr txBox="1"/>
          <p:nvPr/>
        </p:nvSpPr>
        <p:spPr>
          <a:xfrm>
            <a:off x="281354" y="4719404"/>
            <a:ext cx="21617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18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438</TotalTime>
  <Words>1062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NikoshBAN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Shimul</dc:creator>
  <cp:lastModifiedBy>Shimul</cp:lastModifiedBy>
  <cp:revision>94</cp:revision>
  <dcterms:created xsi:type="dcterms:W3CDTF">2020-03-21T13:32:33Z</dcterms:created>
  <dcterms:modified xsi:type="dcterms:W3CDTF">2020-04-15T16:47:00Z</dcterms:modified>
</cp:coreProperties>
</file>