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96" r:id="rId2"/>
    <p:sldId id="261" r:id="rId3"/>
    <p:sldId id="263" r:id="rId4"/>
    <p:sldId id="264" r:id="rId5"/>
    <p:sldId id="265" r:id="rId6"/>
    <p:sldId id="290" r:id="rId7"/>
    <p:sldId id="291" r:id="rId8"/>
    <p:sldId id="276" r:id="rId9"/>
    <p:sldId id="292" r:id="rId10"/>
    <p:sldId id="293" r:id="rId11"/>
    <p:sldId id="294" r:id="rId12"/>
    <p:sldId id="295" r:id="rId13"/>
    <p:sldId id="270" r:id="rId14"/>
    <p:sldId id="271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57DB3-E42E-4E05-8DC7-20BFC6A2651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93729-ABA5-405A-8979-BDB7C855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2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FB6C-5DF5-4F13-8746-A3B4A29609A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52771" y="5112936"/>
            <a:ext cx="2362200" cy="1730549"/>
          </a:xfrm>
          <a:prstGeom prst="rect">
            <a:avLst/>
          </a:prstGeom>
        </p:spPr>
      </p:pic>
      <p:pic>
        <p:nvPicPr>
          <p:cNvPr id="20" name="Picture 19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14" y="4862286"/>
            <a:ext cx="1909302" cy="1981200"/>
          </a:xfrm>
          <a:prstGeom prst="rect">
            <a:avLst/>
          </a:prstGeom>
        </p:spPr>
      </p:pic>
      <p:pic>
        <p:nvPicPr>
          <p:cNvPr id="19" name="Picture 18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24247" y="-29028"/>
            <a:ext cx="1990725" cy="2009775"/>
          </a:xfrm>
          <a:prstGeom prst="rect">
            <a:avLst/>
          </a:prstGeom>
        </p:spPr>
      </p:pic>
      <p:pic>
        <p:nvPicPr>
          <p:cNvPr id="18" name="Picture 17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475" cy="2009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44958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সবাইকে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স্বাগতম</a:t>
            </a:r>
            <a:r>
              <a:rPr lang="en-US" sz="96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96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8" name="Picture 7" descr="r8m0oun62msbktmscks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924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dfgvfgg.jpg"/>
          <p:cNvPicPr>
            <a:picLocks noChangeAspect="1"/>
          </p:cNvPicPr>
          <p:nvPr/>
        </p:nvPicPr>
        <p:blipFill>
          <a:blip r:embed="rId4"/>
          <a:srcRect t="30054" b="26230"/>
          <a:stretch>
            <a:fillRect/>
          </a:stretch>
        </p:blipFill>
        <p:spPr>
          <a:xfrm>
            <a:off x="3352800" y="5943600"/>
            <a:ext cx="2619375" cy="762000"/>
          </a:xfrm>
          <a:prstGeom prst="rect">
            <a:avLst/>
          </a:prstGeom>
        </p:spPr>
      </p:pic>
      <p:pic>
        <p:nvPicPr>
          <p:cNvPr id="9" name="Picture 8" descr="sdfgvfgg.jpg"/>
          <p:cNvPicPr>
            <a:picLocks noChangeAspect="1"/>
          </p:cNvPicPr>
          <p:nvPr/>
        </p:nvPicPr>
        <p:blipFill>
          <a:blip r:embed="rId4"/>
          <a:srcRect t="30054" b="26230"/>
          <a:stretch>
            <a:fillRect/>
          </a:stretch>
        </p:blipFill>
        <p:spPr>
          <a:xfrm>
            <a:off x="3505200" y="0"/>
            <a:ext cx="26193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0527" y="228600"/>
            <a:ext cx="4495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গাণিতিক গড়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73" y="1600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উপাত্তসমূহের মানের সমষ্টিকে যদি তার সংখ্যা দ্বারা ভাগ করা হয়,তবে উপাত্তসমূহের গাণিতিক গড় মান পাওয়া যায়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6364" y="2867890"/>
                <a:ext cx="8534400" cy="135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গাণিতিক গড় নির্নয়ের সূত্রঃ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𝒊</m:t>
                        </m:r>
                        <m:r>
                          <m:rPr>
                            <m:brk m:alnAt="23"/>
                          </m:rP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sub>
                      <m:sup>
                        <m: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sup>
                      <m:e>
                        <m:sSub>
                          <m:sSubPr>
                            <m:ctrlPr>
                              <a:rPr lang="bn-IN" sz="32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/>
                                <a:cs typeface="NikoshBAN" pitchFamily="2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/>
                                <a:cs typeface="NikoshBAN" pitchFamily="2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bn-IN" sz="32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/>
                                <a:cs typeface="NikoshBAN" pitchFamily="2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bn-IN" sz="3600" b="1" dirty="0" smtClean="0">
                    <a:latin typeface="NikoshBAN" pitchFamily="2" charset="0"/>
                    <a:cs typeface="NikoshBAN" pitchFamily="2" charset="0"/>
                  </a:rPr>
                  <a:t>					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4" y="2867890"/>
                <a:ext cx="8534400" cy="1357616"/>
              </a:xfrm>
              <a:prstGeom prst="rect">
                <a:avLst/>
              </a:prstGeom>
              <a:blipFill rotWithShape="1">
                <a:blip r:embed="rId2"/>
                <a:stretch>
                  <a:fillRect l="-2214" r="-714" b="-1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46364" y="391619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গাণিতিক গড় নির্নয়ের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সারণিঃ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				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2083628"/>
                  </p:ext>
                </p:extLst>
              </p:nvPr>
            </p:nvGraphicFramePr>
            <p:xfrm>
              <a:off x="381000" y="4800600"/>
              <a:ext cx="8610600" cy="85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7127"/>
                    <a:gridCol w="2698173"/>
                    <a:gridCol w="2152650"/>
                    <a:gridCol w="2152650"/>
                  </a:tblGrid>
                  <a:tr h="838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32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ব্যাপ্তি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32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মধ্যমান</a:t>
                          </a:r>
                          <a:r>
                            <a:rPr lang="bn-IN" sz="32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32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3200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)</m:t>
                              </m:r>
                            </m:oMath>
                          </a14:m>
                          <a:endParaRPr lang="en-US" sz="32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32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গণসংখ্যা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32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32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3200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)</m:t>
                              </m:r>
                            </m:oMath>
                          </a14:m>
                          <a:endParaRPr lang="en-US" sz="32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3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2083628"/>
                  </p:ext>
                </p:extLst>
              </p:nvPr>
            </p:nvGraphicFramePr>
            <p:xfrm>
              <a:off x="381000" y="4800600"/>
              <a:ext cx="8610600" cy="85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7127"/>
                    <a:gridCol w="2698173"/>
                    <a:gridCol w="2152650"/>
                    <a:gridCol w="2152650"/>
                  </a:tblGrid>
                  <a:tr h="853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32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ব্যাপ্তি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9955" t="-9286" r="-159729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283" t="-9286" r="-1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0283" t="-9286" b="-107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140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21673" y="381000"/>
                <a:ext cx="8534400" cy="361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সংক্ষিপ্ত পদ্ধতিতে গড় নির্নয়ের সূত্রঃ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IN" sz="3600" b="1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</m:acc>
                    <m:r>
                      <a:rPr lang="en-US" sz="36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1" i="1" smtClean="0">
                        <a:latin typeface="Cambria Math"/>
                        <a:cs typeface="NikoshBAN" pitchFamily="2" charset="0"/>
                      </a:rPr>
                      <m:t>𝒂</m:t>
                    </m:r>
                    <m:r>
                      <a:rPr lang="en-US" sz="36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6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3600" b="1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/>
                                    <a:cs typeface="NikoshBAN" pitchFamily="2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/>
                                    <a:cs typeface="NikoshBAN" pitchFamily="2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bn-IN" sz="3200" b="1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den>
                    </m:f>
                    <m:r>
                      <a:rPr lang="en-US" sz="3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𝒉</m:t>
                    </m:r>
                  </m:oMath>
                </a14:m>
                <a:endParaRPr lang="en-US" sz="36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যেখানে,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IN" sz="2800" b="1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</m:acc>
                    <m:r>
                      <a:rPr lang="bn-IN" sz="28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নির্ণেয় গড়  </a:t>
                </a:r>
                <a:endParaRPr lang="bn-IN" sz="2800" b="1" i="1" dirty="0" smtClean="0">
                  <a:latin typeface="Cambria Math"/>
                  <a:cs typeface="NikoshBAN" pitchFamily="2" charset="0"/>
                </a:endParaRPr>
              </a:p>
              <a:p>
                <a:r>
                  <a:rPr lang="bn-IN" sz="2800" b="1" dirty="0" smtClean="0">
                    <a:cs typeface="NikoshBAN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আনুমানিক গড়</a:t>
                </a:r>
              </a:p>
              <a:p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b="1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𝒇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𝒊</m:t>
                    </m:r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তম শ্রেণির গনসংখ্যা </a:t>
                </a:r>
              </a:p>
              <a:p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𝒇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bn-IN" sz="2400" b="1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cs typeface="NikoshBAN" pitchFamily="2" charset="0"/>
                          </a:rPr>
                          <m:t>𝒖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  <a:cs typeface="NikoshBAN" pitchFamily="2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𝒊</m:t>
                    </m:r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 তম শ্রেণির 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গনসংখ্যা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ধাপ বিচ্যুতি</a:t>
                </a:r>
              </a:p>
              <a:p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𝒉</m:t>
                    </m:r>
                    <m:r>
                      <a:rPr lang="bn-IN" sz="28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শ্রেণি ব্যাপ্তি</a:t>
                </a:r>
              </a:p>
              <a:p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𝒌</m:t>
                    </m:r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শ্রেণিসংখ্যা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381000"/>
                <a:ext cx="8534400" cy="3610284"/>
              </a:xfrm>
              <a:prstGeom prst="rect">
                <a:avLst/>
              </a:prstGeom>
              <a:blipFill rotWithShape="1">
                <a:blip r:embed="rId2"/>
                <a:stretch>
                  <a:fillRect l="-1786" b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1673" y="3657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সংক্ষিপ্ত পদ্ধতিতে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গড় নির্নয়ের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সারণিঃ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				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166929"/>
                  </p:ext>
                </p:extLst>
              </p:nvPr>
            </p:nvGraphicFramePr>
            <p:xfrm>
              <a:off x="221674" y="4419600"/>
              <a:ext cx="8534399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8527"/>
                    <a:gridCol w="1752600"/>
                    <a:gridCol w="1371600"/>
                    <a:gridCol w="2001370"/>
                    <a:gridCol w="2030302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8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ব্যাপ্তি </a:t>
                          </a:r>
                          <a:endParaRPr lang="en-US" sz="28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8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মধ্যমান</a:t>
                          </a:r>
                          <a:r>
                            <a:rPr lang="bn-IN" sz="28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2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800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)</m:t>
                              </m:r>
                            </m:oMath>
                          </a14:m>
                          <a:endParaRPr lang="en-US" sz="28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8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গণসংখ্যা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2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800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)</m:t>
                              </m:r>
                            </m:oMath>
                          </a14:m>
                          <a:endParaRPr lang="en-US" sz="28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8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ধাপ বিচ্যুতি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bn-I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bn-I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bn-IN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8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গণসংখ্যা </a:t>
                          </a:r>
                          <a:r>
                            <a:rPr lang="bn-IN" sz="28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ধাপ বিচ্যুতি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166929"/>
                  </p:ext>
                </p:extLst>
              </p:nvPr>
            </p:nvGraphicFramePr>
            <p:xfrm>
              <a:off x="221674" y="4419600"/>
              <a:ext cx="8534399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8527"/>
                    <a:gridCol w="1752600"/>
                    <a:gridCol w="1371600"/>
                    <a:gridCol w="2001370"/>
                    <a:gridCol w="2030302"/>
                  </a:tblGrid>
                  <a:tr h="13716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8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ব্যাপ্তি </a:t>
                          </a:r>
                          <a:endParaRPr lang="en-US" sz="28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472" t="-4000" r="-307986" b="-12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8444" t="-4000" r="-294222" b="-12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5305" t="-4000" r="-101829" b="-12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20420" t="-4000" r="-300" b="-1288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72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0527" y="685800"/>
            <a:ext cx="4495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পরিসর / উপাত্তের পরিধি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218" y="22860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পরিসর / উপাত্তের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= ( সর্বোচ্চ মান – সর্বনিম্ন মান )+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0527" y="3048000"/>
            <a:ext cx="4495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শ্রেণি সংখ্যা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2200" y="4475019"/>
                <a:ext cx="5077691" cy="966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শ্রেণি সংখ্যা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  <m:t>পরিসর</m:t>
                        </m:r>
                      </m:num>
                      <m:den>
                        <m: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  <m:t>শ্রেণি</m:t>
                        </m:r>
                        <m: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200" b="1" i="1" smtClean="0">
                            <a:latin typeface="Cambria Math"/>
                            <a:cs typeface="NikoshBAN" pitchFamily="2" charset="0"/>
                          </a:rPr>
                          <m:t>ব্যবধান</m:t>
                        </m:r>
                      </m:den>
                    </m:f>
                  </m:oMath>
                </a14:m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475019"/>
                <a:ext cx="5077691" cy="966162"/>
              </a:xfrm>
              <a:prstGeom prst="rect">
                <a:avLst/>
              </a:prstGeom>
              <a:blipFill rotWithShape="1">
                <a:blip r:embed="rId2"/>
                <a:stretch>
                  <a:fillRect l="-3125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9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58869"/>
            <a:ext cx="8839200" cy="1524000"/>
            <a:chOff x="76200" y="241995"/>
            <a:chExt cx="8839200" cy="1715869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76200" y="241995"/>
              <a:ext cx="8839200" cy="15240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165673" y="381000"/>
              <a:ext cx="201048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89618" y="1219200"/>
              <a:ext cx="16833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সময়ঃ ৩ মিনিট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500" y="1752600"/>
                <a:ext cx="8610600" cy="269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১। নিচের কোনটি সংক্ষিপ্ত </a:t>
                </a:r>
                <a:r>
                  <a:rPr lang="bn-IN" sz="3200" b="1" dirty="0">
                    <a:latin typeface="NikoshBAN" pitchFamily="2" charset="0"/>
                    <a:cs typeface="NikoshBAN" pitchFamily="2" charset="0"/>
                  </a:rPr>
                  <a:t>পদ্ধতিতে গড় নির্নয়ের </a:t>
                </a:r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সূত্র ?</a:t>
                </a:r>
              </a:p>
              <a:p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ক)</a:t>
                </a:r>
                <a:r>
                  <a:rPr lang="bn-IN" sz="3200" b="1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bn-IN" sz="3200" b="1" i="1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𝒊</m:t>
                        </m:r>
                        <m:r>
                          <m:rPr>
                            <m:brk m:alnAt="23"/>
                          </m:rP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sub>
                      <m:sup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sup>
                      <m:e>
                        <m:sSub>
                          <m:sSubPr>
                            <m:ctrlPr>
                              <a:rPr lang="bn-IN" sz="32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/>
                                <a:cs typeface="NikoshBAN" pitchFamily="2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  <a:cs typeface="NikoshBAN" pitchFamily="2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bn-IN" sz="32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  <a:cs typeface="NikoshBAN" pitchFamily="2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IN" sz="3600" b="1" dirty="0" smtClean="0">
                    <a:latin typeface="NikoshBAN" pitchFamily="2" charset="0"/>
                    <a:cs typeface="NikoshBAN" pitchFamily="2" charset="0"/>
                  </a:rPr>
                  <a:t>     খ)</a:t>
                </a:r>
                <a:r>
                  <a:rPr lang="bn-IN" sz="3200" b="1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IN" sz="3200" b="1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</m:acc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𝒂</m:t>
                    </m:r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2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den>
                    </m:f>
                    <m:r>
                      <a:rPr lang="en-US" sz="3200" b="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NikoshBAN" pitchFamily="2" charset="0"/>
                      </a:rPr>
                      <m:t>𝒉</m:t>
                    </m:r>
                  </m:oMath>
                </a14:m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গ)</a:t>
                </a:r>
                <a:r>
                  <a:rPr lang="bn-IN" sz="3200" b="1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IN" sz="3200" b="1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</m:acc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𝒂</m:t>
                    </m:r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2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den>
                    </m:f>
                    <m:r>
                      <a:rPr lang="bn-IN" sz="32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600" b="1" dirty="0" smtClean="0">
                    <a:latin typeface="NikoshBAN" pitchFamily="2" charset="0"/>
                    <a:cs typeface="NikoshBAN" pitchFamily="2" charset="0"/>
                  </a:rPr>
                  <a:t>    ঘ)</a:t>
                </a:r>
                <a:r>
                  <a:rPr lang="bn-IN" sz="3600" b="1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IN" sz="3600" b="1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</m:acc>
                    <m:r>
                      <a:rPr lang="en-US" sz="3600" b="1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6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den>
                    </m:f>
                    <m:r>
                      <a:rPr lang="en-US" sz="3600" b="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b="1" i="1">
                        <a:latin typeface="Cambria Math"/>
                        <a:ea typeface="Cambria Math"/>
                        <a:cs typeface="NikoshBAN" pitchFamily="2" charset="0"/>
                      </a:rPr>
                      <m:t>𝒉</m:t>
                    </m:r>
                  </m:oMath>
                </a14:m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752600"/>
                <a:ext cx="8610600" cy="2691955"/>
              </a:xfrm>
              <a:prstGeom prst="rect">
                <a:avLst/>
              </a:prstGeom>
              <a:blipFill rotWithShape="1">
                <a:blip r:embed="rId2"/>
                <a:stretch>
                  <a:fillRect l="-2123" t="-2948" b="-7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5136" y="3886200"/>
                <a:ext cx="8610600" cy="269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। নিচের কোনটি  গাণিতিক </a:t>
                </a:r>
                <a:r>
                  <a:rPr lang="bn-IN" sz="3200" b="1" dirty="0">
                    <a:latin typeface="NikoshBAN" pitchFamily="2" charset="0"/>
                    <a:cs typeface="NikoshBAN" pitchFamily="2" charset="0"/>
                  </a:rPr>
                  <a:t>গড় নির্নয়ের </a:t>
                </a:r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সূত্র ?</a:t>
                </a:r>
              </a:p>
              <a:p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ক)</a:t>
                </a:r>
                <a:r>
                  <a:rPr lang="bn-IN" sz="3200" b="1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bn-IN" sz="3200" b="1" i="1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𝒊</m:t>
                        </m:r>
                        <m:r>
                          <m:rPr>
                            <m:brk m:alnAt="23"/>
                          </m:rP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sub>
                      <m:sup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sup>
                      <m:e>
                        <m:sSub>
                          <m:sSubPr>
                            <m:ctrlPr>
                              <a:rPr lang="bn-IN" sz="32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/>
                                <a:cs typeface="NikoshBAN" pitchFamily="2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  <a:cs typeface="NikoshBAN" pitchFamily="2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bn-IN" sz="32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  <a:cs typeface="NikoshBAN" pitchFamily="2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IN" sz="3600" b="1" dirty="0" smtClean="0">
                    <a:latin typeface="NikoshBAN" pitchFamily="2" charset="0"/>
                    <a:cs typeface="NikoshBAN" pitchFamily="2" charset="0"/>
                  </a:rPr>
                  <a:t>     খ)</a:t>
                </a:r>
                <a:r>
                  <a:rPr lang="bn-IN" sz="3200" b="1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IN" sz="3200" b="1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</m:acc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𝒂</m:t>
                    </m:r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2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den>
                    </m:f>
                    <m:r>
                      <a:rPr lang="en-US" sz="3200" b="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NikoshBAN" pitchFamily="2" charset="0"/>
                      </a:rPr>
                      <m:t>𝒉</m:t>
                    </m:r>
                  </m:oMath>
                </a14:m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গ)</a:t>
                </a:r>
                <a:r>
                  <a:rPr lang="bn-IN" sz="3200" b="1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IN" sz="3200" b="1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</m:acc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𝒂</m:t>
                    </m:r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2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3200" b="1" i="1">
                                    <a:latin typeface="Cambria Math"/>
                                    <a:cs typeface="NikoshBAN" pitchFamily="2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den>
                    </m:f>
                    <m:r>
                      <a:rPr lang="bn-IN" sz="32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600" b="1" dirty="0" smtClean="0">
                    <a:latin typeface="NikoshBAN" pitchFamily="2" charset="0"/>
                    <a:cs typeface="NikoshBAN" pitchFamily="2" charset="0"/>
                  </a:rPr>
                  <a:t>    ঘ)</a:t>
                </a:r>
                <a:r>
                  <a:rPr lang="bn-IN" sz="3600" b="1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IN" sz="3600" b="1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</m:acc>
                    <m:r>
                      <a:rPr lang="en-US" sz="3600" b="1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6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den>
                    </m:f>
                    <m:r>
                      <a:rPr lang="en-US" sz="3600" b="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b="1" i="1">
                        <a:latin typeface="Cambria Math"/>
                        <a:ea typeface="Cambria Math"/>
                        <a:cs typeface="NikoshBAN" pitchFamily="2" charset="0"/>
                      </a:rPr>
                      <m:t>𝒉</m:t>
                    </m:r>
                  </m:oMath>
                </a14:m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6" y="3886200"/>
                <a:ext cx="8610600" cy="2691955"/>
              </a:xfrm>
              <a:prstGeom prst="rect">
                <a:avLst/>
              </a:prstGeom>
              <a:blipFill rotWithShape="1">
                <a:blip r:embed="rId3"/>
                <a:stretch>
                  <a:fillRect l="-2195" t="-2948" b="-7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0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>
            <a:off x="1419046" y="228599"/>
            <a:ext cx="6147495" cy="12828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বাড়ীর কাজ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291" y="2057400"/>
            <a:ext cx="8610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00" b="1" dirty="0">
                <a:latin typeface="NikoshBAN" pitchFamily="2" charset="0"/>
                <a:cs typeface="NikoshBAN" pitchFamily="2" charset="0"/>
              </a:rPr>
              <a:t>প্রশ্ন 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150  154  156  158  162  140  160  143  155  159</a:t>
            </a:r>
          </a:p>
          <a:p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156</a:t>
            </a:r>
            <a:r>
              <a:rPr lang="bn-IN" sz="3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160  157  152  155 </a:t>
            </a:r>
            <a:r>
              <a:rPr lang="bn-IN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159  147  153  151  165</a:t>
            </a:r>
            <a:endParaRPr lang="bn-IN" sz="3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3400" b="1" dirty="0" smtClean="0">
                <a:latin typeface="NikoshBAN" pitchFamily="2" charset="0"/>
                <a:cs typeface="NikoshBAN" pitchFamily="2" charset="0"/>
              </a:rPr>
              <a:t>শ্রেণি ব্যাপ্তি 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n-IN" sz="3400" b="1" dirty="0" smtClean="0">
                <a:latin typeface="NikoshBAN" pitchFamily="2" charset="0"/>
                <a:cs typeface="NikoshBAN" pitchFamily="2" charset="0"/>
              </a:rPr>
              <a:t> ধরে শ্রেণি সংখ্যা নির্ণয় কর ।</a:t>
            </a:r>
            <a:endParaRPr lang="en-US" sz="34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lower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800600"/>
            <a:ext cx="3505200" cy="1752600"/>
          </a:xfrm>
          <a:prstGeom prst="rect">
            <a:avLst/>
          </a:prstGeom>
        </p:spPr>
      </p:pic>
      <p:pic>
        <p:nvPicPr>
          <p:cNvPr id="28" name="Picture 27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21116">
            <a:off x="7666937" y="5171097"/>
            <a:ext cx="1814512" cy="995850"/>
          </a:xfrm>
          <a:prstGeom prst="rect">
            <a:avLst/>
          </a:prstGeom>
        </p:spPr>
      </p:pic>
      <p:pic>
        <p:nvPicPr>
          <p:cNvPr id="30" name="Picture 29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2315" flipV="1">
            <a:off x="-216918" y="5180511"/>
            <a:ext cx="1814512" cy="1066800"/>
          </a:xfrm>
          <a:prstGeom prst="rect">
            <a:avLst/>
          </a:prstGeom>
        </p:spPr>
      </p:pic>
      <p:pic>
        <p:nvPicPr>
          <p:cNvPr id="16" name="Picture 15" descr="wal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3999" y="1905000"/>
            <a:ext cx="1614487" cy="2276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953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সবাইকে ধন্যবাদ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1" name="Picture 20" descr="animation-running-car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905000"/>
          </a:xfrm>
          <a:prstGeom prst="rect">
            <a:avLst/>
          </a:prstGeom>
        </p:spPr>
      </p:pic>
      <p:pic>
        <p:nvPicPr>
          <p:cNvPr id="26" name="Picture 25" descr="sdgrdf.jpg"/>
          <p:cNvPicPr>
            <a:picLocks noChangeAspect="1"/>
          </p:cNvPicPr>
          <p:nvPr/>
        </p:nvPicPr>
        <p:blipFill>
          <a:blip r:embed="rId6"/>
          <a:srcRect l="7843" t="11823" r="5882" b="29064"/>
          <a:stretch>
            <a:fillRect/>
          </a:stretch>
        </p:blipFill>
        <p:spPr>
          <a:xfrm flipH="1">
            <a:off x="4876800" y="304800"/>
            <a:ext cx="2971800" cy="1143000"/>
          </a:xfrm>
          <a:prstGeom prst="rect">
            <a:avLst/>
          </a:prstGeom>
        </p:spPr>
      </p:pic>
      <p:pic>
        <p:nvPicPr>
          <p:cNvPr id="29" name="Picture 28" descr="field.jpg"/>
          <p:cNvPicPr>
            <a:picLocks noChangeAspect="1"/>
          </p:cNvPicPr>
          <p:nvPr/>
        </p:nvPicPr>
        <p:blipFill>
          <a:blip r:embed="rId7"/>
          <a:srcRect t="88761"/>
          <a:stretch>
            <a:fillRect/>
          </a:stretch>
        </p:blipFill>
        <p:spPr>
          <a:xfrm>
            <a:off x="0" y="4114800"/>
            <a:ext cx="9144000" cy="685800"/>
          </a:xfrm>
          <a:prstGeom prst="rect">
            <a:avLst/>
          </a:prstGeom>
        </p:spPr>
      </p:pic>
      <p:pic>
        <p:nvPicPr>
          <p:cNvPr id="32" name="Picture 31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8915400" y="0"/>
            <a:ext cx="228600" cy="6858000"/>
          </a:xfrm>
          <a:prstGeom prst="rect">
            <a:avLst/>
          </a:prstGeom>
        </p:spPr>
      </p:pic>
      <p:pic>
        <p:nvPicPr>
          <p:cNvPr id="33" name="Picture 32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-1" y="0"/>
            <a:ext cx="228600" cy="6858000"/>
          </a:xfrm>
          <a:prstGeom prst="rect">
            <a:avLst/>
          </a:prstGeom>
        </p:spPr>
      </p:pic>
      <p:pic>
        <p:nvPicPr>
          <p:cNvPr id="36" name="Picture 35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19600" y="2133600"/>
            <a:ext cx="304800" cy="9144000"/>
          </a:xfrm>
          <a:prstGeom prst="rect">
            <a:avLst/>
          </a:prstGeom>
        </p:spPr>
      </p:pic>
      <p:pic>
        <p:nvPicPr>
          <p:cNvPr id="37" name="Picture 36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35475" y="-4435475"/>
            <a:ext cx="273050" cy="914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9200" y="4146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9934" r="15874"/>
          <a:stretch/>
        </p:blipFill>
        <p:spPr>
          <a:xfrm>
            <a:off x="1981200" y="1844353"/>
            <a:ext cx="6934200" cy="22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645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vv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556">
            <a:off x="3890740" y="1564144"/>
            <a:ext cx="771525" cy="4917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233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532" y="3804241"/>
            <a:ext cx="3333668" cy="2985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জিয়াউল হক ভূঁঞা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01830123185</a:t>
            </a:r>
            <a:endParaRPr lang="bn-IN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4" y="1572682"/>
            <a:ext cx="1932572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610100" y="2105618"/>
            <a:ext cx="3838327" cy="3416320"/>
            <a:chOff x="4610100" y="2105618"/>
            <a:chExt cx="3838327" cy="3416320"/>
          </a:xfrm>
        </p:grpSpPr>
        <p:sp>
          <p:nvSpPr>
            <p:cNvPr id="3" name="TextBox 2"/>
            <p:cNvSpPr txBox="1"/>
            <p:nvPr/>
          </p:nvSpPr>
          <p:spPr>
            <a:xfrm>
              <a:off x="4790827" y="2105618"/>
              <a:ext cx="3657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নবম-দশম শ্রেণি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বিষয়ঃ গণিত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অধ্যায়ঃ ১৭</a:t>
              </a:r>
              <a:endParaRPr lang="bn-IN" sz="2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সময়ঃ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৪</a:t>
              </a:r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৫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মিনিট</a:t>
              </a:r>
              <a:endParaRPr lang="bn-IN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তারিখঃ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৩০/১২/১৯</a:t>
              </a:r>
              <a:endParaRPr lang="en-US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bn-IN" sz="28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610100" y="2128837"/>
              <a:ext cx="36576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8335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লক্ষ কর ও উওর 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00224"/>
            <a:ext cx="6172200" cy="35337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81400" y="5333999"/>
            <a:ext cx="4572000" cy="1295401"/>
            <a:chOff x="3581400" y="5333999"/>
            <a:chExt cx="4572000" cy="1295401"/>
          </a:xfrm>
        </p:grpSpPr>
        <p:sp>
          <p:nvSpPr>
            <p:cNvPr id="4" name="Rectangle 3"/>
            <p:cNvSpPr/>
            <p:nvPr/>
          </p:nvSpPr>
          <p:spPr>
            <a:xfrm>
              <a:off x="3581400" y="5867400"/>
              <a:ext cx="45720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চিত্রটি কিসের  ?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 rot="10800000">
              <a:off x="5562600" y="5333999"/>
              <a:ext cx="1371600" cy="5334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ight Arrow 6"/>
          <p:cNvSpPr/>
          <p:nvPr/>
        </p:nvSpPr>
        <p:spPr>
          <a:xfrm>
            <a:off x="1752600" y="2743200"/>
            <a:ext cx="4267200" cy="190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গনিতে কোথায় ব্যবহার  হয়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0600" y="381000"/>
            <a:ext cx="8005761" cy="2179162"/>
            <a:chOff x="990600" y="381000"/>
            <a:chExt cx="8005761" cy="2179162"/>
          </a:xfrm>
        </p:grpSpPr>
        <p:sp>
          <p:nvSpPr>
            <p:cNvPr id="3" name="Rounded Rectangle 2"/>
            <p:cNvSpPr/>
            <p:nvPr/>
          </p:nvSpPr>
          <p:spPr>
            <a:xfrm>
              <a:off x="990600" y="408709"/>
              <a:ext cx="6781800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676400" y="399871"/>
              <a:ext cx="399019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7200" b="1" dirty="0"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7200" dirty="0"/>
            </a:p>
          </p:txBody>
        </p:sp>
        <p:pic>
          <p:nvPicPr>
            <p:cNvPr id="4" name="Picture 2" descr="C:\Users\DOEL\Pictures\Book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48436" y="381000"/>
              <a:ext cx="2447925" cy="217916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grpSp>
        <p:nvGrpSpPr>
          <p:cNvPr id="9" name="Group 8"/>
          <p:cNvGrpSpPr/>
          <p:nvPr/>
        </p:nvGrpSpPr>
        <p:grpSpPr>
          <a:xfrm>
            <a:off x="609600" y="3352800"/>
            <a:ext cx="7848600" cy="1676400"/>
            <a:chOff x="609600" y="3352800"/>
            <a:chExt cx="7848600" cy="1676400"/>
          </a:xfrm>
        </p:grpSpPr>
        <p:sp>
          <p:nvSpPr>
            <p:cNvPr id="7" name="Parallelogram 6"/>
            <p:cNvSpPr/>
            <p:nvPr/>
          </p:nvSpPr>
          <p:spPr>
            <a:xfrm>
              <a:off x="609600" y="3352800"/>
              <a:ext cx="7848600" cy="1676400"/>
            </a:xfrm>
            <a:prstGeom prst="parallelogram">
              <a:avLst/>
            </a:prstGeom>
            <a:solidFill>
              <a:srgbClr val="92D05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1413" y="3683168"/>
              <a:ext cx="70033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 smtClean="0">
                  <a:latin typeface="NikoshBAN" pitchFamily="2" charset="0"/>
                  <a:cs typeface="NikoshBAN" pitchFamily="2" charset="0"/>
                </a:rPr>
                <a:t>পরিসংখ্যান (প্রাথমিক ধারণা)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5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Flowchart: Internal Storage 1"/>
            <p:cNvSpPr/>
            <p:nvPr/>
          </p:nvSpPr>
          <p:spPr>
            <a:xfrm>
              <a:off x="0" y="0"/>
              <a:ext cx="9144000" cy="6858000"/>
            </a:xfrm>
            <a:prstGeom prst="flowChartInternalStorage">
              <a:avLst/>
            </a:prstGeom>
            <a:ln w="76200" cmpd="tri">
              <a:solidFill>
                <a:schemeClr val="tx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0" y="207818"/>
              <a:ext cx="541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" pitchFamily="2" charset="0"/>
                  <a:cs typeface="Nikosh" pitchFamily="2" charset="0"/>
                </a:rPr>
                <a:t>পাঠ শেষে শিক্ষার্থীরা</a:t>
              </a:r>
              <a:r>
                <a:rPr lang="bn-IN" sz="4000" b="1" dirty="0">
                  <a:latin typeface="Nikosh" pitchFamily="2" charset="0"/>
                  <a:cs typeface="Nikosh" pitchFamily="2" charset="0"/>
                </a:rPr>
                <a:t>------ 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95400" y="121920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পরিসংখ্যান সম্পর্কে ব্যাখ্যা করতে পারবে 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চলক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সম্পর্কে ব্যাখ্যা করতে পারবে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গাণিতিক গড় ও সংক্ষিপ্ত পদ্ধতিতে গড়   নির্ণয় সম্পর্কে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ব্যাখ্যা করতে পারবে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৪। পরিসর ও শ্রেণি সংখ্যা  নির্ণয়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করতে পারবে ।</a:t>
            </a: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533400"/>
            <a:ext cx="4495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পরিসংখ্যান কি?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098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ল্যাটিন শব্দ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status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 ইতালিয় শব্দ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statista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 জার্মান শব্দ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statistik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থেকে ইংরেজি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statistics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শব্দের উৎপত্তি ।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statistics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শব্দের বাংলা পরিভাষা হচ্ছে পরিসংখ্যান  যার  অর্থ সংখ্যাত্নক তথ্য 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927" y="4648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কোনো নিদির্ষ্ট  বৈশিষ্ট্য বা বিষয়ের সংখ্যাসূচক  উপাত্তকে ঐ ঘটনার  পরিসংখ্যান বলে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228600"/>
            <a:ext cx="4495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চলক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691" y="1447799"/>
            <a:ext cx="8444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সংখ্যাসূচক তথ্যসমূহ পরিসংখ্যানের উপাত্ত । </a:t>
            </a:r>
            <a:r>
              <a:rPr lang="bn-IN" sz="3200" b="1" smtClean="0">
                <a:latin typeface="NikoshBAN" pitchFamily="2" charset="0"/>
                <a:cs typeface="NikoshBAN" pitchFamily="2" charset="0"/>
              </a:rPr>
              <a:t>উপাত্তে ব্যবহৃত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সংখ্যাসমূহ কে চলক বলে । চলক দুই প্রকার ।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১। বিচ্ছিন্ন চলক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২। অবিচ্ছিন্ন চলক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691" y="3418582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বিচ্ছিন্ন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চলকঃ যে চলকের মান শুধু পূর্ণসংখ্যা হয় তা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বিচ্ছিন্ন চলক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 উদাহরনঃ জনসংখ্যামূলক উপাত্ত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691" y="4495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অবিচ্ছিন্ন চলকঃ যে সকল চলকের মান যেকোন বাস্তব সংখ্যা হতে পারে, সে সকল চলক অবিচ্ছিন্ন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চলক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 উদাহরনঃ বয়স, উচ্চতা, ওজন  ইত্যাদি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7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0" y="25146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মিনিট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2531" y="914400"/>
            <a:ext cx="4562545" cy="1175247"/>
            <a:chOff x="2362200" y="914400"/>
            <a:chExt cx="4562545" cy="1175247"/>
          </a:xfrm>
        </p:grpSpPr>
        <p:sp>
          <p:nvSpPr>
            <p:cNvPr id="5" name="Rounded Rectangle 4"/>
            <p:cNvSpPr/>
            <p:nvPr/>
          </p:nvSpPr>
          <p:spPr>
            <a:xfrm>
              <a:off x="2362200" y="914400"/>
              <a:ext cx="4562545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67490" y="1043207"/>
              <a:ext cx="426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একক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কাজ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sp>
        <p:nvSpPr>
          <p:cNvPr id="2" name="Round Diagonal Corner Rectangle 1"/>
          <p:cNvSpPr/>
          <p:nvPr/>
        </p:nvSpPr>
        <p:spPr>
          <a:xfrm>
            <a:off x="0" y="3124200"/>
            <a:ext cx="9144000" cy="1981200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উদাহরনসহ বিভিন্ন প্রকার চলকের সংজ্ঞা দাও?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0527" y="228600"/>
            <a:ext cx="4495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কেন্দ্রীয় প্রবনতা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73" y="16002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অনুসন্ধানাধীন উপাত্তসমূহ মানের ক্রমানুসারে সাজালে, উপাত্তসমূহ মাঝামাঝি কোনো মানের কাছাকাছি পুঞ্জিভূত  হয়। বস্তুত উপাত্তসমূহের কেন্দ্রীয় মানের দিকে পুঞ্জিভূত হওয়ার প্রবণতাকেই কেন্দ্রীয় প্রবনতা বলে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219" y="3810000"/>
            <a:ext cx="8534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সাধারণত কেন্দ্রীয় প্রবনতার পরিমাপ হলোঃ</a:t>
            </a:r>
          </a:p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				   ১।গানিতিক গড়</a:t>
            </a:r>
          </a:p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				   ২। মধ্যক </a:t>
            </a:r>
          </a:p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				   ৩। প্রচুরক 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					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7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1500</TotalTime>
  <Words>542</Words>
  <Application>Microsoft Office PowerPoint</Application>
  <PresentationFormat>On-screen Show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DELL</cp:lastModifiedBy>
  <cp:revision>192</cp:revision>
  <dcterms:created xsi:type="dcterms:W3CDTF">2006-08-16T00:00:00Z</dcterms:created>
  <dcterms:modified xsi:type="dcterms:W3CDTF">2020-01-18T03:49:19Z</dcterms:modified>
</cp:coreProperties>
</file>