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Lst>
  <p:notesMasterIdLst>
    <p:notesMasterId r:id="rId31"/>
  </p:notesMasterIdLst>
  <p:sldIdLst>
    <p:sldId id="277" r:id="rId3"/>
    <p:sldId id="318" r:id="rId4"/>
    <p:sldId id="292" r:id="rId5"/>
    <p:sldId id="296" r:id="rId6"/>
    <p:sldId id="297" r:id="rId7"/>
    <p:sldId id="314" r:id="rId8"/>
    <p:sldId id="316" r:id="rId9"/>
    <p:sldId id="304" r:id="rId10"/>
    <p:sldId id="308" r:id="rId11"/>
    <p:sldId id="306" r:id="rId12"/>
    <p:sldId id="305" r:id="rId13"/>
    <p:sldId id="307" r:id="rId14"/>
    <p:sldId id="258" r:id="rId15"/>
    <p:sldId id="298" r:id="rId16"/>
    <p:sldId id="300" r:id="rId17"/>
    <p:sldId id="301" r:id="rId18"/>
    <p:sldId id="302" r:id="rId19"/>
    <p:sldId id="303" r:id="rId20"/>
    <p:sldId id="315" r:id="rId21"/>
    <p:sldId id="309" r:id="rId22"/>
    <p:sldId id="310" r:id="rId23"/>
    <p:sldId id="311" r:id="rId24"/>
    <p:sldId id="312" r:id="rId25"/>
    <p:sldId id="317" r:id="rId26"/>
    <p:sldId id="313" r:id="rId27"/>
    <p:sldId id="270" r:id="rId28"/>
    <p:sldId id="272"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290" autoAdjust="0"/>
  </p:normalViewPr>
  <p:slideViewPr>
    <p:cSldViewPr>
      <p:cViewPr varScale="1">
        <p:scale>
          <a:sx n="74" d="100"/>
          <a:sy n="74" d="100"/>
        </p:scale>
        <p:origin x="576" y="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82E568-0938-4148-BB6A-2A988EBE464A}" type="datetimeFigureOut">
              <a:rPr lang="en-US" smtClean="0"/>
              <a:t>4/17/2020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AB7875-38AA-4B65-A9D6-522F29F4F317}" type="slidenum">
              <a:rPr lang="en-US" smtClean="0"/>
              <a:t>‹#›</a:t>
            </a:fld>
            <a:endParaRPr lang="en-US"/>
          </a:p>
        </p:txBody>
      </p:sp>
    </p:spTree>
    <p:extLst>
      <p:ext uri="{BB962C8B-B14F-4D97-AF65-F5344CB8AC3E}">
        <p14:creationId xmlns:p14="http://schemas.microsoft.com/office/powerpoint/2010/main" val="1532052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24373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99221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5394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solidFill>
                  <a:prstClr val="black">
                    <a:tint val="75000"/>
                  </a:prstClr>
                </a:solidFill>
              </a:rPr>
              <a:pPr/>
              <a:t>4/17/2020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984397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solidFill>
                  <a:prstClr val="black">
                    <a:tint val="75000"/>
                  </a:prstClr>
                </a:solidFill>
              </a:rPr>
              <a:pPr/>
              <a:t>4/17/2020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9580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A053D9-B52E-48E7-AB35-EBBEE9A09C55}" type="datetimeFigureOut">
              <a:rPr lang="en-US" smtClean="0">
                <a:solidFill>
                  <a:prstClr val="black">
                    <a:tint val="75000"/>
                  </a:prstClr>
                </a:solidFill>
              </a:rPr>
              <a:pPr/>
              <a:t>4/17/2020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4456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A053D9-B52E-48E7-AB35-EBBEE9A09C55}" type="datetimeFigureOut">
              <a:rPr lang="en-US" smtClean="0">
                <a:solidFill>
                  <a:prstClr val="black">
                    <a:tint val="75000"/>
                  </a:prstClr>
                </a:solidFill>
              </a:rPr>
              <a:pPr/>
              <a:t>4/17/2020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0152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A053D9-B52E-48E7-AB35-EBBEE9A09C55}" type="datetimeFigureOut">
              <a:rPr lang="en-US" smtClean="0">
                <a:solidFill>
                  <a:prstClr val="black">
                    <a:tint val="75000"/>
                  </a:prstClr>
                </a:solidFill>
              </a:rPr>
              <a:pPr/>
              <a:t>4/17/2020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1990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A053D9-B52E-48E7-AB35-EBBEE9A09C55}" type="datetimeFigureOut">
              <a:rPr lang="en-US" smtClean="0">
                <a:solidFill>
                  <a:prstClr val="black">
                    <a:tint val="75000"/>
                  </a:prstClr>
                </a:solidFill>
              </a:rPr>
              <a:pPr/>
              <a:t>4/17/2020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8868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053D9-B52E-48E7-AB35-EBBEE9A09C55}" type="datetimeFigureOut">
              <a:rPr lang="en-US" smtClean="0">
                <a:solidFill>
                  <a:prstClr val="black">
                    <a:tint val="75000"/>
                  </a:prstClr>
                </a:solidFill>
              </a:rPr>
              <a:pPr/>
              <a:t>4/17/2020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51074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053D9-B52E-48E7-AB35-EBBEE9A09C55}" type="datetimeFigureOut">
              <a:rPr lang="en-US" smtClean="0">
                <a:solidFill>
                  <a:prstClr val="black">
                    <a:tint val="75000"/>
                  </a:prstClr>
                </a:solidFill>
              </a:rPr>
              <a:pPr/>
              <a:t>4/17/2020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8104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51373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A053D9-B52E-48E7-AB35-EBBEE9A09C55}" type="datetimeFigureOut">
              <a:rPr lang="en-US" smtClean="0">
                <a:solidFill>
                  <a:prstClr val="black">
                    <a:tint val="75000"/>
                  </a:prstClr>
                </a:solidFill>
              </a:rPr>
              <a:pPr/>
              <a:t>4/17/2020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0531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solidFill>
                  <a:prstClr val="black">
                    <a:tint val="75000"/>
                  </a:prstClr>
                </a:solidFill>
              </a:rPr>
              <a:pPr/>
              <a:t>4/17/2020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77567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A053D9-B52E-48E7-AB35-EBBEE9A09C55}" type="datetimeFigureOut">
              <a:rPr lang="en-US" smtClean="0">
                <a:solidFill>
                  <a:prstClr val="black">
                    <a:tint val="75000"/>
                  </a:prstClr>
                </a:solidFill>
              </a:rPr>
              <a:pPr/>
              <a:t>4/17/2020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9388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1350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34722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834653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80710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18CB5-5B3C-42B0-86FB-446BE3AFE34F}" type="datetimeFigureOut">
              <a:rPr lang="en-US" smtClean="0"/>
              <a:t>4/17/2020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11704-13C0-49D5-A866-CF01E33B2CDB}" type="slidenum">
              <a:rPr lang="en-US" smtClean="0"/>
              <a:t>‹#›</a:t>
            </a:fld>
            <a:endParaRPr lang="en-US"/>
          </a:p>
        </p:txBody>
      </p:sp>
    </p:spTree>
    <p:extLst>
      <p:ext uri="{BB962C8B-B14F-4D97-AF65-F5344CB8AC3E}">
        <p14:creationId xmlns:p14="http://schemas.microsoft.com/office/powerpoint/2010/main" val="1001571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7054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08875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10690479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053D9-B52E-48E7-AB35-EBBEE9A09C55}" type="datetimeFigureOut">
              <a:rPr lang="en-US" smtClean="0">
                <a:solidFill>
                  <a:prstClr val="black">
                    <a:tint val="75000"/>
                  </a:prstClr>
                </a:solidFill>
              </a:rPr>
              <a:pPr/>
              <a:t>4/17/2020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C3254F-07AF-4D69-B720-F68088B968F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27540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e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7.xml"/><Relationship Id="rId5" Type="http://schemas.openxmlformats.org/officeDocument/2006/relationships/image" Target="../media/image36.jp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jpg"/></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5.jpg"/><Relationship Id="rId5" Type="http://schemas.microsoft.com/office/2007/relationships/hdphoto" Target="../media/hdphoto1.wdp"/><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49.jpg"/><Relationship Id="rId4" Type="http://schemas.openxmlformats.org/officeDocument/2006/relationships/image" Target="../media/image48.jpeg"/></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52.jpeg"/><Relationship Id="rId4" Type="http://schemas.openxmlformats.org/officeDocument/2006/relationships/image" Target="../media/image36.jpg"/></Relationships>
</file>

<file path=ppt/slides/_rels/slide2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54.jpg"/><Relationship Id="rId5" Type="http://schemas.openxmlformats.org/officeDocument/2006/relationships/image" Target="../media/image41.jpg"/><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6.jpeg"/><Relationship Id="rId7" Type="http://schemas.openxmlformats.org/officeDocument/2006/relationships/image" Target="../media/image36.jp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46.jpg"/><Relationship Id="rId4" Type="http://schemas.openxmlformats.org/officeDocument/2006/relationships/image" Target="../media/image39.jpg"/></Relationships>
</file>

<file path=ppt/slides/_rels/slide2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71464" y="548680"/>
            <a:ext cx="9721080" cy="5405589"/>
            <a:chOff x="1271464" y="548680"/>
            <a:chExt cx="9721080" cy="5405589"/>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1464" y="548680"/>
              <a:ext cx="9721080" cy="5405589"/>
            </a:xfrm>
            <a:prstGeom prst="rect">
              <a:avLst/>
            </a:prstGeom>
          </p:spPr>
        </p:pic>
        <p:sp>
          <p:nvSpPr>
            <p:cNvPr id="10" name="Cloud Callout 9"/>
            <p:cNvSpPr/>
            <p:nvPr/>
          </p:nvSpPr>
          <p:spPr>
            <a:xfrm>
              <a:off x="2855640" y="836712"/>
              <a:ext cx="5112568" cy="1368152"/>
            </a:xfrm>
            <a:prstGeom prst="cloudCallou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ln>
                    <a:solidFill>
                      <a:schemeClr val="tx1"/>
                    </a:solidFill>
                  </a:ln>
                  <a:solidFill>
                    <a:sysClr val="windowText" lastClr="000000"/>
                  </a:solidFill>
                  <a:latin typeface="NikoshBAN" pitchFamily="2" charset="0"/>
                  <a:cs typeface="NikoshBAN" pitchFamily="2" charset="0"/>
                </a:rPr>
                <a:t>জীববিজ্ঞান</a:t>
              </a:r>
              <a:r>
                <a:rPr lang="en-US" sz="3200" dirty="0" smtClean="0">
                  <a:ln>
                    <a:solidFill>
                      <a:schemeClr val="tx1"/>
                    </a:solidFill>
                  </a:ln>
                  <a:solidFill>
                    <a:sysClr val="windowText" lastClr="000000"/>
                  </a:solidFill>
                  <a:latin typeface="NikoshBAN" pitchFamily="2" charset="0"/>
                  <a:cs typeface="NikoshBAN" pitchFamily="2" charset="0"/>
                </a:rPr>
                <a:t> </a:t>
              </a:r>
              <a:r>
                <a:rPr lang="en-US" sz="3200" dirty="0" err="1" smtClean="0">
                  <a:ln>
                    <a:solidFill>
                      <a:schemeClr val="tx1"/>
                    </a:solidFill>
                  </a:ln>
                  <a:solidFill>
                    <a:sysClr val="windowText" lastClr="000000"/>
                  </a:solidFill>
                  <a:latin typeface="NikoshBAN" pitchFamily="2" charset="0"/>
                  <a:cs typeface="NikoshBAN" pitchFamily="2" charset="0"/>
                </a:rPr>
                <a:t>ক্লাসে</a:t>
              </a:r>
              <a:r>
                <a:rPr lang="en-US" sz="3200" dirty="0" smtClean="0">
                  <a:ln>
                    <a:solidFill>
                      <a:schemeClr val="tx1"/>
                    </a:solidFill>
                  </a:ln>
                  <a:solidFill>
                    <a:sysClr val="windowText" lastClr="000000"/>
                  </a:solidFill>
                  <a:latin typeface="NikoshBAN" pitchFamily="2" charset="0"/>
                  <a:cs typeface="NikoshBAN" pitchFamily="2" charset="0"/>
                </a:rPr>
                <a:t> </a:t>
              </a:r>
              <a:r>
                <a:rPr lang="bn-BD" sz="3200" dirty="0" smtClean="0">
                  <a:ln>
                    <a:solidFill>
                      <a:schemeClr val="tx1"/>
                    </a:solidFill>
                  </a:ln>
                  <a:solidFill>
                    <a:sysClr val="windowText" lastClr="000000"/>
                  </a:solidFill>
                  <a:latin typeface="NikoshBAN" pitchFamily="2" charset="0"/>
                  <a:cs typeface="NikoshBAN" pitchFamily="2" charset="0"/>
                </a:rPr>
                <a:t>সবাইকে </a:t>
              </a:r>
              <a:r>
                <a:rPr lang="en-US" sz="3200" dirty="0" err="1" smtClean="0">
                  <a:ln>
                    <a:solidFill>
                      <a:schemeClr val="tx1"/>
                    </a:solidFill>
                  </a:ln>
                  <a:solidFill>
                    <a:sysClr val="windowText" lastClr="000000"/>
                  </a:solidFill>
                  <a:latin typeface="NikoshBAN" pitchFamily="2" charset="0"/>
                  <a:cs typeface="NikoshBAN" pitchFamily="2" charset="0"/>
                </a:rPr>
                <a:t>স্বাগতম</a:t>
              </a:r>
              <a:endParaRPr lang="en-US" sz="3200" dirty="0">
                <a:ln>
                  <a:solidFill>
                    <a:schemeClr val="tx1"/>
                  </a:solidFill>
                </a:ln>
                <a:solidFill>
                  <a:sysClr val="windowText" lastClr="000000"/>
                </a:solidFill>
                <a:latin typeface="NikoshBAN" pitchFamily="2" charset="0"/>
                <a:cs typeface="NikoshBAN" pitchFamily="2" charset="0"/>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935" y="1073472"/>
            <a:ext cx="5890507" cy="2304256"/>
          </a:xfrm>
          <a:prstGeom prst="rect">
            <a:avLst/>
          </a:prstGeom>
        </p:spPr>
      </p:pic>
      <p:sp>
        <p:nvSpPr>
          <p:cNvPr id="8" name="Rectangle 7"/>
          <p:cNvSpPr/>
          <p:nvPr/>
        </p:nvSpPr>
        <p:spPr>
          <a:xfrm>
            <a:off x="1847528" y="5373216"/>
            <a:ext cx="8856984" cy="584775"/>
          </a:xfrm>
          <a:prstGeom prst="rect">
            <a:avLst/>
          </a:prstGeom>
        </p:spPr>
        <p:txBody>
          <a:bodyPr wrap="square">
            <a:spAutoFit/>
          </a:bodyPr>
          <a:lstStyle/>
          <a:p>
            <a:pPr algn="ctr"/>
            <a:r>
              <a:rPr lang="bn-BD" sz="3200" b="1" dirty="0" smtClean="0">
                <a:latin typeface="NikoshBAN" pitchFamily="2" charset="0"/>
                <a:cs typeface="NikoshBAN" pitchFamily="2" charset="0"/>
              </a:rPr>
              <a:t>উদ্ভিদ থেকে জ্বালানি কয়লা, পেট্রল, গ্যাস, সেলুলোজ পাওয়া যায় ।</a:t>
            </a:r>
            <a:endParaRPr lang="en-US" sz="3200" dirty="0"/>
          </a:p>
        </p:txBody>
      </p:sp>
      <p:grpSp>
        <p:nvGrpSpPr>
          <p:cNvPr id="17" name="Group 16"/>
          <p:cNvGrpSpPr/>
          <p:nvPr/>
        </p:nvGrpSpPr>
        <p:grpSpPr>
          <a:xfrm>
            <a:off x="1415480" y="3673989"/>
            <a:ext cx="4969547" cy="616350"/>
            <a:chOff x="1415480" y="3673989"/>
            <a:chExt cx="4969547" cy="616350"/>
          </a:xfrm>
        </p:grpSpPr>
        <p:sp>
          <p:nvSpPr>
            <p:cNvPr id="13" name="Rectangle 12"/>
            <p:cNvSpPr/>
            <p:nvPr/>
          </p:nvSpPr>
          <p:spPr>
            <a:xfrm>
              <a:off x="1415480" y="3673989"/>
              <a:ext cx="925253" cy="584775"/>
            </a:xfrm>
            <a:prstGeom prst="rect">
              <a:avLst/>
            </a:prstGeom>
          </p:spPr>
          <p:txBody>
            <a:bodyPr wrap="none">
              <a:spAutoFit/>
            </a:bodyPr>
            <a:lstStyle/>
            <a:p>
              <a:r>
                <a:rPr lang="bn-BD" sz="3200" b="1" dirty="0">
                  <a:latin typeface="NikoshBAN" pitchFamily="2" charset="0"/>
                  <a:cs typeface="NikoshBAN" pitchFamily="2" charset="0"/>
                </a:rPr>
                <a:t>কয়লা</a:t>
              </a:r>
              <a:endParaRPr lang="en-US" sz="3200" dirty="0"/>
            </a:p>
          </p:txBody>
        </p:sp>
        <p:sp>
          <p:nvSpPr>
            <p:cNvPr id="14" name="Rectangle 13"/>
            <p:cNvSpPr/>
            <p:nvPr/>
          </p:nvSpPr>
          <p:spPr>
            <a:xfrm>
              <a:off x="5503054" y="3705564"/>
              <a:ext cx="881973" cy="584775"/>
            </a:xfrm>
            <a:prstGeom prst="rect">
              <a:avLst/>
            </a:prstGeom>
          </p:spPr>
          <p:txBody>
            <a:bodyPr wrap="none">
              <a:spAutoFit/>
            </a:bodyPr>
            <a:lstStyle/>
            <a:p>
              <a:r>
                <a:rPr lang="bn-BD" sz="3200" b="1" dirty="0">
                  <a:latin typeface="NikoshBAN" pitchFamily="2" charset="0"/>
                  <a:cs typeface="NikoshBAN" pitchFamily="2" charset="0"/>
                </a:rPr>
                <a:t>পেট্রল</a:t>
              </a:r>
              <a:endParaRPr lang="en-US" sz="3200" dirty="0"/>
            </a:p>
          </p:txBody>
        </p:sp>
        <p:sp>
          <p:nvSpPr>
            <p:cNvPr id="15" name="Rectangle 14"/>
            <p:cNvSpPr/>
            <p:nvPr/>
          </p:nvSpPr>
          <p:spPr>
            <a:xfrm>
              <a:off x="3500945" y="3705564"/>
              <a:ext cx="772969" cy="584775"/>
            </a:xfrm>
            <a:prstGeom prst="rect">
              <a:avLst/>
            </a:prstGeom>
          </p:spPr>
          <p:txBody>
            <a:bodyPr wrap="none">
              <a:spAutoFit/>
            </a:bodyPr>
            <a:lstStyle/>
            <a:p>
              <a:r>
                <a:rPr lang="bn-BD" sz="3200" b="1" dirty="0">
                  <a:latin typeface="NikoshBAN" pitchFamily="2" charset="0"/>
                  <a:cs typeface="NikoshBAN" pitchFamily="2" charset="0"/>
                </a:rPr>
                <a:t>গ্যাস</a:t>
              </a:r>
              <a:endParaRPr lang="en-US" sz="3200" dirty="0"/>
            </a:p>
          </p:txBody>
        </p:sp>
      </p:grpSp>
      <p:grpSp>
        <p:nvGrpSpPr>
          <p:cNvPr id="18" name="Group 17"/>
          <p:cNvGrpSpPr/>
          <p:nvPr/>
        </p:nvGrpSpPr>
        <p:grpSpPr>
          <a:xfrm>
            <a:off x="7614167" y="1073472"/>
            <a:ext cx="3522393" cy="3409435"/>
            <a:chOff x="7464153" y="786577"/>
            <a:chExt cx="3888432" cy="3783590"/>
          </a:xfrm>
        </p:grpSpPr>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4153" y="786577"/>
              <a:ext cx="3888432" cy="2918987"/>
            </a:xfrm>
            <a:prstGeom prst="rect">
              <a:avLst/>
            </a:prstGeom>
          </p:spPr>
        </p:pic>
        <p:sp>
          <p:nvSpPr>
            <p:cNvPr id="16" name="Rectangle 15"/>
            <p:cNvSpPr/>
            <p:nvPr/>
          </p:nvSpPr>
          <p:spPr>
            <a:xfrm>
              <a:off x="8965702" y="3985392"/>
              <a:ext cx="1484702" cy="584775"/>
            </a:xfrm>
            <a:prstGeom prst="rect">
              <a:avLst/>
            </a:prstGeom>
          </p:spPr>
          <p:txBody>
            <a:bodyPr wrap="none">
              <a:spAutoFit/>
            </a:bodyPr>
            <a:lstStyle/>
            <a:p>
              <a:r>
                <a:rPr lang="bn-BD" sz="3200" b="1" dirty="0">
                  <a:latin typeface="NikoshBAN" pitchFamily="2" charset="0"/>
                  <a:cs typeface="NikoshBAN" pitchFamily="2" charset="0"/>
                </a:rPr>
                <a:t>সেলুলোজ </a:t>
              </a:r>
              <a:endParaRPr lang="en-US" sz="3200" dirty="0"/>
            </a:p>
          </p:txBody>
        </p:sp>
      </p:grpSp>
      <p:sp>
        <p:nvSpPr>
          <p:cNvPr id="11" name="Rectangle 10"/>
          <p:cNvSpPr/>
          <p:nvPr/>
        </p:nvSpPr>
        <p:spPr>
          <a:xfrm>
            <a:off x="407368" y="160861"/>
            <a:ext cx="11521280" cy="584775"/>
          </a:xfrm>
          <a:prstGeom prst="rect">
            <a:avLst/>
          </a:prstGeom>
        </p:spPr>
        <p:txBody>
          <a:bodyPr wrap="square">
            <a:spAutoFit/>
          </a:bodyPr>
          <a:lstStyle/>
          <a:p>
            <a:pPr algn="ctr"/>
            <a:r>
              <a:rPr lang="bn-BD" sz="3200" b="1" dirty="0" smtClean="0">
                <a:latin typeface="NikoshBAN" pitchFamily="2" charset="0"/>
                <a:cs typeface="NikoshBAN" pitchFamily="2" charset="0"/>
              </a:rPr>
              <a:t>মানবসভ্যতার অগ্রগতি অনেকাংশে সালোকসংশ্লেষণের উপর প্রত্যক্ষ পরোক্ষভাবে নির্ভরশীল।</a:t>
            </a:r>
            <a:endParaRPr lang="en-US" sz="3200" dirty="0"/>
          </a:p>
        </p:txBody>
      </p:sp>
    </p:spTree>
    <p:extLst>
      <p:ext uri="{BB962C8B-B14F-4D97-AF65-F5344CB8AC3E}">
        <p14:creationId xmlns:p14="http://schemas.microsoft.com/office/powerpoint/2010/main" val="3055312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50608"/>
          <a:stretch/>
        </p:blipFill>
        <p:spPr>
          <a:xfrm>
            <a:off x="5117210" y="747091"/>
            <a:ext cx="2582528" cy="25137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92" y="780527"/>
            <a:ext cx="3720155" cy="23185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09993" y="716296"/>
            <a:ext cx="2521258" cy="25212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Up Arrow 7"/>
          <p:cNvSpPr/>
          <p:nvPr/>
        </p:nvSpPr>
        <p:spPr>
          <a:xfrm rot="5400000">
            <a:off x="4523600" y="1648671"/>
            <a:ext cx="360040" cy="396045"/>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rot="5400000">
            <a:off x="8044464" y="1592794"/>
            <a:ext cx="360040" cy="396045"/>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85218" y="5580529"/>
            <a:ext cx="4815742" cy="584775"/>
          </a:xfrm>
          <a:prstGeom prst="rect">
            <a:avLst/>
          </a:prstGeom>
        </p:spPr>
        <p:txBody>
          <a:bodyPr wrap="none">
            <a:spAutoFit/>
          </a:bodyPr>
          <a:lstStyle/>
          <a:p>
            <a:pPr algn="ctr"/>
            <a:r>
              <a:rPr lang="bn-BD" sz="3200" b="1" dirty="0" smtClean="0">
                <a:latin typeface="NikoshBAN" pitchFamily="2" charset="0"/>
                <a:cs typeface="NikoshBAN" pitchFamily="2" charset="0"/>
              </a:rPr>
              <a:t>উদ্ভিদ থেকে ঔষধ ও বস্ত্র পাওয়া যায়।</a:t>
            </a:r>
            <a:endParaRPr lang="en-US" sz="3200"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8010" y="3429000"/>
            <a:ext cx="3830158" cy="2149165"/>
          </a:xfrm>
          <a:prstGeom prst="rect">
            <a:avLst/>
          </a:prstGeom>
        </p:spPr>
      </p:pic>
      <p:sp>
        <p:nvSpPr>
          <p:cNvPr id="14" name="Rectangle 13"/>
          <p:cNvSpPr/>
          <p:nvPr/>
        </p:nvSpPr>
        <p:spPr>
          <a:xfrm>
            <a:off x="9947939" y="3179828"/>
            <a:ext cx="697627" cy="584775"/>
          </a:xfrm>
          <a:prstGeom prst="rect">
            <a:avLst/>
          </a:prstGeom>
        </p:spPr>
        <p:txBody>
          <a:bodyPr wrap="none">
            <a:spAutoFit/>
          </a:bodyPr>
          <a:lstStyle/>
          <a:p>
            <a:pPr algn="ctr"/>
            <a:r>
              <a:rPr lang="bn-BD" sz="3200" b="1" dirty="0" smtClean="0">
                <a:latin typeface="NikoshBAN" pitchFamily="2" charset="0"/>
                <a:cs typeface="NikoshBAN" pitchFamily="2" charset="0"/>
              </a:rPr>
              <a:t> বস্ত্র</a:t>
            </a:r>
            <a:endParaRPr lang="en-US" sz="3200" dirty="0"/>
          </a:p>
        </p:txBody>
      </p:sp>
      <p:sp>
        <p:nvSpPr>
          <p:cNvPr id="15" name="Rectangle 14"/>
          <p:cNvSpPr/>
          <p:nvPr/>
        </p:nvSpPr>
        <p:spPr>
          <a:xfrm>
            <a:off x="1605972" y="3192216"/>
            <a:ext cx="764953" cy="584775"/>
          </a:xfrm>
          <a:prstGeom prst="rect">
            <a:avLst/>
          </a:prstGeom>
        </p:spPr>
        <p:txBody>
          <a:bodyPr wrap="none">
            <a:spAutoFit/>
          </a:bodyPr>
          <a:lstStyle/>
          <a:p>
            <a:pPr algn="ctr"/>
            <a:r>
              <a:rPr lang="bn-BD" sz="3200" b="1" dirty="0" smtClean="0">
                <a:latin typeface="NikoshBAN" pitchFamily="2" charset="0"/>
                <a:cs typeface="NikoshBAN" pitchFamily="2" charset="0"/>
              </a:rPr>
              <a:t> পাট</a:t>
            </a:r>
            <a:endParaRPr lang="en-US" sz="3200" dirty="0"/>
          </a:p>
        </p:txBody>
      </p:sp>
      <p:grpSp>
        <p:nvGrpSpPr>
          <p:cNvPr id="19" name="Group 18"/>
          <p:cNvGrpSpPr/>
          <p:nvPr/>
        </p:nvGrpSpPr>
        <p:grpSpPr>
          <a:xfrm>
            <a:off x="8921600" y="3843971"/>
            <a:ext cx="1175030" cy="2105309"/>
            <a:chOff x="8921600" y="4045280"/>
            <a:chExt cx="1364476" cy="2665265"/>
          </a:xfrm>
        </p:grpSpPr>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7924" y="4045280"/>
              <a:ext cx="1071828" cy="2038178"/>
            </a:xfrm>
            <a:prstGeom prst="rect">
              <a:avLst/>
            </a:prstGeom>
          </p:spPr>
        </p:pic>
        <p:sp>
          <p:nvSpPr>
            <p:cNvPr id="16" name="Rectangle 15"/>
            <p:cNvSpPr/>
            <p:nvPr/>
          </p:nvSpPr>
          <p:spPr>
            <a:xfrm>
              <a:off x="8921600" y="6125770"/>
              <a:ext cx="1364476" cy="584775"/>
            </a:xfrm>
            <a:prstGeom prst="rect">
              <a:avLst/>
            </a:prstGeom>
          </p:spPr>
          <p:txBody>
            <a:bodyPr wrap="none">
              <a:spAutoFit/>
            </a:bodyPr>
            <a:lstStyle/>
            <a:p>
              <a:pPr algn="ctr"/>
              <a:r>
                <a:rPr lang="bn-BD" sz="3200" b="1" dirty="0" smtClean="0">
                  <a:latin typeface="NikoshBAN" pitchFamily="2" charset="0"/>
                  <a:cs typeface="NikoshBAN" pitchFamily="2" charset="0"/>
                </a:rPr>
                <a:t> কুইনাইন</a:t>
              </a:r>
              <a:endParaRPr lang="en-US" sz="3200" dirty="0"/>
            </a:p>
          </p:txBody>
        </p:sp>
      </p:grpSp>
      <p:grpSp>
        <p:nvGrpSpPr>
          <p:cNvPr id="18" name="Group 17"/>
          <p:cNvGrpSpPr/>
          <p:nvPr/>
        </p:nvGrpSpPr>
        <p:grpSpPr>
          <a:xfrm>
            <a:off x="694409" y="3573016"/>
            <a:ext cx="2233240" cy="2520280"/>
            <a:chOff x="694408" y="3560227"/>
            <a:chExt cx="2394903" cy="2846889"/>
          </a:xfrm>
        </p:grpSpPr>
        <p:pic>
          <p:nvPicPr>
            <p:cNvPr id="7" name="Picture 6"/>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408" y="3560227"/>
              <a:ext cx="2394903" cy="2394903"/>
            </a:xfrm>
            <a:prstGeom prst="rect">
              <a:avLst/>
            </a:prstGeom>
          </p:spPr>
        </p:pic>
        <p:sp>
          <p:nvSpPr>
            <p:cNvPr id="17" name="Rectangle 16"/>
            <p:cNvSpPr/>
            <p:nvPr/>
          </p:nvSpPr>
          <p:spPr>
            <a:xfrm>
              <a:off x="1245191" y="5822341"/>
              <a:ext cx="1106393" cy="584775"/>
            </a:xfrm>
            <a:prstGeom prst="rect">
              <a:avLst/>
            </a:prstGeom>
          </p:spPr>
          <p:txBody>
            <a:bodyPr wrap="none">
              <a:spAutoFit/>
            </a:bodyPr>
            <a:lstStyle/>
            <a:p>
              <a:pPr algn="ctr"/>
              <a:r>
                <a:rPr lang="bn-BD" sz="3200" b="1" dirty="0" smtClean="0">
                  <a:latin typeface="NikoshBAN" pitchFamily="2" charset="0"/>
                  <a:cs typeface="NikoshBAN" pitchFamily="2" charset="0"/>
                </a:rPr>
                <a:t>মরফিন</a:t>
              </a:r>
              <a:endParaRPr lang="en-US" sz="3200" dirty="0"/>
            </a:p>
          </p:txBody>
        </p:sp>
      </p:grpSp>
      <p:sp>
        <p:nvSpPr>
          <p:cNvPr id="21" name="Rectangle 20"/>
          <p:cNvSpPr/>
          <p:nvPr/>
        </p:nvSpPr>
        <p:spPr>
          <a:xfrm>
            <a:off x="263352" y="111663"/>
            <a:ext cx="3682419" cy="584775"/>
          </a:xfrm>
          <a:prstGeom prst="rect">
            <a:avLst/>
          </a:prstGeom>
        </p:spPr>
        <p:txBody>
          <a:bodyPr wrap="none">
            <a:spAutoFit/>
          </a:bodyPr>
          <a:lstStyle/>
          <a:p>
            <a:pPr algn="ctr"/>
            <a:r>
              <a:rPr lang="bn-BD" sz="3200" b="1" dirty="0" smtClean="0">
                <a:latin typeface="NikoshBAN" pitchFamily="2" charset="0"/>
                <a:cs typeface="NikoshBAN" pitchFamily="2" charset="0"/>
              </a:rPr>
              <a:t> পাট থেকে </a:t>
            </a:r>
            <a:r>
              <a:rPr lang="en-US" sz="3200" b="1" dirty="0" err="1" smtClean="0">
                <a:latin typeface="NikoshBAN" pitchFamily="2" charset="0"/>
                <a:cs typeface="NikoshBAN" pitchFamily="2" charset="0"/>
              </a:rPr>
              <a:t>আমরা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পাই</a:t>
            </a:r>
            <a:r>
              <a:rPr lang="en-US" sz="3200" b="1" dirty="0" smtClean="0">
                <a:latin typeface="NikoshBAN" pitchFamily="2" charset="0"/>
                <a:cs typeface="NikoshBAN" pitchFamily="2" charset="0"/>
              </a:rPr>
              <a:t>?</a:t>
            </a:r>
            <a:endParaRPr lang="en-US" sz="3200" dirty="0"/>
          </a:p>
        </p:txBody>
      </p:sp>
    </p:spTree>
    <p:extLst>
      <p:ext uri="{BB962C8B-B14F-4D97-AF65-F5344CB8AC3E}">
        <p14:creationId xmlns:p14="http://schemas.microsoft.com/office/powerpoint/2010/main" val="2525422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p:bldP spid="14" grpId="0"/>
      <p:bldP spid="15"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929" t="51820" r="65558" b="5632"/>
          <a:stretch/>
        </p:blipFill>
        <p:spPr>
          <a:xfrm>
            <a:off x="7409715" y="337323"/>
            <a:ext cx="2295872" cy="1944216"/>
          </a:xfrm>
          <a:prstGeom prst="rect">
            <a:avLst/>
          </a:prstGeo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66218" t="3519" r="-243" b="49572"/>
          <a:stretch/>
        </p:blipFill>
        <p:spPr>
          <a:xfrm>
            <a:off x="5060830" y="237695"/>
            <a:ext cx="2330996" cy="2143472"/>
          </a:xfrm>
          <a:prstGeom prst="rect">
            <a:avLst/>
          </a:prstGeom>
        </p:spPr>
      </p:pic>
      <p:sp>
        <p:nvSpPr>
          <p:cNvPr id="12" name="Rectangle 11"/>
          <p:cNvSpPr/>
          <p:nvPr/>
        </p:nvSpPr>
        <p:spPr>
          <a:xfrm>
            <a:off x="633109" y="5533759"/>
            <a:ext cx="10647467" cy="584775"/>
          </a:xfrm>
          <a:prstGeom prst="rect">
            <a:avLst/>
          </a:prstGeom>
        </p:spPr>
        <p:txBody>
          <a:bodyPr wrap="none">
            <a:spAutoFit/>
          </a:bodyPr>
          <a:lstStyle/>
          <a:p>
            <a:pPr algn="ctr"/>
            <a:r>
              <a:rPr lang="bn-BD" sz="3200" b="1" dirty="0" smtClean="0">
                <a:latin typeface="NikoshBAN" pitchFamily="2" charset="0"/>
                <a:cs typeface="NikoshBAN" pitchFamily="2" charset="0"/>
              </a:rPr>
              <a:t>উদ্ভিদ থেকে শিল্পসামগ্রী (নাইলন, রেয়ন, কাগজ, সেলুলোজ, কাঠ, রাবার) পাওয়া যায়।</a:t>
            </a:r>
            <a:endParaRPr lang="en-US" sz="3200" dirty="0"/>
          </a:p>
        </p:txBody>
      </p:sp>
      <p:grpSp>
        <p:nvGrpSpPr>
          <p:cNvPr id="23" name="Group 22"/>
          <p:cNvGrpSpPr/>
          <p:nvPr/>
        </p:nvGrpSpPr>
        <p:grpSpPr>
          <a:xfrm>
            <a:off x="5843607" y="3363426"/>
            <a:ext cx="2556649" cy="1937782"/>
            <a:chOff x="5231904" y="3117002"/>
            <a:chExt cx="2556649" cy="1937782"/>
          </a:xfrm>
        </p:grpSpPr>
        <p:pic>
          <p:nvPicPr>
            <p:cNvPr id="11" name="Picture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1904" y="3117002"/>
              <a:ext cx="2556649" cy="1339684"/>
            </a:xfrm>
            <a:prstGeom prst="rect">
              <a:avLst/>
            </a:prstGeom>
          </p:spPr>
        </p:pic>
        <p:sp>
          <p:nvSpPr>
            <p:cNvPr id="13" name="Rectangle 12"/>
            <p:cNvSpPr/>
            <p:nvPr/>
          </p:nvSpPr>
          <p:spPr>
            <a:xfrm>
              <a:off x="6226328" y="4470009"/>
              <a:ext cx="1045479" cy="584775"/>
            </a:xfrm>
            <a:prstGeom prst="rect">
              <a:avLst/>
            </a:prstGeom>
          </p:spPr>
          <p:txBody>
            <a:bodyPr wrap="none">
              <a:spAutoFit/>
            </a:bodyPr>
            <a:lstStyle/>
            <a:p>
              <a:r>
                <a:rPr lang="bn-BD" sz="3200" b="1" dirty="0">
                  <a:latin typeface="NikoshBAN" pitchFamily="2" charset="0"/>
                  <a:cs typeface="NikoshBAN" pitchFamily="2" charset="0"/>
                </a:rPr>
                <a:t>নাইলন</a:t>
              </a:r>
              <a:endParaRPr lang="en-US" sz="3200" dirty="0"/>
            </a:p>
          </p:txBody>
        </p:sp>
      </p:grpSp>
      <p:grpSp>
        <p:nvGrpSpPr>
          <p:cNvPr id="24" name="Group 23"/>
          <p:cNvGrpSpPr/>
          <p:nvPr/>
        </p:nvGrpSpPr>
        <p:grpSpPr>
          <a:xfrm>
            <a:off x="9336360" y="3383036"/>
            <a:ext cx="2313578" cy="2134196"/>
            <a:chOff x="9336360" y="3212976"/>
            <a:chExt cx="2313578" cy="2134196"/>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6360" y="3212976"/>
              <a:ext cx="2313578" cy="1486859"/>
            </a:xfrm>
            <a:prstGeom prst="rect">
              <a:avLst/>
            </a:prstGeom>
          </p:spPr>
        </p:pic>
        <p:sp>
          <p:nvSpPr>
            <p:cNvPr id="14" name="Rectangle 13"/>
            <p:cNvSpPr/>
            <p:nvPr/>
          </p:nvSpPr>
          <p:spPr>
            <a:xfrm>
              <a:off x="10336681" y="4762397"/>
              <a:ext cx="854721" cy="584775"/>
            </a:xfrm>
            <a:prstGeom prst="rect">
              <a:avLst/>
            </a:prstGeom>
          </p:spPr>
          <p:txBody>
            <a:bodyPr wrap="none">
              <a:spAutoFit/>
            </a:bodyPr>
            <a:lstStyle/>
            <a:p>
              <a:r>
                <a:rPr lang="bn-BD" sz="3200" b="1" dirty="0">
                  <a:latin typeface="NikoshBAN" pitchFamily="2" charset="0"/>
                  <a:cs typeface="NikoshBAN" pitchFamily="2" charset="0"/>
                </a:rPr>
                <a:t>রেয়ন</a:t>
              </a:r>
              <a:endParaRPr lang="en-US" sz="3200" dirty="0"/>
            </a:p>
          </p:txBody>
        </p:sp>
      </p:grpSp>
      <p:grpSp>
        <p:nvGrpSpPr>
          <p:cNvPr id="19" name="Group 18"/>
          <p:cNvGrpSpPr/>
          <p:nvPr/>
        </p:nvGrpSpPr>
        <p:grpSpPr>
          <a:xfrm>
            <a:off x="191344" y="271848"/>
            <a:ext cx="2232248" cy="2647924"/>
            <a:chOff x="191344" y="271848"/>
            <a:chExt cx="2232248" cy="2647924"/>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51" t="4728" r="66365" b="49571"/>
            <a:stretch/>
          </p:blipFill>
          <p:spPr>
            <a:xfrm>
              <a:off x="191344" y="271848"/>
              <a:ext cx="2232248" cy="2088232"/>
            </a:xfrm>
            <a:prstGeom prst="rect">
              <a:avLst/>
            </a:prstGeom>
          </p:spPr>
        </p:pic>
        <p:sp>
          <p:nvSpPr>
            <p:cNvPr id="15" name="Rectangle 14"/>
            <p:cNvSpPr/>
            <p:nvPr/>
          </p:nvSpPr>
          <p:spPr>
            <a:xfrm>
              <a:off x="748725" y="2334997"/>
              <a:ext cx="846707" cy="584775"/>
            </a:xfrm>
            <a:prstGeom prst="rect">
              <a:avLst/>
            </a:prstGeom>
          </p:spPr>
          <p:txBody>
            <a:bodyPr wrap="none">
              <a:spAutoFit/>
            </a:bodyPr>
            <a:lstStyle/>
            <a:p>
              <a:r>
                <a:rPr lang="bn-BD" sz="3200" b="1" dirty="0" smtClean="0">
                  <a:latin typeface="NikoshBAN" pitchFamily="2" charset="0"/>
                  <a:cs typeface="NikoshBAN" pitchFamily="2" charset="0"/>
                </a:rPr>
                <a:t>উদ্ভিদ</a:t>
              </a:r>
              <a:endParaRPr lang="en-US" sz="3200" dirty="0"/>
            </a:p>
          </p:txBody>
        </p:sp>
      </p:grpSp>
      <p:grpSp>
        <p:nvGrpSpPr>
          <p:cNvPr id="22" name="Group 21"/>
          <p:cNvGrpSpPr/>
          <p:nvPr/>
        </p:nvGrpSpPr>
        <p:grpSpPr>
          <a:xfrm>
            <a:off x="998111" y="3517420"/>
            <a:ext cx="1377153" cy="1707812"/>
            <a:chOff x="3433807" y="3333649"/>
            <a:chExt cx="1377153" cy="1707812"/>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3807" y="3333649"/>
              <a:ext cx="1377153" cy="1224136"/>
            </a:xfrm>
            <a:prstGeom prst="rect">
              <a:avLst/>
            </a:prstGeom>
          </p:spPr>
        </p:pic>
        <p:sp>
          <p:nvSpPr>
            <p:cNvPr id="16" name="Rectangle 15"/>
            <p:cNvSpPr/>
            <p:nvPr/>
          </p:nvSpPr>
          <p:spPr>
            <a:xfrm>
              <a:off x="3459461" y="4456686"/>
              <a:ext cx="909223" cy="584775"/>
            </a:xfrm>
            <a:prstGeom prst="rect">
              <a:avLst/>
            </a:prstGeom>
          </p:spPr>
          <p:txBody>
            <a:bodyPr wrap="none">
              <a:spAutoFit/>
            </a:bodyPr>
            <a:lstStyle/>
            <a:p>
              <a:r>
                <a:rPr lang="bn-BD" sz="3200" b="1" dirty="0" smtClean="0">
                  <a:latin typeface="NikoshBAN" pitchFamily="2" charset="0"/>
                  <a:cs typeface="NikoshBAN" pitchFamily="2" charset="0"/>
                </a:rPr>
                <a:t>রাবার</a:t>
              </a:r>
              <a:endParaRPr lang="en-US" sz="3200" dirty="0"/>
            </a:p>
          </p:txBody>
        </p:sp>
      </p:grpSp>
      <p:grpSp>
        <p:nvGrpSpPr>
          <p:cNvPr id="21" name="Group 20"/>
          <p:cNvGrpSpPr/>
          <p:nvPr/>
        </p:nvGrpSpPr>
        <p:grpSpPr>
          <a:xfrm>
            <a:off x="9749601" y="307852"/>
            <a:ext cx="2232248" cy="2629550"/>
            <a:chOff x="9749601" y="307852"/>
            <a:chExt cx="2232248" cy="262955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66219" t="50426" r="1196" b="5449"/>
            <a:stretch/>
          </p:blipFill>
          <p:spPr>
            <a:xfrm>
              <a:off x="9749601" y="307852"/>
              <a:ext cx="2232248" cy="2016224"/>
            </a:xfrm>
            <a:prstGeom prst="rect">
              <a:avLst/>
            </a:prstGeom>
          </p:spPr>
        </p:pic>
        <p:sp>
          <p:nvSpPr>
            <p:cNvPr id="17" name="Rectangle 16"/>
            <p:cNvSpPr/>
            <p:nvPr/>
          </p:nvSpPr>
          <p:spPr>
            <a:xfrm>
              <a:off x="10182764" y="2352627"/>
              <a:ext cx="957313" cy="584775"/>
            </a:xfrm>
            <a:prstGeom prst="rect">
              <a:avLst/>
            </a:prstGeom>
          </p:spPr>
          <p:txBody>
            <a:bodyPr wrap="none">
              <a:spAutoFit/>
            </a:bodyPr>
            <a:lstStyle/>
            <a:p>
              <a:r>
                <a:rPr lang="bn-BD" sz="3200" b="1" dirty="0" smtClean="0">
                  <a:latin typeface="NikoshBAN" pitchFamily="2" charset="0"/>
                  <a:cs typeface="NikoshBAN" pitchFamily="2" charset="0"/>
                </a:rPr>
                <a:t>কাগজ</a:t>
              </a:r>
              <a:endParaRPr lang="en-US" sz="3200" dirty="0"/>
            </a:p>
          </p:txBody>
        </p:sp>
      </p:grpSp>
      <p:grpSp>
        <p:nvGrpSpPr>
          <p:cNvPr id="20" name="Group 19"/>
          <p:cNvGrpSpPr/>
          <p:nvPr/>
        </p:nvGrpSpPr>
        <p:grpSpPr>
          <a:xfrm>
            <a:off x="2590083" y="265315"/>
            <a:ext cx="2304256" cy="2599201"/>
            <a:chOff x="2590083" y="265315"/>
            <a:chExt cx="2304256" cy="2599201"/>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33513" t="4544" r="32852" b="49757"/>
            <a:stretch/>
          </p:blipFill>
          <p:spPr>
            <a:xfrm>
              <a:off x="2590083" y="265315"/>
              <a:ext cx="2304256" cy="2088232"/>
            </a:xfrm>
            <a:prstGeom prst="rect">
              <a:avLst/>
            </a:prstGeom>
          </p:spPr>
        </p:pic>
        <p:sp>
          <p:nvSpPr>
            <p:cNvPr id="18" name="Rectangle 17"/>
            <p:cNvSpPr/>
            <p:nvPr/>
          </p:nvSpPr>
          <p:spPr>
            <a:xfrm>
              <a:off x="3437637" y="2279741"/>
              <a:ext cx="692818" cy="584775"/>
            </a:xfrm>
            <a:prstGeom prst="rect">
              <a:avLst/>
            </a:prstGeom>
          </p:spPr>
          <p:txBody>
            <a:bodyPr wrap="none">
              <a:spAutoFit/>
            </a:bodyPr>
            <a:lstStyle/>
            <a:p>
              <a:r>
                <a:rPr lang="bn-BD" sz="3200" b="1" dirty="0">
                  <a:latin typeface="NikoshBAN" pitchFamily="2" charset="0"/>
                  <a:cs typeface="NikoshBAN" pitchFamily="2" charset="0"/>
                </a:rPr>
                <a:t>কাঠ</a:t>
              </a:r>
              <a:endParaRPr lang="en-US" sz="3200" dirty="0"/>
            </a:p>
          </p:txBody>
        </p:sp>
      </p:gr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360" y="3371840"/>
            <a:ext cx="2896457" cy="1929368"/>
          </a:xfrm>
          <a:prstGeom prst="rect">
            <a:avLst/>
          </a:prstGeom>
        </p:spPr>
      </p:pic>
    </p:spTree>
    <p:extLst>
      <p:ext uri="{BB962C8B-B14F-4D97-AF65-F5344CB8AC3E}">
        <p14:creationId xmlns:p14="http://schemas.microsoft.com/office/powerpoint/2010/main" val="3035930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63" presetClass="path" presetSubtype="0" accel="50000" decel="50000" fill="hold" nodeType="clickEffect">
                                  <p:stCondLst>
                                    <p:cond delay="0"/>
                                  </p:stCondLst>
                                  <p:childTnLst>
                                    <p:animMotion origin="layout" path="M -1.25E-6 1.48148E-6 L 0.20052 0.00069 " pathEditMode="relative" rAng="0" ptsTypes="AA">
                                      <p:cBhvr>
                                        <p:cTn id="41" dur="2000" fill="hold"/>
                                        <p:tgtEl>
                                          <p:spTgt spid="22"/>
                                        </p:tgtEl>
                                        <p:attrNameLst>
                                          <p:attrName>ppt_x</p:attrName>
                                          <p:attrName>ppt_y</p:attrName>
                                        </p:attrNameLst>
                                      </p:cBhvr>
                                      <p:rCtr x="10026" y="23"/>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404664"/>
            <a:ext cx="7560840" cy="864096"/>
          </a:xfrm>
          <a:prstGeom prst="rect">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itchFamily="2" charset="0"/>
                <a:cs typeface="NikoshBAN" pitchFamily="2" charset="0"/>
              </a:rPr>
              <a:t>সালোকসংশ্লেষণ</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প্রক্রিয়ায়</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আলোর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অপরিহার্যতা</a:t>
            </a:r>
            <a:r>
              <a:rPr lang="bn-BD" sz="3200" b="1" dirty="0" smtClean="0">
                <a:solidFill>
                  <a:schemeClr val="tx1"/>
                </a:solidFill>
                <a:latin typeface="NikoshBAN" pitchFamily="2" charset="0"/>
                <a:cs typeface="NikoshBAN" pitchFamily="2" charset="0"/>
              </a:rPr>
              <a:t>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পরীক্ষা</a:t>
            </a:r>
            <a:r>
              <a:rPr lang="en-US" sz="3200" b="1" dirty="0" smtClean="0">
                <a:solidFill>
                  <a:schemeClr val="tx1"/>
                </a:solidFill>
                <a:latin typeface="NikoshBAN" pitchFamily="2" charset="0"/>
                <a:cs typeface="NikoshBAN" pitchFamily="2" charset="0"/>
              </a:rPr>
              <a:t>। </a:t>
            </a:r>
            <a:endParaRPr lang="en-US" sz="3200" dirty="0"/>
          </a:p>
        </p:txBody>
      </p:sp>
      <p:sp>
        <p:nvSpPr>
          <p:cNvPr id="3" name="Rectangle 2"/>
          <p:cNvSpPr/>
          <p:nvPr/>
        </p:nvSpPr>
        <p:spPr>
          <a:xfrm>
            <a:off x="263352" y="1556792"/>
            <a:ext cx="2592288" cy="504056"/>
          </a:xfrm>
          <a:prstGeom prst="rect">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পরীক্ষার</a:t>
            </a:r>
            <a:r>
              <a:rPr lang="bn-BD" sz="3200" b="1" dirty="0" smtClean="0">
                <a:solidFill>
                  <a:schemeClr val="tx1"/>
                </a:solidFill>
                <a:latin typeface="NikoshBAN" pitchFamily="2" charset="0"/>
                <a:cs typeface="NikoshBAN" pitchFamily="2" charset="0"/>
              </a:rPr>
              <a:t> উপকরণ:</a:t>
            </a:r>
            <a:endParaRPr lang="en-US" sz="3200" dirty="0"/>
          </a:p>
        </p:txBody>
      </p:sp>
      <p:sp>
        <p:nvSpPr>
          <p:cNvPr id="4" name="Rectangle 3"/>
          <p:cNvSpPr/>
          <p:nvPr/>
        </p:nvSpPr>
        <p:spPr>
          <a:xfrm>
            <a:off x="369390" y="4869160"/>
            <a:ext cx="4176464" cy="504056"/>
          </a:xfrm>
          <a:prstGeom prst="rect">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itchFamily="2" charset="0"/>
                <a:cs typeface="NikoshBAN" pitchFamily="2" charset="0"/>
              </a:rPr>
              <a:t>সবুজ</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পাতা</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বিশিষ্ট্য</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একটি</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গাছ</a:t>
            </a:r>
            <a:endParaRPr lang="en-US" sz="3200" dirty="0"/>
          </a:p>
        </p:txBody>
      </p:sp>
      <p:sp>
        <p:nvSpPr>
          <p:cNvPr id="8" name="Rectangle 7"/>
          <p:cNvSpPr/>
          <p:nvPr/>
        </p:nvSpPr>
        <p:spPr>
          <a:xfrm>
            <a:off x="5699956" y="5102079"/>
            <a:ext cx="4392488" cy="504056"/>
          </a:xfrm>
          <a:prstGeom prst="rect">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৯৫%ইথাইল অ্যালকোহল</a:t>
            </a:r>
            <a:endParaRPr lang="en-US" sz="3200" dirty="0"/>
          </a:p>
        </p:txBody>
      </p:sp>
      <p:sp>
        <p:nvSpPr>
          <p:cNvPr id="9" name="Rectangle 8"/>
          <p:cNvSpPr/>
          <p:nvPr/>
        </p:nvSpPr>
        <p:spPr>
          <a:xfrm>
            <a:off x="4259796" y="3596839"/>
            <a:ext cx="1440160" cy="504056"/>
          </a:xfrm>
          <a:prstGeom prst="rect">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বিকার</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14" name="Rectangle 13"/>
          <p:cNvSpPr/>
          <p:nvPr/>
        </p:nvSpPr>
        <p:spPr>
          <a:xfrm>
            <a:off x="9125795" y="3591974"/>
            <a:ext cx="2304256" cy="504056"/>
          </a:xfrm>
          <a:prstGeom prst="rect">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স্পিরিট ল্যাম্প</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5637" t="2438" r="2055" b="21212"/>
          <a:stretch/>
        </p:blipFill>
        <p:spPr>
          <a:xfrm>
            <a:off x="1089470" y="2239713"/>
            <a:ext cx="1368152" cy="2342660"/>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9065" y="1543938"/>
            <a:ext cx="1867105" cy="1867105"/>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02909" y="1832910"/>
            <a:ext cx="1659733" cy="3269169"/>
          </a:xfrm>
          <a:prstGeom prst="rect">
            <a:avLst/>
          </a:prstGeom>
        </p:spPr>
      </p:pic>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r="1000" b="7820"/>
          <a:stretch/>
        </p:blipFill>
        <p:spPr>
          <a:xfrm>
            <a:off x="9295905" y="1208506"/>
            <a:ext cx="2036812" cy="2045767"/>
          </a:xfrm>
          <a:prstGeom prst="rect">
            <a:avLst/>
          </a:prstGeom>
        </p:spPr>
      </p:pic>
    </p:spTree>
    <p:extLst>
      <p:ext uri="{BB962C8B-B14F-4D97-AF65-F5344CB8AC3E}">
        <p14:creationId xmlns:p14="http://schemas.microsoft.com/office/powerpoint/2010/main" val="7217762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53276" y="5031708"/>
            <a:ext cx="2664296" cy="504056"/>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১%আয়োডিন দ্রবণ</a:t>
            </a:r>
            <a:endParaRPr lang="en-US" sz="3200" dirty="0"/>
          </a:p>
        </p:txBody>
      </p:sp>
      <p:sp>
        <p:nvSpPr>
          <p:cNvPr id="6" name="Rectangle 5"/>
          <p:cNvSpPr/>
          <p:nvPr/>
        </p:nvSpPr>
        <p:spPr>
          <a:xfrm>
            <a:off x="3616130" y="5535764"/>
            <a:ext cx="1634300" cy="504056"/>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ফোরসেপ</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7" name="Rectangle 6"/>
          <p:cNvSpPr/>
          <p:nvPr/>
        </p:nvSpPr>
        <p:spPr>
          <a:xfrm>
            <a:off x="503817" y="5708268"/>
            <a:ext cx="1584176" cy="504056"/>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টেস্টটিউব</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8" name="Rectangle 7"/>
          <p:cNvSpPr/>
          <p:nvPr/>
        </p:nvSpPr>
        <p:spPr>
          <a:xfrm>
            <a:off x="947428" y="2708920"/>
            <a:ext cx="1656184" cy="504056"/>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পেট্রিডিস</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9" name="Rectangle 8"/>
          <p:cNvSpPr/>
          <p:nvPr/>
        </p:nvSpPr>
        <p:spPr>
          <a:xfrm>
            <a:off x="9336360" y="2539207"/>
            <a:ext cx="1517059" cy="504056"/>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ড্রপার</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4105" r="16198"/>
          <a:stretch/>
        </p:blipFill>
        <p:spPr>
          <a:xfrm>
            <a:off x="9698845" y="136921"/>
            <a:ext cx="792088" cy="2353444"/>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7937" t="4200" r="8149" b="13900"/>
          <a:stretch/>
        </p:blipFill>
        <p:spPr>
          <a:xfrm>
            <a:off x="9606333" y="3224178"/>
            <a:ext cx="2014626" cy="2123525"/>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689" y="3860467"/>
            <a:ext cx="1847801" cy="1847801"/>
          </a:xfrm>
          <a:prstGeom prst="rect">
            <a:avLst/>
          </a:prstGeom>
        </p:spPr>
      </p:pic>
      <p:sp>
        <p:nvSpPr>
          <p:cNvPr id="14" name="Rectangle 13"/>
          <p:cNvSpPr/>
          <p:nvPr/>
        </p:nvSpPr>
        <p:spPr>
          <a:xfrm>
            <a:off x="9890881" y="5445387"/>
            <a:ext cx="1517059" cy="504056"/>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ক্লিপ</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15" name="Rectangle 14"/>
          <p:cNvSpPr/>
          <p:nvPr/>
        </p:nvSpPr>
        <p:spPr>
          <a:xfrm>
            <a:off x="4799856" y="476672"/>
            <a:ext cx="2376264" cy="79208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p:cNvSpPr/>
          <p:nvPr/>
        </p:nvSpPr>
        <p:spPr>
          <a:xfrm>
            <a:off x="5014657" y="1579930"/>
            <a:ext cx="1946661" cy="504056"/>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কালো কাগজ</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17969" y="3295089"/>
            <a:ext cx="2113342" cy="2113342"/>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77923" y="1499084"/>
            <a:ext cx="1006444" cy="3193733"/>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937" y="633696"/>
            <a:ext cx="2807032" cy="1684219"/>
          </a:xfrm>
          <a:prstGeom prst="rect">
            <a:avLst/>
          </a:prstGeom>
        </p:spPr>
      </p:pic>
    </p:spTree>
    <p:extLst>
      <p:ext uri="{BB962C8B-B14F-4D97-AF65-F5344CB8AC3E}">
        <p14:creationId xmlns:p14="http://schemas.microsoft.com/office/powerpoint/2010/main" val="37021227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2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ircle(in)">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ircle(in)">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fade">
                                      <p:cBhvr>
                                        <p:cTn id="50" dur="5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6" presetClass="entr" presetSubtype="16"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circle(in)">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6" presetClass="entr" presetSubtype="16"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circle(in)">
                                      <p:cBhvr>
                                        <p:cTn id="6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4" grpId="0"/>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5092" y="715301"/>
            <a:ext cx="7920880" cy="165618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টবে লাগানো গাছটিকে ৪৮ ঘণ্টার জন্য অন্ধকার  কোনো স্থানে রেখে দিতে হবে যেন পাতাগুলো শ্বেতসার বিহীন হয়ে পড়ে। </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6" name="Rectangle 5"/>
          <p:cNvSpPr/>
          <p:nvPr/>
        </p:nvSpPr>
        <p:spPr>
          <a:xfrm>
            <a:off x="422954" y="2634235"/>
            <a:ext cx="7416824" cy="165618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অন্ধকারে রাখা গাছটির একটি পাতার একাংশের উভয় দিক কালো কাগজ দিয়ে আ</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বৃত</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করে</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ক্লিপ</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দিয়ে</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আটকে</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দিতে</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হবে</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যেন</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ঐ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অংশে</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সূর্যালোক</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প্রবেশ</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করতে</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না</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পারে</a:t>
            </a: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7" name="Down Arrow 6"/>
          <p:cNvSpPr/>
          <p:nvPr/>
        </p:nvSpPr>
        <p:spPr>
          <a:xfrm>
            <a:off x="3663315" y="2409428"/>
            <a:ext cx="342323" cy="27555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Down Arrow 7"/>
          <p:cNvSpPr/>
          <p:nvPr/>
        </p:nvSpPr>
        <p:spPr>
          <a:xfrm>
            <a:off x="3612301" y="4352399"/>
            <a:ext cx="361085" cy="26409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Rectangle 8"/>
          <p:cNvSpPr/>
          <p:nvPr/>
        </p:nvSpPr>
        <p:spPr>
          <a:xfrm>
            <a:off x="434376" y="4523014"/>
            <a:ext cx="7416824" cy="165618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এরপর গাছসহ টবটিকে সূর্যালোকে রেখে দিতে হবে। কয়েক (৬-৭)ঘণ্টা পর গাছ থেকে পাতাটিকে ছিঁড়ে এনে কালো কাগজ খুলে ফেলে পানিতে কয়েক মিনিট সিদ্ধ করতে হবে।  </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grpSp>
        <p:nvGrpSpPr>
          <p:cNvPr id="11" name="Group 10"/>
          <p:cNvGrpSpPr/>
          <p:nvPr/>
        </p:nvGrpSpPr>
        <p:grpSpPr>
          <a:xfrm>
            <a:off x="9154499" y="3155200"/>
            <a:ext cx="2690587" cy="2851856"/>
            <a:chOff x="8922850" y="3425078"/>
            <a:chExt cx="2690587" cy="2851856"/>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461309" y="3425078"/>
              <a:ext cx="1152128" cy="1152128"/>
            </a:xfrm>
            <a:prstGeom prst="rect">
              <a:avLst/>
            </a:prstGeom>
          </p:spPr>
        </p:pic>
        <p:pic>
          <p:nvPicPr>
            <p:cNvPr id="18" name="Picture 1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141" t="2438" r="2055" b="21212"/>
            <a:stretch/>
          </p:blipFill>
          <p:spPr>
            <a:xfrm>
              <a:off x="8922850" y="4049622"/>
              <a:ext cx="1421948" cy="2227312"/>
            </a:xfrm>
            <a:prstGeom prst="rect">
              <a:avLst/>
            </a:prstGeom>
          </p:spPr>
        </p:pic>
      </p:grpSp>
      <p:grpSp>
        <p:nvGrpSpPr>
          <p:cNvPr id="20" name="Group 19"/>
          <p:cNvGrpSpPr/>
          <p:nvPr/>
        </p:nvGrpSpPr>
        <p:grpSpPr>
          <a:xfrm>
            <a:off x="8790838" y="399208"/>
            <a:ext cx="1942660" cy="3063119"/>
            <a:chOff x="8790838" y="399208"/>
            <a:chExt cx="1942660" cy="3063119"/>
          </a:xfrm>
        </p:grpSpPr>
        <p:pic>
          <p:nvPicPr>
            <p:cNvPr id="4" name="Picture 3"/>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4141" t="2438" r="2055" b="21212"/>
            <a:stretch/>
          </p:blipFill>
          <p:spPr>
            <a:xfrm>
              <a:off x="8790838" y="419381"/>
              <a:ext cx="1942660" cy="3042946"/>
            </a:xfrm>
            <a:prstGeom prst="rect">
              <a:avLst/>
            </a:prstGeom>
          </p:spPr>
        </p:pic>
        <p:pic>
          <p:nvPicPr>
            <p:cNvPr id="12" name="Picture 11"/>
            <p:cNvPicPr>
              <a:picLocks noChangeAspect="1"/>
            </p:cNvPicPr>
            <p:nvPr/>
          </p:nvPicPr>
          <p:blipFill>
            <a:blip r:embed="rId6" cstate="print">
              <a:clrChange>
                <a:clrFrom>
                  <a:srgbClr val="070707"/>
                </a:clrFrom>
                <a:clrTo>
                  <a:srgbClr val="070707">
                    <a:alpha val="0"/>
                  </a:srgbClr>
                </a:clrTo>
              </a:clrChange>
              <a:extLst>
                <a:ext uri="{28A0092B-C50C-407E-A947-70E740481C1C}">
                  <a14:useLocalDpi xmlns:a14="http://schemas.microsoft.com/office/drawing/2010/main" val="0"/>
                </a:ext>
              </a:extLst>
            </a:blip>
            <a:stretch>
              <a:fillRect/>
            </a:stretch>
          </p:blipFill>
          <p:spPr>
            <a:xfrm rot="16713729">
              <a:off x="8834863" y="399208"/>
              <a:ext cx="639272" cy="639272"/>
            </a:xfrm>
            <a:prstGeom prst="rect">
              <a:avLst/>
            </a:prstGeom>
          </p:spPr>
        </p:pic>
      </p:grpSp>
      <p:sp>
        <p:nvSpPr>
          <p:cNvPr id="13" name="Rectangle 12"/>
          <p:cNvSpPr/>
          <p:nvPr/>
        </p:nvSpPr>
        <p:spPr>
          <a:xfrm>
            <a:off x="2996429" y="145590"/>
            <a:ext cx="1676093" cy="43204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পদ্ধতি</a:t>
            </a:r>
            <a:endParaRPr lang="en-US" sz="3200" dirty="0"/>
          </a:p>
        </p:txBody>
      </p:sp>
    </p:spTree>
    <p:extLst>
      <p:ext uri="{BB962C8B-B14F-4D97-AF65-F5344CB8AC3E}">
        <p14:creationId xmlns:p14="http://schemas.microsoft.com/office/powerpoint/2010/main" val="2701153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56288" y="1161105"/>
            <a:ext cx="3024336" cy="3780063"/>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এবার সি</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দ্ধ</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বর্ণহীন</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পাতাটিকে</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অ্যালকোহল</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থেকে</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তুলে</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পানিতে</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ধুয়ে</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নিয়ে</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আয়োডিন</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দ্রবণে</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ডুবাতে</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হবে</a:t>
            </a: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3" name="Rectangle 2"/>
          <p:cNvSpPr/>
          <p:nvPr/>
        </p:nvSpPr>
        <p:spPr>
          <a:xfrm>
            <a:off x="613320" y="188640"/>
            <a:ext cx="7642920" cy="1477374"/>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এরপর পাতাটিকে ক্লোরোফিল মুক্ত করার জন্য ৯৫% ইথাইল অ্যালকোহলে সিদ্ধ করতে হবে</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যতক্ষণ</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না</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পাতাটি</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বিবর্ণ</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হয়</a:t>
            </a: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4" name="Rectangle 3"/>
          <p:cNvSpPr/>
          <p:nvPr/>
        </p:nvSpPr>
        <p:spPr>
          <a:xfrm>
            <a:off x="464317" y="5013176"/>
            <a:ext cx="11089232" cy="1170248"/>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দূর্ঘটনা এড়ানোর জন্য অ্যালকোহলে সিদ্ধ করার সময় সরাসরি তাপ না দিয়ে টেস্ট টিউবে অ্যালকোহল ও পাতা নিয়ে টেস্ট টিউবকে বিকারের  পানিতে রেখে তাপ দিতে হবে। </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20" name="Rectangle 19"/>
          <p:cNvSpPr/>
          <p:nvPr/>
        </p:nvSpPr>
        <p:spPr>
          <a:xfrm>
            <a:off x="3929501" y="1798824"/>
            <a:ext cx="1581169" cy="289857"/>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টেস্ট টিউব</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cxnSp>
        <p:nvCxnSpPr>
          <p:cNvPr id="6" name="Straight Arrow Connector 5"/>
          <p:cNvCxnSpPr/>
          <p:nvPr/>
        </p:nvCxnSpPr>
        <p:spPr>
          <a:xfrm>
            <a:off x="2126727" y="1880275"/>
            <a:ext cx="1679435" cy="343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2021387" y="3437105"/>
            <a:ext cx="1908114" cy="520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2493064" y="2514517"/>
            <a:ext cx="1139766" cy="45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2160746" y="4334776"/>
            <a:ext cx="1679435" cy="343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Rectangle 20"/>
          <p:cNvSpPr/>
          <p:nvPr/>
        </p:nvSpPr>
        <p:spPr>
          <a:xfrm>
            <a:off x="3996040" y="3431469"/>
            <a:ext cx="1367513" cy="319011"/>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পাতা</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22" name="Rectangle 21"/>
          <p:cNvSpPr/>
          <p:nvPr/>
        </p:nvSpPr>
        <p:spPr>
          <a:xfrm>
            <a:off x="3806162" y="2475549"/>
            <a:ext cx="1581169" cy="289857"/>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বিকার</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23" name="Rectangle 22"/>
          <p:cNvSpPr/>
          <p:nvPr/>
        </p:nvSpPr>
        <p:spPr>
          <a:xfrm>
            <a:off x="4030089" y="4173147"/>
            <a:ext cx="1995167" cy="391925"/>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স্পিরিট ল্যাম্প</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grpSp>
        <p:nvGrpSpPr>
          <p:cNvPr id="26" name="Group 25"/>
          <p:cNvGrpSpPr/>
          <p:nvPr/>
        </p:nvGrpSpPr>
        <p:grpSpPr>
          <a:xfrm>
            <a:off x="559354" y="1484784"/>
            <a:ext cx="2946759" cy="3397518"/>
            <a:chOff x="148493" y="1257878"/>
            <a:chExt cx="3495146" cy="4022054"/>
          </a:xfrm>
        </p:grpSpPr>
        <p:pic>
          <p:nvPicPr>
            <p:cNvPr id="14" name="Picture 13"/>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1100"/>
            <a:stretch/>
          </p:blipFill>
          <p:spPr>
            <a:xfrm>
              <a:off x="148493" y="3899301"/>
              <a:ext cx="3495146" cy="1380631"/>
            </a:xfrm>
            <a:prstGeom prst="rect">
              <a:avLst/>
            </a:prstGeom>
          </p:spPr>
        </p:pic>
        <p:grpSp>
          <p:nvGrpSpPr>
            <p:cNvPr id="25" name="Group 24"/>
            <p:cNvGrpSpPr/>
            <p:nvPr/>
          </p:nvGrpSpPr>
          <p:grpSpPr>
            <a:xfrm>
              <a:off x="422888" y="1257878"/>
              <a:ext cx="2946356" cy="2746812"/>
              <a:chOff x="5491063" y="1773983"/>
              <a:chExt cx="2946356" cy="2746812"/>
            </a:xfrm>
          </p:grpSpPr>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91063" y="1773983"/>
                <a:ext cx="2946356" cy="274681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4401" y="3896591"/>
                <a:ext cx="399680" cy="366827"/>
              </a:xfrm>
              <a:prstGeom prst="rect">
                <a:avLst/>
              </a:prstGeom>
            </p:spPr>
          </p:pic>
        </p:grpSp>
        <p:pic>
          <p:nvPicPr>
            <p:cNvPr id="5" name="Picture 4"/>
            <p:cNvPicPr>
              <a:picLocks noChangeAspect="1"/>
            </p:cNvPicPr>
            <p:nvPr/>
          </p:nvPicPr>
          <p:blipFill>
            <a:blip r:embed="rId5" cstate="print">
              <a:clrChange>
                <a:clrFrom>
                  <a:srgbClr val="EEEDF3"/>
                </a:clrFrom>
                <a:clrTo>
                  <a:srgbClr val="EEEDF3">
                    <a:alpha val="0"/>
                  </a:srgbClr>
                </a:clrTo>
              </a:clrChange>
              <a:extLst>
                <a:ext uri="{28A0092B-C50C-407E-A947-70E740481C1C}">
                  <a14:useLocalDpi xmlns:a14="http://schemas.microsoft.com/office/drawing/2010/main" val="0"/>
                </a:ext>
              </a:extLst>
            </a:blip>
            <a:stretch>
              <a:fillRect/>
            </a:stretch>
          </p:blipFill>
          <p:spPr>
            <a:xfrm>
              <a:off x="689812" y="2136951"/>
              <a:ext cx="2173292" cy="2173292"/>
            </a:xfrm>
            <a:prstGeom prst="rect">
              <a:avLst/>
            </a:prstGeom>
          </p:spPr>
        </p:pic>
        <p:pic>
          <p:nvPicPr>
            <p:cNvPr id="24" name="Picture 23"/>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1000" b="7820"/>
            <a:stretch/>
          </p:blipFill>
          <p:spPr>
            <a:xfrm>
              <a:off x="1420160" y="4303495"/>
              <a:ext cx="819918" cy="823523"/>
            </a:xfrm>
            <a:prstGeom prst="rect">
              <a:avLst/>
            </a:prstGeom>
          </p:spPr>
        </p:pic>
      </p:grpSp>
    </p:spTree>
    <p:extLst>
      <p:ext uri="{BB962C8B-B14F-4D97-AF65-F5344CB8AC3E}">
        <p14:creationId xmlns:p14="http://schemas.microsoft.com/office/powerpoint/2010/main" val="1026815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ircle(in)">
                                      <p:cBhvr>
                                        <p:cTn id="30" dur="20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circle(in)">
                                      <p:cBhvr>
                                        <p:cTn id="38" dur="20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circle(in)">
                                      <p:cBhvr>
                                        <p:cTn id="51" dur="20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circle(in)">
                                      <p:cBhvr>
                                        <p:cTn id="5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1424" y="1484784"/>
            <a:ext cx="10188151" cy="1944216"/>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bn-BD"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পর্যবেক্ষণ:</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a:p>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আয়োডিন</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দ্রবণ</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থেকে</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উঠিয়ে</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আনলে</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দেখা</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যাবে</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পাতাটির</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কালো</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কাগজ</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দিয়ে</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আবৃত</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অংশ</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ছাড়া</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বাকি</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সবটুকু</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অংশই</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নীল</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বা</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গা</a:t>
            </a: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ঢ় বেগুনি বা কালো বর্ণ ধারণ করেছে</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664" y="3140968"/>
            <a:ext cx="6048672" cy="312901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7" name="Rectangle 6"/>
          <p:cNvSpPr/>
          <p:nvPr/>
        </p:nvSpPr>
        <p:spPr>
          <a:xfrm>
            <a:off x="95672" y="129481"/>
            <a:ext cx="12000656" cy="985125"/>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আয়োডিন দ্রবণ থেকে উঠানোর পর পাতাটির আবৃত অংশ ছাড়া বাকি অংশ কোন বর্ণ ধারণ করেছে?</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8378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392" y="1340768"/>
            <a:ext cx="10500333" cy="4176464"/>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n>
                  <a:solidFill>
                    <a:sysClr val="windowText" lastClr="000000"/>
                  </a:solidFill>
                </a:ln>
                <a:solidFill>
                  <a:sysClr val="windowText" lastClr="000000"/>
                </a:solidFill>
                <a:latin typeface="NikoshBAN" panose="02000000000000000000" pitchFamily="2" charset="0"/>
                <a:cs typeface="NikoshBAN" panose="02000000000000000000" pitchFamily="2" charset="0"/>
              </a:rPr>
              <a:t>সিদ্ধান্ত</a:t>
            </a:r>
            <a:r>
              <a:rPr lang="bn-BD"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rPr>
              <a:t>:</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a:p>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শ্বেতসার</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বা আয়োডিন দ্রবণের মধ্যে রাসায়নিক বিক্রিয়ার ফলে শ্বেতসার নীল বা গাঢ় বেগুনি বা কালো বর্ণ ধারণ করবে</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কালো কাগজ দিয়ে আবৃত অংশে সূর্যালোক পৌঁছাতে পারেনা, ফলে পাতার ঐ অংশে সালোকসংশ্লেষণ হয় না বলে শ্বেতসারও প্রস্তুত হয় না। শ্বেতসার প্রস্তুত হয় না বলে পাতার আবৃত অংশ আয়োডিন দ্রবণে বিক্রিয়া করে নীল বা গাঢ় বেগুনি বা কালো বর্ণ ধারণ করে না। কিন্তু পাতাটির অনাবৃত অংশে সূর্যালোক পড়েছিল বলে ঐসব স্থানে শ্বেতসার উৎপন্ন হয়েছে। এতে প্রমাণিত</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হয়</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সালোকসংশ্লেষণ</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তথা</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শ্বেতসার</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প্রস্তুতের</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জন্য</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আলো</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অপরিহার্য</a:t>
            </a:r>
            <a:r>
              <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rPr>
              <a:t>।</a:t>
            </a: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5" name="Rectangle 4"/>
          <p:cNvSpPr/>
          <p:nvPr/>
        </p:nvSpPr>
        <p:spPr>
          <a:xfrm>
            <a:off x="617401" y="588267"/>
            <a:ext cx="5529078" cy="584775"/>
          </a:xfrm>
          <a:prstGeom prst="rect">
            <a:avLst/>
          </a:prstGeom>
        </p:spPr>
        <p:txBody>
          <a:bodyPr wrap="none">
            <a:spAutoFit/>
          </a:bodyPr>
          <a:lstStyle/>
          <a:p>
            <a:pPr algn="ctr"/>
            <a:r>
              <a:rPr lang="bn-BD" sz="3200" b="1" dirty="0" smtClean="0">
                <a:latin typeface="NikoshBAN" pitchFamily="2" charset="0"/>
                <a:cs typeface="NikoshBAN" pitchFamily="2" charset="0"/>
              </a:rPr>
              <a:t> পরীক্ষাটি দ্বারা আমরা কি বুঝতে পারলাম?</a:t>
            </a:r>
            <a:endParaRPr lang="en-US" sz="3200" dirty="0"/>
          </a:p>
        </p:txBody>
      </p:sp>
    </p:spTree>
    <p:extLst>
      <p:ext uri="{BB962C8B-B14F-4D97-AF65-F5344CB8AC3E}">
        <p14:creationId xmlns:p14="http://schemas.microsoft.com/office/powerpoint/2010/main" val="4097624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5840" y="183227"/>
            <a:ext cx="1800200" cy="608095"/>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সতর্কতা</a:t>
            </a:r>
            <a:r>
              <a:rPr lang="en-US" sz="40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bn-BD" sz="40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a:t>
            </a:r>
            <a:endParaRPr lang="en-US" sz="40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3" name="Rectangle 2"/>
          <p:cNvSpPr/>
          <p:nvPr/>
        </p:nvSpPr>
        <p:spPr>
          <a:xfrm>
            <a:off x="119336" y="1316986"/>
            <a:ext cx="10026664" cy="67649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১।</a:t>
            </a: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পরীক্ষার</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পূর্বে</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টবের</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গাছটি</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যেন</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বেশ</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কিছু</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সময়ের</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জন্য</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অন্ধকারে</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রাখা</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হয়</a:t>
            </a:r>
            <a:r>
              <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rPr>
              <a:t>।</a:t>
            </a:r>
          </a:p>
        </p:txBody>
      </p:sp>
      <p:sp>
        <p:nvSpPr>
          <p:cNvPr id="4" name="Rectangle 3"/>
          <p:cNvSpPr/>
          <p:nvPr/>
        </p:nvSpPr>
        <p:spPr>
          <a:xfrm>
            <a:off x="468442" y="2109764"/>
            <a:ext cx="11357357" cy="8640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২।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কালো</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কাগজ</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এমন</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হতে</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হবে</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যেন</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তার</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মধ্য</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দিয়ে</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সূর্যালোক</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যেন</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প্রবেশ</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করতে</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না</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 </a:t>
            </a:r>
            <a:r>
              <a:rPr lang="en-US" sz="3200" dirty="0" err="1"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পারে</a:t>
            </a:r>
            <a:r>
              <a:rPr lang="en-US"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5" name="Rectangle 4"/>
          <p:cNvSpPr/>
          <p:nvPr/>
        </p:nvSpPr>
        <p:spPr>
          <a:xfrm>
            <a:off x="845757" y="3206421"/>
            <a:ext cx="10602728" cy="50405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৩। পরীক্ষা চলাকালীন কমপক্ষে ৬-৭ ঘণ্টা পূর্বে টবটিকে সূর্‍্যালোকে রাখতে হবে।</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6" name="Rectangle 5"/>
          <p:cNvSpPr/>
          <p:nvPr/>
        </p:nvSpPr>
        <p:spPr>
          <a:xfrm>
            <a:off x="1703511" y="4077072"/>
            <a:ext cx="9865097" cy="72008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৪। অ্যালকোহলে পাতাটিকে সিদ্ধ করার সময় সরাসরি তাপ না দেওয়াই ভালো। </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779461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85801"/>
            <a:ext cx="6407233" cy="3046988"/>
          </a:xfrm>
          <a:prstGeom prst="rect">
            <a:avLst/>
          </a:prstGeom>
          <a:noFill/>
          <a:ln w="28575">
            <a:solidFill>
              <a:schemeClr val="tx1"/>
            </a:solidFill>
          </a:ln>
        </p:spPr>
        <p:txBody>
          <a:bodyPr wrap="square" rtlCol="0">
            <a:spAutoFit/>
          </a:bodyPr>
          <a:lstStyle/>
          <a:p>
            <a:pPr algn="ctr"/>
            <a:r>
              <a:rPr lang="en-US" sz="3200" b="1" dirty="0" err="1" smtClean="0">
                <a:solidFill>
                  <a:prstClr val="black"/>
                </a:solidFill>
                <a:latin typeface="NikoshBAN" pitchFamily="2" charset="0"/>
                <a:cs typeface="NikoshBAN" pitchFamily="2" charset="0"/>
              </a:rPr>
              <a:t>নির্মাণ</a:t>
            </a:r>
            <a:r>
              <a:rPr lang="en-US" sz="3200" b="1" dirty="0" smtClean="0">
                <a:solidFill>
                  <a:prstClr val="black"/>
                </a:solidFill>
                <a:latin typeface="NikoshBAN" pitchFamily="2" charset="0"/>
                <a:cs typeface="NikoshBAN" pitchFamily="2" charset="0"/>
              </a:rPr>
              <a:t> ও </a:t>
            </a:r>
            <a:r>
              <a:rPr lang="en-US" sz="3200" b="1" dirty="0" err="1" smtClean="0">
                <a:solidFill>
                  <a:prstClr val="black"/>
                </a:solidFill>
                <a:latin typeface="NikoshBAN" pitchFamily="2" charset="0"/>
                <a:cs typeface="NikoshBAN" pitchFamily="2" charset="0"/>
              </a:rPr>
              <a:t>সম্পাদনায়</a:t>
            </a:r>
            <a:endParaRPr lang="en-US" sz="3200" b="1" dirty="0" smtClean="0">
              <a:solidFill>
                <a:prstClr val="black"/>
              </a:solidFill>
              <a:latin typeface="NikoshBAN" pitchFamily="2" charset="0"/>
              <a:cs typeface="NikoshBAN" pitchFamily="2" charset="0"/>
            </a:endParaRPr>
          </a:p>
          <a:p>
            <a:pPr algn="ctr"/>
            <a:r>
              <a:rPr lang="bn-BD" sz="3200" b="1" dirty="0" smtClean="0">
                <a:solidFill>
                  <a:prstClr val="black"/>
                </a:solidFill>
                <a:latin typeface="NikoshBAN" pitchFamily="2" charset="0"/>
                <a:cs typeface="NikoshBAN" pitchFamily="2" charset="0"/>
              </a:rPr>
              <a:t>আহমদ মাহফুজ মাহবুব</a:t>
            </a:r>
          </a:p>
          <a:p>
            <a:pPr algn="ctr"/>
            <a:r>
              <a:rPr lang="bn-BD" sz="3200" b="1" dirty="0" smtClean="0">
                <a:solidFill>
                  <a:prstClr val="black"/>
                </a:solidFill>
                <a:latin typeface="NikoshBAN" pitchFamily="2" charset="0"/>
                <a:cs typeface="NikoshBAN" pitchFamily="2" charset="0"/>
              </a:rPr>
              <a:t>সিন</a:t>
            </a:r>
            <a:r>
              <a:rPr lang="en-US" sz="3200" b="1" dirty="0" err="1" smtClean="0">
                <a:solidFill>
                  <a:prstClr val="black"/>
                </a:solidFill>
                <a:latin typeface="NikoshBAN" pitchFamily="2" charset="0"/>
                <a:cs typeface="NikoshBAN" pitchFamily="2" charset="0"/>
              </a:rPr>
              <a:t>িয়র</a:t>
            </a:r>
            <a:r>
              <a:rPr lang="en-US" sz="3200" b="1" dirty="0" smtClean="0">
                <a:solidFill>
                  <a:prstClr val="black"/>
                </a:solidFill>
                <a:latin typeface="NikoshBAN" pitchFamily="2" charset="0"/>
                <a:cs typeface="NikoshBAN" pitchFamily="2" charset="0"/>
              </a:rPr>
              <a:t> </a:t>
            </a:r>
            <a:r>
              <a:rPr lang="bn-BD" sz="3200" b="1" dirty="0" smtClean="0">
                <a:solidFill>
                  <a:prstClr val="black"/>
                </a:solidFill>
                <a:latin typeface="NikoshBAN" pitchFamily="2" charset="0"/>
                <a:cs typeface="NikoshBAN" pitchFamily="2" charset="0"/>
              </a:rPr>
              <a:t> প্রভাষক (প্রাণিবিজ্ঞান) ও </a:t>
            </a:r>
          </a:p>
          <a:p>
            <a:pPr algn="ctr"/>
            <a:r>
              <a:rPr lang="bn-BD" sz="3200" b="1" dirty="0" smtClean="0">
                <a:solidFill>
                  <a:prstClr val="black"/>
                </a:solidFill>
                <a:latin typeface="NikoshBAN" pitchFamily="2" charset="0"/>
                <a:cs typeface="NikoshBAN" pitchFamily="2" charset="0"/>
              </a:rPr>
              <a:t>বিভাগীয় প্রধান </a:t>
            </a:r>
          </a:p>
          <a:p>
            <a:pPr algn="ctr"/>
            <a:r>
              <a:rPr lang="bn-BD" sz="3200" b="1" dirty="0" smtClean="0">
                <a:solidFill>
                  <a:prstClr val="black"/>
                </a:solidFill>
                <a:latin typeface="NikoshBAN" pitchFamily="2" charset="0"/>
                <a:cs typeface="NikoshBAN" pitchFamily="2" charset="0"/>
              </a:rPr>
              <a:t>ক্যামব্রিয়ান এডুকেশন গ্রুপ</a:t>
            </a:r>
            <a:r>
              <a:rPr lang="bn-BD" sz="3200" b="1" dirty="0">
                <a:solidFill>
                  <a:prstClr val="black"/>
                </a:solidFill>
                <a:latin typeface="NikoshBAN" pitchFamily="2" charset="0"/>
                <a:cs typeface="NikoshBAN" pitchFamily="2" charset="0"/>
              </a:rPr>
              <a:t>,</a:t>
            </a:r>
            <a:r>
              <a:rPr lang="bn-BD" sz="3200" b="1" dirty="0" smtClean="0">
                <a:solidFill>
                  <a:prstClr val="black"/>
                </a:solidFill>
                <a:latin typeface="NikoshBAN" pitchFamily="2" charset="0"/>
                <a:cs typeface="NikoshBAN" pitchFamily="2" charset="0"/>
              </a:rPr>
              <a:t>ঢাকা </a:t>
            </a:r>
          </a:p>
          <a:p>
            <a:pPr algn="ctr"/>
            <a:r>
              <a:rPr lang="bn-BD" sz="3200" b="1" dirty="0" smtClean="0">
                <a:solidFill>
                  <a:prstClr val="black"/>
                </a:solidFill>
                <a:latin typeface="NikoshBAN" pitchFamily="2" charset="0"/>
                <a:cs typeface="NikoshBAN" pitchFamily="2" charset="0"/>
              </a:rPr>
              <a:t>ভবন-১১ </a:t>
            </a:r>
          </a:p>
        </p:txBody>
      </p:sp>
      <p:sp>
        <p:nvSpPr>
          <p:cNvPr id="3" name="TextBox 2"/>
          <p:cNvSpPr txBox="1"/>
          <p:nvPr/>
        </p:nvSpPr>
        <p:spPr>
          <a:xfrm>
            <a:off x="609600" y="3924843"/>
            <a:ext cx="6407233" cy="2062103"/>
          </a:xfrm>
          <a:prstGeom prst="rect">
            <a:avLst/>
          </a:prstGeom>
          <a:noFill/>
          <a:ln w="28575">
            <a:solidFill>
              <a:schemeClr val="tx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bn-BD" sz="3200" b="1" dirty="0" smtClean="0">
                <a:solidFill>
                  <a:prstClr val="black"/>
                </a:solidFill>
                <a:latin typeface="NikoshBAN" pitchFamily="2" charset="0"/>
                <a:cs typeface="NikoshBAN" pitchFamily="2" charset="0"/>
              </a:rPr>
              <a:t>শ্রেণি</a:t>
            </a:r>
            <a:r>
              <a:rPr lang="en-US" sz="3200" b="1" dirty="0" smtClean="0">
                <a:solidFill>
                  <a:prstClr val="black"/>
                </a:solidFill>
                <a:latin typeface="NikoshBAN" pitchFamily="2" charset="0"/>
                <a:cs typeface="NikoshBAN" pitchFamily="2" charset="0"/>
              </a:rPr>
              <a:t>: </a:t>
            </a:r>
            <a:r>
              <a:rPr lang="bn-BD" sz="3200" b="1" dirty="0" smtClean="0">
                <a:solidFill>
                  <a:prstClr val="black"/>
                </a:solidFill>
                <a:latin typeface="NikoshBAN" pitchFamily="2" charset="0"/>
                <a:cs typeface="NikoshBAN" pitchFamily="2" charset="0"/>
              </a:rPr>
              <a:t>নবম-দশম  </a:t>
            </a:r>
          </a:p>
          <a:p>
            <a:pPr algn="ctr"/>
            <a:r>
              <a:rPr lang="bn-BD" sz="3200" b="1" dirty="0" smtClean="0">
                <a:solidFill>
                  <a:prstClr val="black"/>
                </a:solidFill>
                <a:latin typeface="NikoshBAN" pitchFamily="2" charset="0"/>
                <a:cs typeface="NikoshBAN" pitchFamily="2" charset="0"/>
              </a:rPr>
              <a:t>জীববিজ্ঞান</a:t>
            </a:r>
          </a:p>
          <a:p>
            <a:pPr algn="ctr"/>
            <a:r>
              <a:rPr lang="bn-BD" sz="3200" b="1" dirty="0" smtClean="0">
                <a:solidFill>
                  <a:prstClr val="black"/>
                </a:solidFill>
                <a:latin typeface="NikoshBAN" pitchFamily="2" charset="0"/>
                <a:cs typeface="NikoshBAN" pitchFamily="2" charset="0"/>
              </a:rPr>
              <a:t>অধ্যায়-৪ (জীবনীশক্তি) </a:t>
            </a:r>
          </a:p>
          <a:p>
            <a:pPr algn="ctr"/>
            <a:r>
              <a:rPr lang="bn-BD" sz="3200" b="1" dirty="0" smtClean="0">
                <a:solidFill>
                  <a:prstClr val="black"/>
                </a:solidFill>
                <a:latin typeface="NikoshBAN" pitchFamily="2" charset="0"/>
                <a:cs typeface="NikoshBAN" pitchFamily="2" charset="0"/>
              </a:rPr>
              <a:t>ক্লাস-</a:t>
            </a:r>
            <a:r>
              <a:rPr lang="en-US" sz="3200" b="1" dirty="0" smtClean="0">
                <a:solidFill>
                  <a:prstClr val="black"/>
                </a:solidFill>
                <a:latin typeface="NikoshBAN" pitchFamily="2" charset="0"/>
                <a:cs typeface="NikoshBAN" pitchFamily="2" charset="0"/>
              </a:rPr>
              <a:t>3</a:t>
            </a:r>
            <a:r>
              <a:rPr lang="bn-BD" sz="3200" b="1" dirty="0" smtClean="0">
                <a:solidFill>
                  <a:prstClr val="black"/>
                </a:solidFill>
                <a:latin typeface="NikoshBAN" pitchFamily="2" charset="0"/>
                <a:cs typeface="NikoshBAN" pitchFamily="2" charset="0"/>
              </a:rPr>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685801"/>
            <a:ext cx="4419600" cy="5301145"/>
          </a:xfrm>
          <a:prstGeom prst="rect">
            <a:avLst/>
          </a:prstGeom>
          <a:ln w="28575">
            <a:solidFill>
              <a:schemeClr val="tx1"/>
            </a:solidFill>
            <a:prstDash val="sysDot"/>
          </a:ln>
        </p:spPr>
      </p:pic>
    </p:spTree>
    <p:extLst>
      <p:ext uri="{BB962C8B-B14F-4D97-AF65-F5344CB8AC3E}">
        <p14:creationId xmlns:p14="http://schemas.microsoft.com/office/powerpoint/2010/main" val="27195984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1544" y="285860"/>
            <a:ext cx="9145016" cy="86409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itchFamily="2" charset="0"/>
                <a:cs typeface="NikoshBAN" pitchFamily="2" charset="0"/>
              </a:rPr>
              <a:t>সালোকসংশ্লেষণ</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প্রক্রিয়ায়</a:t>
            </a:r>
            <a:r>
              <a:rPr lang="en-US" sz="3200" b="1" dirty="0" smtClean="0">
                <a:solidFill>
                  <a:schemeClr val="tx1"/>
                </a:solidFill>
                <a:latin typeface="NikoshBAN" pitchFamily="2" charset="0"/>
                <a:cs typeface="NikoshBAN" pitchFamily="2" charset="0"/>
              </a:rPr>
              <a:t> </a:t>
            </a:r>
            <a:r>
              <a:rPr lang="bn-BD" sz="3200" b="1" dirty="0" smtClean="0">
                <a:solidFill>
                  <a:schemeClr val="tx1"/>
                </a:solidFill>
                <a:latin typeface="NikoshBAN" pitchFamily="2" charset="0"/>
                <a:cs typeface="NikoshBAN" pitchFamily="2" charset="0"/>
              </a:rPr>
              <a:t>ক্লোরোফিলের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অপরিহার্যতা</a:t>
            </a:r>
            <a:r>
              <a:rPr lang="bn-BD" sz="3200" b="1" dirty="0" smtClean="0">
                <a:solidFill>
                  <a:schemeClr val="tx1"/>
                </a:solidFill>
                <a:latin typeface="NikoshBAN" pitchFamily="2" charset="0"/>
                <a:cs typeface="NikoshBAN" pitchFamily="2" charset="0"/>
              </a:rPr>
              <a:t>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পরীক্ষা</a:t>
            </a:r>
            <a:r>
              <a:rPr lang="en-US" sz="3200" b="1" dirty="0" smtClean="0">
                <a:solidFill>
                  <a:schemeClr val="tx1"/>
                </a:solidFill>
                <a:latin typeface="NikoshBAN" pitchFamily="2" charset="0"/>
                <a:cs typeface="NikoshBAN" pitchFamily="2" charset="0"/>
              </a:rPr>
              <a:t>। </a:t>
            </a:r>
            <a:endParaRPr lang="en-US" sz="3200" dirty="0"/>
          </a:p>
        </p:txBody>
      </p:sp>
      <p:sp>
        <p:nvSpPr>
          <p:cNvPr id="3" name="Rectangle 2"/>
          <p:cNvSpPr/>
          <p:nvPr/>
        </p:nvSpPr>
        <p:spPr>
          <a:xfrm>
            <a:off x="305267" y="1236798"/>
            <a:ext cx="2592288" cy="50405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পরীক্ষা</a:t>
            </a:r>
            <a:r>
              <a:rPr lang="bn-BD" sz="3200" b="1" dirty="0" smtClean="0">
                <a:solidFill>
                  <a:schemeClr val="tx1"/>
                </a:solidFill>
                <a:latin typeface="NikoshBAN" pitchFamily="2" charset="0"/>
                <a:cs typeface="NikoshBAN" pitchFamily="2" charset="0"/>
              </a:rPr>
              <a:t>র উপকরণ:</a:t>
            </a:r>
            <a:endParaRPr lang="en-US" sz="3200" dirty="0"/>
          </a:p>
        </p:txBody>
      </p:sp>
      <p:sp>
        <p:nvSpPr>
          <p:cNvPr id="4" name="Rectangle 3"/>
          <p:cNvSpPr/>
          <p:nvPr/>
        </p:nvSpPr>
        <p:spPr>
          <a:xfrm>
            <a:off x="263352" y="4869160"/>
            <a:ext cx="4320480" cy="93610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BAN" pitchFamily="2" charset="0"/>
                <a:cs typeface="NikoshBAN" pitchFamily="2" charset="0"/>
              </a:rPr>
              <a:t>পাতা</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বাহার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উদ্ভিদের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নানা</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বর্ণের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পাতা</a:t>
            </a:r>
            <a:endParaRPr lang="en-US" sz="3200" dirty="0"/>
          </a:p>
        </p:txBody>
      </p:sp>
      <p:sp>
        <p:nvSpPr>
          <p:cNvPr id="8" name="Rectangle 7"/>
          <p:cNvSpPr/>
          <p:nvPr/>
        </p:nvSpPr>
        <p:spPr>
          <a:xfrm>
            <a:off x="6888088" y="5301208"/>
            <a:ext cx="2226789" cy="50405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 অ্যালকোহল</a:t>
            </a:r>
            <a:endParaRPr lang="en-US" sz="3200" dirty="0"/>
          </a:p>
        </p:txBody>
      </p:sp>
      <p:sp>
        <p:nvSpPr>
          <p:cNvPr id="9" name="Rectangle 8"/>
          <p:cNvSpPr/>
          <p:nvPr/>
        </p:nvSpPr>
        <p:spPr>
          <a:xfrm>
            <a:off x="4259796" y="3596839"/>
            <a:ext cx="1440160" cy="50405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বিকার</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14" name="Rectangle 13"/>
          <p:cNvSpPr/>
          <p:nvPr/>
        </p:nvSpPr>
        <p:spPr>
          <a:xfrm>
            <a:off x="9480376" y="4365104"/>
            <a:ext cx="2304256" cy="50405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স্পিরিট ল্যাম্প</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9065" y="1543938"/>
            <a:ext cx="1867105" cy="1867105"/>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2492" y="1895555"/>
            <a:ext cx="1727458" cy="3402567"/>
          </a:xfrm>
          <a:prstGeom prst="rect">
            <a:avLst/>
          </a:prstGeom>
        </p:spPr>
      </p:pic>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r="1000" b="7820"/>
          <a:stretch/>
        </p:blipFill>
        <p:spPr>
          <a:xfrm>
            <a:off x="9464690" y="2087555"/>
            <a:ext cx="2036812" cy="2045767"/>
          </a:xfrm>
          <a:prstGeom prst="rect">
            <a:avLst/>
          </a:prstGeom>
        </p:spPr>
      </p:pic>
      <p:pic>
        <p:nvPicPr>
          <p:cNvPr id="5" name="Picture 4"/>
          <p:cNvPicPr>
            <a:picLocks noChangeAspect="1"/>
          </p:cNvPicPr>
          <p:nvPr/>
        </p:nvPicPr>
        <p:blipFill>
          <a:blip r:embed="rId5" cstate="print">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618381" y="2037025"/>
            <a:ext cx="1966060" cy="2571001"/>
          </a:xfrm>
          <a:prstGeom prst="rect">
            <a:avLst/>
          </a:prstGeom>
        </p:spPr>
      </p:pic>
    </p:spTree>
    <p:extLst>
      <p:ext uri="{BB962C8B-B14F-4D97-AF65-F5344CB8AC3E}">
        <p14:creationId xmlns:p14="http://schemas.microsoft.com/office/powerpoint/2010/main" val="109631178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dow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ircle(in)">
                                      <p:cBhvr>
                                        <p:cTn id="47" dur="20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5119" y="5362240"/>
            <a:ext cx="2664296" cy="50405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আয়োডিন দ্রবণ</a:t>
            </a:r>
            <a:endParaRPr lang="en-US" sz="3200" dirty="0"/>
          </a:p>
        </p:txBody>
      </p:sp>
      <p:sp>
        <p:nvSpPr>
          <p:cNvPr id="6" name="Rectangle 5"/>
          <p:cNvSpPr/>
          <p:nvPr/>
        </p:nvSpPr>
        <p:spPr>
          <a:xfrm>
            <a:off x="4689254" y="2892910"/>
            <a:ext cx="1255734" cy="4185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পানি</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7" name="Rectangle 6"/>
          <p:cNvSpPr/>
          <p:nvPr/>
        </p:nvSpPr>
        <p:spPr>
          <a:xfrm>
            <a:off x="2783632" y="5481062"/>
            <a:ext cx="1584176" cy="50405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টেস্ট টিউব</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8" name="Rectangle 7"/>
          <p:cNvSpPr/>
          <p:nvPr/>
        </p:nvSpPr>
        <p:spPr>
          <a:xfrm>
            <a:off x="947428" y="3043060"/>
            <a:ext cx="1656184" cy="50405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পেট্রিডিস</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9" name="Rectangle 8"/>
          <p:cNvSpPr/>
          <p:nvPr/>
        </p:nvSpPr>
        <p:spPr>
          <a:xfrm>
            <a:off x="9336360" y="2539207"/>
            <a:ext cx="1517059" cy="50405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ড্রপার</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4105" r="16198"/>
          <a:stretch/>
        </p:blipFill>
        <p:spPr>
          <a:xfrm>
            <a:off x="9467501" y="8519"/>
            <a:ext cx="792088" cy="2353444"/>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2231" b="5353"/>
          <a:stretch/>
        </p:blipFill>
        <p:spPr>
          <a:xfrm>
            <a:off x="893142" y="476672"/>
            <a:ext cx="2112275" cy="2044824"/>
          </a:xfrm>
          <a:prstGeom prst="rect">
            <a:avLst/>
          </a:prstGeom>
        </p:spPr>
      </p:pic>
      <p:pic>
        <p:nvPicPr>
          <p:cNvPr id="13" name="Picture 1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3612" y="3014061"/>
            <a:ext cx="2345850" cy="234585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6963" y="2083986"/>
            <a:ext cx="1006444" cy="319373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3634" y="669252"/>
            <a:ext cx="2466975" cy="1847850"/>
          </a:xfrm>
          <a:prstGeom prst="rect">
            <a:avLst/>
          </a:prstGeom>
        </p:spPr>
      </p:pic>
    </p:spTree>
    <p:extLst>
      <p:ext uri="{BB962C8B-B14F-4D97-AF65-F5344CB8AC3E}">
        <p14:creationId xmlns:p14="http://schemas.microsoft.com/office/powerpoint/2010/main" val="24918157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circle(in)">
                                      <p:cBhvr>
                                        <p:cTn id="5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51584" y="116981"/>
            <a:ext cx="1676093" cy="432048"/>
          </a:xfrm>
          <a:prstGeom prst="rect">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পদ্ধতি</a:t>
            </a:r>
            <a:endParaRPr lang="en-US" sz="3200" dirty="0"/>
          </a:p>
        </p:txBody>
      </p:sp>
      <p:grpSp>
        <p:nvGrpSpPr>
          <p:cNvPr id="10" name="Group 9"/>
          <p:cNvGrpSpPr/>
          <p:nvPr/>
        </p:nvGrpSpPr>
        <p:grpSpPr>
          <a:xfrm>
            <a:off x="9082876" y="1076820"/>
            <a:ext cx="2560223" cy="957895"/>
            <a:chOff x="1003303" y="4581128"/>
            <a:chExt cx="3085724" cy="1008112"/>
          </a:xfrm>
        </p:grpSpPr>
        <p:pic>
          <p:nvPicPr>
            <p:cNvPr id="7" name="Picture 6"/>
            <p:cNvPicPr>
              <a:picLocks noChangeAspect="1"/>
            </p:cNvPicPr>
            <p:nvPr/>
          </p:nvPicPr>
          <p:blipFill rotWithShape="1">
            <a:blip r:embed="rId2" cstate="print">
              <a:clrChange>
                <a:clrFrom>
                  <a:srgbClr val="EDEDED"/>
                </a:clrFrom>
                <a:clrTo>
                  <a:srgbClr val="EDEDED">
                    <a:alpha val="0"/>
                  </a:srgbClr>
                </a:clrTo>
              </a:clrChange>
              <a:extLst>
                <a:ext uri="{28A0092B-C50C-407E-A947-70E740481C1C}">
                  <a14:useLocalDpi xmlns:a14="http://schemas.microsoft.com/office/drawing/2010/main" val="0"/>
                </a:ext>
              </a:extLst>
            </a:blip>
            <a:srcRect l="19447" r="26103"/>
            <a:stretch/>
          </p:blipFill>
          <p:spPr>
            <a:xfrm rot="5400000">
              <a:off x="2042109" y="3542322"/>
              <a:ext cx="1008112" cy="3085724"/>
            </a:xfrm>
            <a:prstGeom prst="rect">
              <a:avLst/>
            </a:prstGeom>
          </p:spPr>
        </p:pic>
        <p:sp>
          <p:nvSpPr>
            <p:cNvPr id="8" name="Donut 7"/>
            <p:cNvSpPr/>
            <p:nvPr/>
          </p:nvSpPr>
          <p:spPr>
            <a:xfrm>
              <a:off x="2443463" y="4666393"/>
              <a:ext cx="556193" cy="490799"/>
            </a:xfrm>
            <a:prstGeom prst="donut">
              <a:avLst>
                <a:gd name="adj" fmla="val 753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Donut 8"/>
            <p:cNvSpPr/>
            <p:nvPr/>
          </p:nvSpPr>
          <p:spPr>
            <a:xfrm>
              <a:off x="1775520" y="5071927"/>
              <a:ext cx="504056" cy="517313"/>
            </a:xfrm>
            <a:prstGeom prst="donut">
              <a:avLst>
                <a:gd name="adj" fmla="val 963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pic>
        <p:nvPicPr>
          <p:cNvPr id="11" name="Picture 10"/>
          <p:cNvPicPr>
            <a:picLocks noChangeAspect="1"/>
          </p:cNvPicPr>
          <p:nvPr/>
        </p:nvPicPr>
        <p:blipFill>
          <a:blip r:embed="rId3" cstate="print">
            <a:clrChange>
              <a:clrFrom>
                <a:srgbClr val="F9F9F9"/>
              </a:clrFrom>
              <a:clrTo>
                <a:srgbClr val="F9F9F9">
                  <a:alpha val="0"/>
                </a:srgbClr>
              </a:clrTo>
            </a:clrChange>
            <a:extLst>
              <a:ext uri="{28A0092B-C50C-407E-A947-70E740481C1C}">
                <a14:useLocalDpi xmlns:a14="http://schemas.microsoft.com/office/drawing/2010/main" val="0"/>
              </a:ext>
            </a:extLst>
          </a:blip>
          <a:stretch>
            <a:fillRect/>
          </a:stretch>
        </p:blipFill>
        <p:spPr>
          <a:xfrm>
            <a:off x="6874683" y="471661"/>
            <a:ext cx="1622119" cy="2121232"/>
          </a:xfrm>
          <a:prstGeom prst="rect">
            <a:avLst/>
          </a:prstGeom>
        </p:spPr>
      </p:pic>
      <p:sp>
        <p:nvSpPr>
          <p:cNvPr id="30" name="Rectangle 29"/>
          <p:cNvSpPr/>
          <p:nvPr/>
        </p:nvSpPr>
        <p:spPr>
          <a:xfrm>
            <a:off x="9980199" y="2778981"/>
            <a:ext cx="1581169" cy="289857"/>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টেস্ট টিউব</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44" name="Rectangle 43"/>
          <p:cNvSpPr/>
          <p:nvPr/>
        </p:nvSpPr>
        <p:spPr>
          <a:xfrm>
            <a:off x="10241942" y="3489133"/>
            <a:ext cx="1062126" cy="452890"/>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বিকার</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45" name="Rectangle 44"/>
          <p:cNvSpPr/>
          <p:nvPr/>
        </p:nvSpPr>
        <p:spPr>
          <a:xfrm>
            <a:off x="10050905" y="5280382"/>
            <a:ext cx="1995167" cy="391925"/>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স্পিরিট ল্যাম্প</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49" name="Rectangle 48"/>
          <p:cNvSpPr/>
          <p:nvPr/>
        </p:nvSpPr>
        <p:spPr>
          <a:xfrm>
            <a:off x="10521131" y="4228802"/>
            <a:ext cx="1090877" cy="496589"/>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n>
                  <a:solidFill>
                    <a:sysClr val="windowText" lastClr="000000"/>
                  </a:solidFill>
                </a:ln>
                <a:solidFill>
                  <a:sysClr val="windowText" lastClr="000000"/>
                </a:solidFill>
                <a:latin typeface="NikoshBAN" panose="02000000000000000000" pitchFamily="2" charset="0"/>
                <a:cs typeface="NikoshBAN" panose="02000000000000000000" pitchFamily="2" charset="0"/>
              </a:rPr>
              <a:t>পাতা</a:t>
            </a:r>
            <a:endParaRPr lang="en-US" sz="3200" dirty="0">
              <a:ln>
                <a:solidFill>
                  <a:sysClr val="windowText" lastClr="000000"/>
                </a:solidFill>
              </a:ln>
              <a:solidFill>
                <a:sysClr val="windowText" lastClr="000000"/>
              </a:solidFill>
              <a:latin typeface="NikoshBAN" panose="02000000000000000000" pitchFamily="2" charset="0"/>
              <a:cs typeface="NikoshBAN" panose="02000000000000000000" pitchFamily="2" charset="0"/>
            </a:endParaRPr>
          </a:p>
        </p:txBody>
      </p:sp>
      <p:sp>
        <p:nvSpPr>
          <p:cNvPr id="2" name="Rectangle 1"/>
          <p:cNvSpPr/>
          <p:nvPr/>
        </p:nvSpPr>
        <p:spPr>
          <a:xfrm>
            <a:off x="276918" y="647198"/>
            <a:ext cx="6530968" cy="5320443"/>
          </a:xfrm>
          <a:prstGeom prst="rect">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200" b="1" dirty="0" smtClean="0">
                <a:solidFill>
                  <a:schemeClr val="tx1"/>
                </a:solidFill>
                <a:latin typeface="NikoshBAN" pitchFamily="2" charset="0"/>
                <a:cs typeface="NikoshBAN" pitchFamily="2" charset="0"/>
              </a:rPr>
              <a:t>দুপুরের দিকে উদ্ভিদের একটি বাহারি পাতা এনে এর সবুজ অংশটুকু চিহ্নিত করে পাতাটিকে কয়েক মিনিট পানিতে সিদ্ধ করতে হবে। এরপর পানি থেকে পাতাটিকে তুলে নিয়ে অ্যালকোহলে সেদ্ধ করতে হবে যতক্ষণ না পাতাটি বিবর্ণ হয়। এবার পাতাটিকে তুলে পানিতে ধুয়ে নিয়ে আয়োডিন দ্রবণে ডুবাতে হবে। দুর্ঘটনা এড়ানোর জন্য অ্যালকোহল সিদ্ধ করার সময় সরাসরি তাপ না দিয়ে টেস্ট টিঊবে অ্যালকোহল এবং পাতা নিয়ে টেস্ট টিঊবকে বিকারের পানিতে রেখে তাপ দিতে হবে। </a:t>
            </a:r>
            <a:endParaRPr lang="en-US" sz="3200" dirty="0"/>
          </a:p>
        </p:txBody>
      </p:sp>
      <p:grpSp>
        <p:nvGrpSpPr>
          <p:cNvPr id="12" name="Group 11"/>
          <p:cNvGrpSpPr/>
          <p:nvPr/>
        </p:nvGrpSpPr>
        <p:grpSpPr>
          <a:xfrm>
            <a:off x="6757014" y="2398782"/>
            <a:ext cx="3535800" cy="3675703"/>
            <a:chOff x="5607745" y="2718043"/>
            <a:chExt cx="3535800" cy="3675703"/>
          </a:xfrm>
        </p:grpSpPr>
        <p:grpSp>
          <p:nvGrpSpPr>
            <p:cNvPr id="6" name="Group 5"/>
            <p:cNvGrpSpPr/>
            <p:nvPr/>
          </p:nvGrpSpPr>
          <p:grpSpPr>
            <a:xfrm>
              <a:off x="5607745" y="2718043"/>
              <a:ext cx="3535800" cy="3675703"/>
              <a:chOff x="7464137" y="618207"/>
              <a:chExt cx="3535800" cy="3675703"/>
            </a:xfrm>
          </p:grpSpPr>
          <p:pic>
            <p:nvPicPr>
              <p:cNvPr id="21" name="Picture 2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464137" y="618207"/>
                <a:ext cx="3535800" cy="2704596"/>
              </a:xfrm>
              <a:prstGeom prst="rect">
                <a:avLst/>
              </a:prstGeom>
            </p:spPr>
          </p:pic>
          <p:pic>
            <p:nvPicPr>
              <p:cNvPr id="32" name="Picture 31"/>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61100"/>
              <a:stretch/>
            </p:blipFill>
            <p:spPr>
              <a:xfrm>
                <a:off x="7989787" y="3127660"/>
                <a:ext cx="2938134" cy="1166250"/>
              </a:xfrm>
              <a:prstGeom prst="rect">
                <a:avLst/>
              </a:prstGeom>
            </p:spPr>
          </p:pic>
          <p:pic>
            <p:nvPicPr>
              <p:cNvPr id="34" name="Picture 33"/>
              <p:cNvPicPr>
                <a:picLocks noChangeAspect="1"/>
              </p:cNvPicPr>
              <p:nvPr/>
            </p:nvPicPr>
            <p:blipFill>
              <a:blip r:embed="rId6" cstate="print">
                <a:clrChange>
                  <a:clrFrom>
                    <a:srgbClr val="EEEDF3"/>
                  </a:clrFrom>
                  <a:clrTo>
                    <a:srgbClr val="EEEDF3">
                      <a:alpha val="0"/>
                    </a:srgbClr>
                  </a:clrTo>
                </a:clrChange>
                <a:extLst>
                  <a:ext uri="{28A0092B-C50C-407E-A947-70E740481C1C}">
                    <a14:useLocalDpi xmlns:a14="http://schemas.microsoft.com/office/drawing/2010/main" val="0"/>
                  </a:ext>
                </a:extLst>
              </a:blip>
              <a:stretch>
                <a:fillRect/>
              </a:stretch>
            </p:blipFill>
            <p:spPr>
              <a:xfrm>
                <a:off x="8397715" y="1625226"/>
                <a:ext cx="1826940" cy="1835828"/>
              </a:xfrm>
              <a:prstGeom prst="rect">
                <a:avLst/>
              </a:prstGeom>
            </p:spPr>
          </p:pic>
          <p:pic>
            <p:nvPicPr>
              <p:cNvPr id="35" name="Picture 34"/>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r="1000" b="7820"/>
              <a:stretch/>
            </p:blipFill>
            <p:spPr>
              <a:xfrm>
                <a:off x="9088121" y="3449064"/>
                <a:ext cx="689250" cy="695648"/>
              </a:xfrm>
              <a:prstGeom prst="rect">
                <a:avLst/>
              </a:prstGeom>
            </p:spPr>
          </p:pic>
        </p:grpSp>
        <p:grpSp>
          <p:nvGrpSpPr>
            <p:cNvPr id="38" name="Group 37"/>
            <p:cNvGrpSpPr/>
            <p:nvPr/>
          </p:nvGrpSpPr>
          <p:grpSpPr>
            <a:xfrm rot="16200000">
              <a:off x="6987277" y="4660606"/>
              <a:ext cx="665688" cy="223950"/>
              <a:chOff x="1003303" y="4581128"/>
              <a:chExt cx="3085724" cy="1008112"/>
            </a:xfrm>
          </p:grpSpPr>
          <p:pic>
            <p:nvPicPr>
              <p:cNvPr id="39" name="Picture 38"/>
              <p:cNvPicPr>
                <a:picLocks noChangeAspect="1"/>
              </p:cNvPicPr>
              <p:nvPr/>
            </p:nvPicPr>
            <p:blipFill rotWithShape="1">
              <a:blip r:embed="rId8" cstate="print">
                <a:clrChange>
                  <a:clrFrom>
                    <a:srgbClr val="EDEDED"/>
                  </a:clrFrom>
                  <a:clrTo>
                    <a:srgbClr val="EDEDED">
                      <a:alpha val="0"/>
                    </a:srgbClr>
                  </a:clrTo>
                </a:clrChange>
                <a:extLst>
                  <a:ext uri="{28A0092B-C50C-407E-A947-70E740481C1C}">
                    <a14:useLocalDpi xmlns:a14="http://schemas.microsoft.com/office/drawing/2010/main" val="0"/>
                  </a:ext>
                </a:extLst>
              </a:blip>
              <a:srcRect l="19447" r="26103"/>
              <a:stretch/>
            </p:blipFill>
            <p:spPr>
              <a:xfrm rot="5400000">
                <a:off x="2042109" y="3542322"/>
                <a:ext cx="1008112" cy="3085724"/>
              </a:xfrm>
              <a:prstGeom prst="rect">
                <a:avLst/>
              </a:prstGeom>
            </p:spPr>
          </p:pic>
          <p:sp>
            <p:nvSpPr>
              <p:cNvPr id="40" name="Donut 39"/>
              <p:cNvSpPr/>
              <p:nvPr/>
            </p:nvSpPr>
            <p:spPr>
              <a:xfrm>
                <a:off x="2443463" y="4666393"/>
                <a:ext cx="556193" cy="490799"/>
              </a:xfrm>
              <a:prstGeom prst="donut">
                <a:avLst>
                  <a:gd name="adj" fmla="val 753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41" name="Donut 40"/>
              <p:cNvSpPr/>
              <p:nvPr/>
            </p:nvSpPr>
            <p:spPr>
              <a:xfrm>
                <a:off x="1775520" y="5071927"/>
                <a:ext cx="504056" cy="517313"/>
              </a:xfrm>
              <a:prstGeom prst="donut">
                <a:avLst>
                  <a:gd name="adj" fmla="val 9637"/>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grpSp>
      <p:cxnSp>
        <p:nvCxnSpPr>
          <p:cNvPr id="18" name="Straight Arrow Connector 17"/>
          <p:cNvCxnSpPr/>
          <p:nvPr/>
        </p:nvCxnSpPr>
        <p:spPr>
          <a:xfrm>
            <a:off x="8832304" y="2923909"/>
            <a:ext cx="107588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8" name="Straight Arrow Connector 47"/>
          <p:cNvCxnSpPr/>
          <p:nvPr/>
        </p:nvCxnSpPr>
        <p:spPr>
          <a:xfrm>
            <a:off x="8725623" y="4557370"/>
            <a:ext cx="1534389"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0" name="Straight Arrow Connector 49"/>
          <p:cNvCxnSpPr/>
          <p:nvPr/>
        </p:nvCxnSpPr>
        <p:spPr>
          <a:xfrm>
            <a:off x="8997158" y="5445018"/>
            <a:ext cx="107588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1" name="Straight Arrow Connector 50"/>
          <p:cNvCxnSpPr/>
          <p:nvPr/>
        </p:nvCxnSpPr>
        <p:spPr>
          <a:xfrm>
            <a:off x="9087477" y="3758305"/>
            <a:ext cx="1075887"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7" name="Rectangle 26"/>
          <p:cNvSpPr/>
          <p:nvPr/>
        </p:nvSpPr>
        <p:spPr>
          <a:xfrm>
            <a:off x="6266436" y="44624"/>
            <a:ext cx="5607625" cy="584775"/>
          </a:xfrm>
          <a:prstGeom prst="rect">
            <a:avLst/>
          </a:prstGeom>
        </p:spPr>
        <p:txBody>
          <a:bodyPr wrap="none">
            <a:spAutoFit/>
          </a:bodyPr>
          <a:lstStyle/>
          <a:p>
            <a:pPr algn="ctr"/>
            <a:r>
              <a:rPr lang="bn-BD" sz="3200" b="1" dirty="0" smtClean="0">
                <a:latin typeface="NikoshBAN" pitchFamily="2" charset="0"/>
                <a:cs typeface="NikoshBAN" pitchFamily="2" charset="0"/>
              </a:rPr>
              <a:t> পাতাটির সবুজ অংশ কেন চিহ্নিত করলাম?</a:t>
            </a:r>
            <a:endParaRPr lang="en-US" sz="3200" dirty="0"/>
          </a:p>
        </p:txBody>
      </p:sp>
    </p:spTree>
    <p:extLst>
      <p:ext uri="{BB962C8B-B14F-4D97-AF65-F5344CB8AC3E}">
        <p14:creationId xmlns:p14="http://schemas.microsoft.com/office/powerpoint/2010/main" val="39958158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circle(in)">
                                      <p:cBhvr>
                                        <p:cTn id="42" dur="20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circle(in)">
                                      <p:cBhvr>
                                        <p:cTn id="52" dur="20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8"/>
                                        </p:tgtEl>
                                        <p:attrNameLst>
                                          <p:attrName>style.visibility</p:attrName>
                                        </p:attrNameLst>
                                      </p:cBhvr>
                                      <p:to>
                                        <p:strVal val="visible"/>
                                      </p:to>
                                    </p:set>
                                    <p:animEffect transition="in" filter="fade">
                                      <p:cBhvr>
                                        <p:cTn id="57" dur="500"/>
                                        <p:tgtEl>
                                          <p:spTgt spid="48"/>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circle(in)">
                                      <p:cBhvr>
                                        <p:cTn id="62" dur="2000"/>
                                        <p:tgtEl>
                                          <p:spTgt spid="4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circle(in)">
                                      <p:cBhvr>
                                        <p:cTn id="72"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0" grpId="0" animBg="1"/>
      <p:bldP spid="44" grpId="0" animBg="1"/>
      <p:bldP spid="45" grpId="0" animBg="1"/>
      <p:bldP spid="49" grpId="0" animBg="1"/>
      <p:bldP spid="2" grpId="0" animBg="1"/>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15680" y="4461098"/>
            <a:ext cx="6583204" cy="57366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পরীক্ষাটি দ্বারা তোমরা কি বুঝতে পারলে</a:t>
            </a:r>
            <a:r>
              <a:rPr lang="bn-BD" sz="3200" b="1" dirty="0">
                <a:solidFill>
                  <a:schemeClr val="tx1"/>
                </a:solidFill>
                <a:latin typeface="NikoshBAN" pitchFamily="2" charset="0"/>
                <a:cs typeface="NikoshBAN" pitchFamily="2" charset="0"/>
              </a:rPr>
              <a:t>?</a:t>
            </a:r>
            <a:endParaRPr lang="en-US" sz="3200" dirty="0"/>
          </a:p>
        </p:txBody>
      </p:sp>
      <p:sp>
        <p:nvSpPr>
          <p:cNvPr id="6" name="Rectangle 5"/>
          <p:cNvSpPr/>
          <p:nvPr/>
        </p:nvSpPr>
        <p:spPr>
          <a:xfrm>
            <a:off x="131810" y="71540"/>
            <a:ext cx="11917324" cy="12241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b="1" dirty="0" smtClean="0">
                <a:solidFill>
                  <a:schemeClr val="tx1"/>
                </a:solidFill>
                <a:latin typeface="NikoshBAN" pitchFamily="2" charset="0"/>
                <a:cs typeface="NikoshBAN" pitchFamily="2" charset="0"/>
              </a:rPr>
              <a:t>পর্যবেক্ষণ </a:t>
            </a:r>
            <a:r>
              <a:rPr lang="bn-BD" sz="3200" b="1" dirty="0" smtClean="0">
                <a:solidFill>
                  <a:schemeClr val="tx1"/>
                </a:solidFill>
                <a:latin typeface="NikoshBAN" pitchFamily="2" charset="0"/>
                <a:cs typeface="NikoshBAN" pitchFamily="2" charset="0"/>
              </a:rPr>
              <a:t>:</a:t>
            </a:r>
            <a:r>
              <a:rPr lang="bn-BD" sz="3200" dirty="0" smtClean="0"/>
              <a:t> </a:t>
            </a:r>
            <a:r>
              <a:rPr lang="en-US" sz="3200" b="1" dirty="0" err="1" smtClean="0">
                <a:solidFill>
                  <a:schemeClr val="tx1"/>
                </a:solidFill>
                <a:latin typeface="NikoshBAN" pitchFamily="2" charset="0"/>
                <a:cs typeface="NikoshBAN" pitchFamily="2" charset="0"/>
              </a:rPr>
              <a:t>আয়োডিন</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দ্রবণে</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ডুবানোর</a:t>
            </a:r>
            <a:r>
              <a:rPr lang="bn-BD" sz="3200" b="1" dirty="0" smtClean="0">
                <a:solidFill>
                  <a:schemeClr val="tx1"/>
                </a:solidFill>
                <a:latin typeface="NikoshBAN" pitchFamily="2" charset="0"/>
                <a:cs typeface="NikoshBAN" pitchFamily="2" charset="0"/>
              </a:rPr>
              <a:t> পর দেখা যাবে পাতার কেবল সবুজ অংশই নীল বা গাঢ় বেগুনি বা কালো হয়েছে।</a:t>
            </a:r>
            <a:endParaRPr lang="en-US" sz="3200" dirty="0"/>
          </a:p>
        </p:txBody>
      </p:sp>
      <p:pic>
        <p:nvPicPr>
          <p:cNvPr id="9" name="Picture 8"/>
          <p:cNvPicPr>
            <a:picLocks noChangeAspect="1"/>
          </p:cNvPicPr>
          <p:nvPr/>
        </p:nvPicPr>
        <p:blipFill>
          <a:blip r:embed="rId2">
            <a:clrChange>
              <a:clrFrom>
                <a:srgbClr val="EEEEEE"/>
              </a:clrFrom>
              <a:clrTo>
                <a:srgbClr val="EEEEEE">
                  <a:alpha val="0"/>
                </a:srgbClr>
              </a:clrTo>
            </a:clrChange>
            <a:extLst>
              <a:ext uri="{28A0092B-C50C-407E-A947-70E740481C1C}">
                <a14:useLocalDpi xmlns:a14="http://schemas.microsoft.com/office/drawing/2010/main" val="0"/>
              </a:ext>
            </a:extLst>
          </a:blip>
          <a:stretch>
            <a:fillRect/>
          </a:stretch>
        </p:blipFill>
        <p:spPr>
          <a:xfrm>
            <a:off x="2010092" y="1402939"/>
            <a:ext cx="4828571" cy="1590476"/>
          </a:xfrm>
          <a:prstGeom prst="rect">
            <a:avLst/>
          </a:prstGeom>
        </p:spPr>
      </p:pic>
      <p:cxnSp>
        <p:nvCxnSpPr>
          <p:cNvPr id="11" name="Straight Arrow Connector 10"/>
          <p:cNvCxnSpPr/>
          <p:nvPr/>
        </p:nvCxnSpPr>
        <p:spPr>
          <a:xfrm>
            <a:off x="4722320" y="1577915"/>
            <a:ext cx="2736304" cy="7200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p:nvPr/>
        </p:nvCxnSpPr>
        <p:spPr>
          <a:xfrm>
            <a:off x="5519936" y="2761814"/>
            <a:ext cx="2197517" cy="4476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3647728" y="2269884"/>
            <a:ext cx="5472608" cy="1125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7855368" y="2763359"/>
            <a:ext cx="1676093" cy="43204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কালো</a:t>
            </a:r>
            <a:endParaRPr lang="en-US" sz="3200" dirty="0"/>
          </a:p>
        </p:txBody>
      </p:sp>
      <p:sp>
        <p:nvSpPr>
          <p:cNvPr id="20" name="Rectangle 19"/>
          <p:cNvSpPr/>
          <p:nvPr/>
        </p:nvSpPr>
        <p:spPr>
          <a:xfrm>
            <a:off x="9208439" y="2024668"/>
            <a:ext cx="1676093" cy="43204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বেগুনি</a:t>
            </a:r>
            <a:endParaRPr lang="en-US" sz="3200" dirty="0"/>
          </a:p>
        </p:txBody>
      </p:sp>
      <p:sp>
        <p:nvSpPr>
          <p:cNvPr id="21" name="Rectangle 20"/>
          <p:cNvSpPr/>
          <p:nvPr/>
        </p:nvSpPr>
        <p:spPr>
          <a:xfrm>
            <a:off x="7458624" y="1281868"/>
            <a:ext cx="1676093" cy="43204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নীল</a:t>
            </a:r>
            <a:endParaRPr lang="en-US" sz="3200" dirty="0"/>
          </a:p>
        </p:txBody>
      </p:sp>
    </p:spTree>
    <p:extLst>
      <p:ext uri="{BB962C8B-B14F-4D97-AF65-F5344CB8AC3E}">
        <p14:creationId xmlns:p14="http://schemas.microsoft.com/office/powerpoint/2010/main" val="3098963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arn(inVertical)">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624" y="1052736"/>
            <a:ext cx="10598211" cy="187220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b="1" dirty="0" smtClean="0">
                <a:solidFill>
                  <a:schemeClr val="tx1"/>
                </a:solidFill>
                <a:latin typeface="NikoshBAN" pitchFamily="2" charset="0"/>
                <a:cs typeface="NikoshBAN" pitchFamily="2" charset="0"/>
              </a:rPr>
              <a:t>সিদ্ধান্ত </a:t>
            </a:r>
            <a:r>
              <a:rPr lang="bn-BD" sz="4000" b="1" dirty="0" smtClean="0">
                <a:solidFill>
                  <a:schemeClr val="tx1"/>
                </a:solidFill>
                <a:latin typeface="NikoshBAN" pitchFamily="2" charset="0"/>
                <a:cs typeface="NikoshBAN" pitchFamily="2" charset="0"/>
              </a:rPr>
              <a:t>:</a:t>
            </a:r>
            <a:r>
              <a:rPr lang="bn-BD" sz="4000" dirty="0" smtClean="0"/>
              <a:t> </a:t>
            </a:r>
            <a:r>
              <a:rPr lang="en-US" sz="3200" b="1" dirty="0" err="1" smtClean="0">
                <a:solidFill>
                  <a:schemeClr val="tx1"/>
                </a:solidFill>
                <a:latin typeface="NikoshBAN" pitchFamily="2" charset="0"/>
                <a:cs typeface="NikoshBAN" pitchFamily="2" charset="0"/>
              </a:rPr>
              <a:t>ক্লোরোফিল</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থাকায়</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কেবল</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সবুজ</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অংশই</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সালোকসংশ্লেষণের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মাধ্যমে</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শর্করা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প্রস্তুত</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করেছে</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ক্লোরোফিল</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না</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থাকায়</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অসবুজ</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অংশে</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শর্করা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প্রস্তুত</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হয়নি</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সবুজ</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অংশে</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শর্করা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ছিল</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বলেই</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আয়োডিন</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দ্রবণে</a:t>
            </a:r>
            <a:r>
              <a:rPr lang="en-US" sz="3200" b="1" dirty="0" smtClean="0">
                <a:solidFill>
                  <a:schemeClr val="tx1"/>
                </a:solidFill>
                <a:latin typeface="NikoshBAN" pitchFamily="2" charset="0"/>
                <a:cs typeface="NikoshBAN" pitchFamily="2" charset="0"/>
              </a:rPr>
              <a:t> ঐ </a:t>
            </a:r>
            <a:r>
              <a:rPr lang="en-US" sz="3200" b="1" dirty="0" err="1" smtClean="0">
                <a:solidFill>
                  <a:schemeClr val="tx1"/>
                </a:solidFill>
                <a:latin typeface="NikoshBAN" pitchFamily="2" charset="0"/>
                <a:cs typeface="NikoshBAN" pitchFamily="2" charset="0"/>
              </a:rPr>
              <a:t>অংশ</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নীল</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বা</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গাঢ়</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বেগুনি</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বা</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কালো</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হয়েছে</a:t>
            </a:r>
            <a:r>
              <a:rPr lang="en-US" sz="3200" b="1" dirty="0" smtClean="0">
                <a:solidFill>
                  <a:schemeClr val="tx1"/>
                </a:solidFill>
                <a:latin typeface="NikoshBAN" pitchFamily="2" charset="0"/>
                <a:cs typeface="NikoshBAN" pitchFamily="2" charset="0"/>
              </a:rPr>
              <a:t>। </a:t>
            </a:r>
            <a:endParaRPr lang="en-US" sz="3200" dirty="0"/>
          </a:p>
        </p:txBody>
      </p:sp>
      <p:sp>
        <p:nvSpPr>
          <p:cNvPr id="3" name="Rectangle 2"/>
          <p:cNvSpPr/>
          <p:nvPr/>
        </p:nvSpPr>
        <p:spPr>
          <a:xfrm>
            <a:off x="335359" y="3717032"/>
            <a:ext cx="11017224" cy="93610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b="1" dirty="0" smtClean="0">
                <a:solidFill>
                  <a:schemeClr val="tx1"/>
                </a:solidFill>
                <a:latin typeface="NikoshBAN" pitchFamily="2" charset="0"/>
                <a:cs typeface="NikoshBAN" pitchFamily="2" charset="0"/>
              </a:rPr>
              <a:t>সতর্কতা :</a:t>
            </a:r>
            <a:r>
              <a:rPr lang="bn-BD" sz="3200" dirty="0" smtClean="0"/>
              <a:t> </a:t>
            </a:r>
            <a:r>
              <a:rPr lang="en-US" sz="3200" b="1" dirty="0" err="1" smtClean="0">
                <a:solidFill>
                  <a:schemeClr val="tx1"/>
                </a:solidFill>
                <a:latin typeface="NikoshBAN" pitchFamily="2" charset="0"/>
                <a:cs typeface="NikoshBAN" pitchFamily="2" charset="0"/>
              </a:rPr>
              <a:t>অ্যালকোহলে</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পাতাটিকে</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সিদ্ধ</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করার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সময়</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সরাসরি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তাপ</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না</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দে</a:t>
            </a:r>
            <a:r>
              <a:rPr lang="bn-BD" sz="3200" b="1" dirty="0" smtClean="0">
                <a:solidFill>
                  <a:schemeClr val="tx1"/>
                </a:solidFill>
                <a:latin typeface="NikoshBAN" pitchFamily="2" charset="0"/>
                <a:cs typeface="NikoshBAN" pitchFamily="2" charset="0"/>
              </a:rPr>
              <a:t>ও</a:t>
            </a:r>
            <a:r>
              <a:rPr lang="en-US" sz="3200" b="1" dirty="0" err="1" smtClean="0">
                <a:solidFill>
                  <a:schemeClr val="tx1"/>
                </a:solidFill>
                <a:latin typeface="NikoshBAN" pitchFamily="2" charset="0"/>
                <a:cs typeface="NikoshBAN" pitchFamily="2" charset="0"/>
              </a:rPr>
              <a:t>য়াই</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ভালো</a:t>
            </a:r>
            <a:r>
              <a:rPr lang="en-US" sz="3200" b="1" dirty="0" smtClean="0">
                <a:solidFill>
                  <a:schemeClr val="tx1"/>
                </a:solidFill>
                <a:latin typeface="NikoshBAN" pitchFamily="2" charset="0"/>
                <a:cs typeface="NikoshBAN" pitchFamily="2" charset="0"/>
              </a:rPr>
              <a:t>।</a:t>
            </a:r>
            <a:endParaRPr lang="en-US" sz="3200" dirty="0"/>
          </a:p>
        </p:txBody>
      </p:sp>
    </p:spTree>
    <p:extLst>
      <p:ext uri="{BB962C8B-B14F-4D97-AF65-F5344CB8AC3E}">
        <p14:creationId xmlns:p14="http://schemas.microsoft.com/office/powerpoint/2010/main" val="1237572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55840" y="548680"/>
            <a:ext cx="1692188" cy="5859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solidFill>
                  <a:schemeClr val="tx1"/>
                </a:solidFill>
                <a:latin typeface="NikoshBAN" pitchFamily="2" charset="0"/>
                <a:cs typeface="NikoshBAN" pitchFamily="2" charset="0"/>
              </a:rPr>
              <a:t>মূল্যায়ন</a:t>
            </a:r>
            <a:endParaRPr lang="en-US" sz="3200" dirty="0"/>
          </a:p>
        </p:txBody>
      </p:sp>
      <p:sp>
        <p:nvSpPr>
          <p:cNvPr id="3" name="Rectangle 2"/>
          <p:cNvSpPr/>
          <p:nvPr/>
        </p:nvSpPr>
        <p:spPr>
          <a:xfrm>
            <a:off x="767408" y="1916832"/>
            <a:ext cx="10729192" cy="12241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r>
              <a:rPr lang="bn-BD" sz="3600" b="1" dirty="0" smtClean="0">
                <a:solidFill>
                  <a:schemeClr val="tx1"/>
                </a:solidFill>
                <a:latin typeface="NikoshBAN" pitchFamily="2" charset="0"/>
                <a:cs typeface="NikoshBAN" pitchFamily="2" charset="0"/>
              </a:rPr>
              <a:t>সালোকসংশ্লেষণে ক্লোরোফিল ও আলোর অপরিহার্যতার পরীক্ষাটি করতে কি কি উপকরণ লাগবে।</a:t>
            </a:r>
            <a:endParaRPr lang="en-US" sz="3200" dirty="0"/>
          </a:p>
        </p:txBody>
      </p:sp>
      <p:sp>
        <p:nvSpPr>
          <p:cNvPr id="4" name="Rectangle 3"/>
          <p:cNvSpPr/>
          <p:nvPr/>
        </p:nvSpPr>
        <p:spPr>
          <a:xfrm>
            <a:off x="770909" y="3717032"/>
            <a:ext cx="10729192" cy="122413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Arial" panose="020B0604020202020204" pitchFamily="34" charset="0"/>
              <a:buChar char="•"/>
            </a:pPr>
            <a:r>
              <a:rPr lang="bn-BD" sz="3600" b="1" dirty="0" smtClean="0">
                <a:solidFill>
                  <a:schemeClr val="tx1"/>
                </a:solidFill>
                <a:latin typeface="NikoshBAN" pitchFamily="2" charset="0"/>
                <a:cs typeface="NikoshBAN" pitchFamily="2" charset="0"/>
              </a:rPr>
              <a:t>সালোকসংশ্লেষণে ক্লোরোফিল ও আলোর অপরিহার্যতার পরীক্ষাটি করতে কি কি সতর্কতা অবলম্বন করতে হবে।</a:t>
            </a:r>
            <a:endParaRPr lang="en-US" sz="3200" dirty="0"/>
          </a:p>
        </p:txBody>
      </p:sp>
    </p:spTree>
    <p:extLst>
      <p:ext uri="{BB962C8B-B14F-4D97-AF65-F5344CB8AC3E}">
        <p14:creationId xmlns:p14="http://schemas.microsoft.com/office/powerpoint/2010/main" val="3523724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7888" y="513271"/>
            <a:ext cx="1905000" cy="70788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4000" dirty="0">
                <a:latin typeface="NikoshBAN" pitchFamily="2" charset="0"/>
                <a:cs typeface="NikoshBAN" pitchFamily="2" charset="0"/>
              </a:rPr>
              <a:t>দলীয় কাজ</a:t>
            </a:r>
            <a:endParaRPr lang="en-US" sz="4000" dirty="0">
              <a:latin typeface="NikoshBAN" pitchFamily="2" charset="0"/>
              <a:cs typeface="NikoshBAN"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7002"/>
            <a:ext cx="3274011" cy="2171760"/>
          </a:xfrm>
          <a:prstGeom prst="rect">
            <a:avLst/>
          </a:prstGeom>
        </p:spPr>
      </p:pic>
      <p:sp>
        <p:nvSpPr>
          <p:cNvPr id="5" name="Rectangle 4"/>
          <p:cNvSpPr/>
          <p:nvPr/>
        </p:nvSpPr>
        <p:spPr>
          <a:xfrm>
            <a:off x="767408" y="3356992"/>
            <a:ext cx="4176464" cy="201622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b="1" dirty="0" smtClean="0">
                <a:solidFill>
                  <a:schemeClr val="tx1"/>
                </a:solidFill>
                <a:latin typeface="NikoshBAN" pitchFamily="2" charset="0"/>
                <a:cs typeface="NikoshBAN" pitchFamily="2" charset="0"/>
              </a:rPr>
              <a:t>সালোকসংশ্লেষণে আলোর অপরিহার্যতার পরীক্ষাটি কর</a:t>
            </a:r>
            <a:r>
              <a:rPr lang="bn-BD" sz="3200" b="1" dirty="0" smtClean="0">
                <a:solidFill>
                  <a:schemeClr val="tx1"/>
                </a:solidFill>
                <a:latin typeface="NikoshBAN" pitchFamily="2" charset="0"/>
                <a:cs typeface="NikoshBAN" pitchFamily="2" charset="0"/>
              </a:rPr>
              <a:t>।</a:t>
            </a:r>
            <a:endParaRPr lang="en-US" sz="3200" dirty="0"/>
          </a:p>
        </p:txBody>
      </p:sp>
      <p:sp>
        <p:nvSpPr>
          <p:cNvPr id="6" name="TextBox 5"/>
          <p:cNvSpPr txBox="1"/>
          <p:nvPr/>
        </p:nvSpPr>
        <p:spPr>
          <a:xfrm>
            <a:off x="2207783" y="2318762"/>
            <a:ext cx="1295714" cy="70788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ক-দল</a:t>
            </a:r>
            <a:endParaRPr lang="en-US" sz="4000" dirty="0">
              <a:latin typeface="NikoshBAN" pitchFamily="2" charset="0"/>
              <a:cs typeface="NikoshBAN" pitchFamily="2" charset="0"/>
            </a:endParaRPr>
          </a:p>
        </p:txBody>
      </p:sp>
      <p:sp>
        <p:nvSpPr>
          <p:cNvPr id="7" name="TextBox 6"/>
          <p:cNvSpPr txBox="1"/>
          <p:nvPr/>
        </p:nvSpPr>
        <p:spPr>
          <a:xfrm>
            <a:off x="7464152" y="2492896"/>
            <a:ext cx="1296144" cy="70788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খ-দল</a:t>
            </a:r>
            <a:endParaRPr lang="en-US" sz="4000" dirty="0">
              <a:latin typeface="NikoshBAN" pitchFamily="2" charset="0"/>
              <a:cs typeface="NikoshBAN" pitchFamily="2" charset="0"/>
            </a:endParaRPr>
          </a:p>
        </p:txBody>
      </p:sp>
      <p:sp>
        <p:nvSpPr>
          <p:cNvPr id="8" name="Rectangle 7"/>
          <p:cNvSpPr/>
          <p:nvPr/>
        </p:nvSpPr>
        <p:spPr>
          <a:xfrm>
            <a:off x="6972347" y="3593481"/>
            <a:ext cx="4464496" cy="154324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b="1" dirty="0" smtClean="0">
                <a:solidFill>
                  <a:schemeClr val="tx1"/>
                </a:solidFill>
                <a:latin typeface="NikoshBAN" pitchFamily="2" charset="0"/>
                <a:cs typeface="NikoshBAN" pitchFamily="2" charset="0"/>
              </a:rPr>
              <a:t>সালোকসংশ্লেষণে ক্লোরোফিলের অপরিহার্যতার পরীক্ষাটি কর</a:t>
            </a:r>
            <a:r>
              <a:rPr lang="bn-BD" sz="3200" b="1" dirty="0" smtClean="0">
                <a:solidFill>
                  <a:schemeClr val="tx1"/>
                </a:solidFill>
                <a:latin typeface="NikoshBAN" pitchFamily="2" charset="0"/>
                <a:cs typeface="NikoshBAN" pitchFamily="2" charset="0"/>
              </a:rPr>
              <a:t>।</a:t>
            </a:r>
            <a:endParaRPr lang="en-US" sz="3200" dirty="0"/>
          </a:p>
        </p:txBody>
      </p:sp>
    </p:spTree>
    <p:extLst>
      <p:ext uri="{BB962C8B-B14F-4D97-AF65-F5344CB8AC3E}">
        <p14:creationId xmlns:p14="http://schemas.microsoft.com/office/powerpoint/2010/main" val="3205527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99856" y="1066274"/>
            <a:ext cx="2057400" cy="707886"/>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4000" b="1" dirty="0">
                <a:latin typeface="NikoshBAN" pitchFamily="2" charset="0"/>
                <a:cs typeface="NikoshBAN" pitchFamily="2" charset="0"/>
              </a:rPr>
              <a:t>বাড়ির</a:t>
            </a:r>
            <a:r>
              <a:rPr lang="bn-BD" sz="4000" dirty="0">
                <a:latin typeface="NikoshBAN" pitchFamily="2" charset="0"/>
                <a:cs typeface="NikoshBAN" pitchFamily="2" charset="0"/>
              </a:rPr>
              <a:t> </a:t>
            </a:r>
            <a:r>
              <a:rPr lang="bn-BD" sz="4000" b="1" dirty="0">
                <a:latin typeface="NikoshBAN" pitchFamily="2" charset="0"/>
                <a:cs typeface="NikoshBAN" pitchFamily="2" charset="0"/>
              </a:rPr>
              <a:t>কাজ</a:t>
            </a:r>
            <a:endParaRPr lang="en-US" sz="4000" b="1" dirty="0">
              <a:latin typeface="NikoshBAN" pitchFamily="2" charset="0"/>
              <a:cs typeface="NikoshBAN" pitchFamily="2" charset="0"/>
            </a:endParaRPr>
          </a:p>
        </p:txBody>
      </p:sp>
      <p:sp>
        <p:nvSpPr>
          <p:cNvPr id="4" name="TextBox 3"/>
          <p:cNvSpPr txBox="1"/>
          <p:nvPr/>
        </p:nvSpPr>
        <p:spPr>
          <a:xfrm>
            <a:off x="767408" y="3308791"/>
            <a:ext cx="10585176" cy="1200329"/>
          </a:xfrm>
          <a:prstGeom prst="rect">
            <a:avLst/>
          </a:prstGeom>
          <a:solidFill>
            <a:schemeClr val="bg1"/>
          </a:solidFill>
          <a:ln w="57150">
            <a:solidFill>
              <a:schemeClr val="tx1"/>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3600" dirty="0">
                <a:latin typeface="NikoshBAN" panose="02000000000000000000" pitchFamily="2" charset="0"/>
                <a:cs typeface="NikoshBAN" panose="02000000000000000000" pitchFamily="2" charset="0"/>
              </a:rPr>
              <a:t> </a:t>
            </a:r>
            <a:r>
              <a:rPr lang="bn-BD" sz="3600" dirty="0" smtClean="0">
                <a:latin typeface="NikoshBAN" panose="02000000000000000000" pitchFamily="2" charset="0"/>
                <a:cs typeface="NikoshBAN" panose="02000000000000000000" pitchFamily="2" charset="0"/>
              </a:rPr>
              <a:t>সালোকসংশ্লেষণ প্রক্রিয়াটি বন্ধ হয়ে গেলে উদ্ভিদের উপর কি প্রতিক্রিয়া সৃষ্টি হবে </a:t>
            </a:r>
            <a:r>
              <a:rPr lang="bn-BD" sz="3600" smtClean="0">
                <a:latin typeface="NikoshBAN" panose="02000000000000000000" pitchFamily="2" charset="0"/>
                <a:cs typeface="NikoshBAN" panose="02000000000000000000" pitchFamily="2" charset="0"/>
              </a:rPr>
              <a:t>যুক্তিসহ -বিশ্লেষণ </a:t>
            </a:r>
            <a:r>
              <a:rPr lang="bn-BD" sz="3600" dirty="0" smtClean="0">
                <a:latin typeface="NikoshBAN" panose="02000000000000000000" pitchFamily="2" charset="0"/>
                <a:cs typeface="NikoshBAN" panose="02000000000000000000" pitchFamily="2" charset="0"/>
              </a:rPr>
              <a:t>কর। </a:t>
            </a:r>
            <a:endParaRPr lang="en-US" sz="3600"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9456" y="548680"/>
            <a:ext cx="2619375"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968059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608" y="980728"/>
            <a:ext cx="2950096" cy="617984"/>
          </a:xfrm>
        </p:spPr>
        <p:txBody>
          <a:bodyPr>
            <a:noAutofit/>
          </a:bodyPr>
          <a:lstStyle/>
          <a:p>
            <a:pPr>
              <a:defRPr/>
            </a:pPr>
            <a:r>
              <a:rPr lang="bn-BD" sz="4400" dirty="0">
                <a:ln>
                  <a:solidFill>
                    <a:sysClr val="windowText" lastClr="000000"/>
                  </a:solidFill>
                </a:ln>
                <a:solidFill>
                  <a:sysClr val="windowText" lastClr="000000"/>
                </a:solidFill>
                <a:latin typeface="NikoshBAN" pitchFamily="2" charset="0"/>
                <a:cs typeface="NikoshBAN" pitchFamily="2" charset="0"/>
              </a:rPr>
              <a:t>ধন্যবাদ</a:t>
            </a:r>
            <a:endParaRPr lang="en-US" sz="4400" dirty="0">
              <a:ln>
                <a:solidFill>
                  <a:sysClr val="windowText" lastClr="000000"/>
                </a:solidFill>
              </a:ln>
              <a:solidFill>
                <a:sysClr val="windowText" lastClr="00000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9656" y="1967231"/>
            <a:ext cx="7058025" cy="394335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8168" y="1052736"/>
            <a:ext cx="4978395" cy="4608572"/>
          </a:xfrm>
          <a:prstGeom prst="rect">
            <a:avLst/>
          </a:prstGeom>
        </p:spPr>
      </p:pic>
      <p:sp>
        <p:nvSpPr>
          <p:cNvPr id="3" name="Flowchart: Connector 2"/>
          <p:cNvSpPr/>
          <p:nvPr/>
        </p:nvSpPr>
        <p:spPr>
          <a:xfrm>
            <a:off x="253806" y="233577"/>
            <a:ext cx="1008112" cy="1008112"/>
          </a:xfrm>
          <a:prstGeom prst="flowChartConnector">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935711" y="963083"/>
            <a:ext cx="1343574" cy="1239417"/>
            <a:chOff x="935711" y="963083"/>
            <a:chExt cx="1343574" cy="1239417"/>
          </a:xfrm>
        </p:grpSpPr>
        <p:cxnSp>
          <p:nvCxnSpPr>
            <p:cNvPr id="10" name="Straight Connector 9"/>
            <p:cNvCxnSpPr/>
            <p:nvPr/>
          </p:nvCxnSpPr>
          <p:spPr>
            <a:xfrm>
              <a:off x="935711" y="1266396"/>
              <a:ext cx="576064" cy="468052"/>
            </a:xfrm>
            <a:prstGeom prst="line">
              <a:avLst/>
            </a:prstGeom>
          </p:spPr>
          <p:style>
            <a:lnRef idx="3">
              <a:schemeClr val="accent4"/>
            </a:lnRef>
            <a:fillRef idx="0">
              <a:schemeClr val="accent4"/>
            </a:fillRef>
            <a:effectRef idx="2">
              <a:schemeClr val="accent4"/>
            </a:effectRef>
            <a:fontRef idx="minor">
              <a:schemeClr val="tx1"/>
            </a:fontRef>
          </p:style>
        </p:cxnSp>
        <p:cxnSp>
          <p:nvCxnSpPr>
            <p:cNvPr id="13" name="Straight Connector 12"/>
            <p:cNvCxnSpPr/>
            <p:nvPr/>
          </p:nvCxnSpPr>
          <p:spPr>
            <a:xfrm>
              <a:off x="1601505" y="1734448"/>
              <a:ext cx="576064" cy="468052"/>
            </a:xfrm>
            <a:prstGeom prst="line">
              <a:avLst/>
            </a:prstGeom>
          </p:spPr>
          <p:style>
            <a:lnRef idx="3">
              <a:schemeClr val="accent4"/>
            </a:lnRef>
            <a:fillRef idx="0">
              <a:schemeClr val="accent4"/>
            </a:fillRef>
            <a:effectRef idx="2">
              <a:schemeClr val="accent4"/>
            </a:effectRef>
            <a:fontRef idx="minor">
              <a:schemeClr val="tx1"/>
            </a:fontRef>
          </p:style>
        </p:cxnSp>
        <p:cxnSp>
          <p:nvCxnSpPr>
            <p:cNvPr id="14" name="Straight Connector 13"/>
            <p:cNvCxnSpPr/>
            <p:nvPr/>
          </p:nvCxnSpPr>
          <p:spPr>
            <a:xfrm>
              <a:off x="1703221" y="1496222"/>
              <a:ext cx="576064" cy="468052"/>
            </a:xfrm>
            <a:prstGeom prst="line">
              <a:avLst/>
            </a:prstGeom>
          </p:spPr>
          <p:style>
            <a:lnRef idx="3">
              <a:schemeClr val="accent4"/>
            </a:lnRef>
            <a:fillRef idx="0">
              <a:schemeClr val="accent4"/>
            </a:fillRef>
            <a:effectRef idx="2">
              <a:schemeClr val="accent4"/>
            </a:effectRef>
            <a:fontRef idx="minor">
              <a:schemeClr val="tx1"/>
            </a:fontRef>
          </p:style>
        </p:cxnSp>
        <p:cxnSp>
          <p:nvCxnSpPr>
            <p:cNvPr id="15" name="Straight Connector 14"/>
            <p:cNvCxnSpPr/>
            <p:nvPr/>
          </p:nvCxnSpPr>
          <p:spPr>
            <a:xfrm>
              <a:off x="1215984" y="963083"/>
              <a:ext cx="576064" cy="468052"/>
            </a:xfrm>
            <a:prstGeom prst="line">
              <a:avLst/>
            </a:prstGeom>
          </p:spPr>
          <p:style>
            <a:lnRef idx="3">
              <a:schemeClr val="accent4"/>
            </a:lnRef>
            <a:fillRef idx="0">
              <a:schemeClr val="accent4"/>
            </a:fillRef>
            <a:effectRef idx="2">
              <a:schemeClr val="accent4"/>
            </a:effectRef>
            <a:fontRef idx="minor">
              <a:schemeClr val="tx1"/>
            </a:fontRef>
          </p:style>
        </p:cxnSp>
        <p:cxnSp>
          <p:nvCxnSpPr>
            <p:cNvPr id="16" name="Straight Connector 15"/>
            <p:cNvCxnSpPr/>
            <p:nvPr/>
          </p:nvCxnSpPr>
          <p:spPr>
            <a:xfrm>
              <a:off x="1221488" y="1281827"/>
              <a:ext cx="576064" cy="468052"/>
            </a:xfrm>
            <a:prstGeom prst="line">
              <a:avLst/>
            </a:prstGeom>
          </p:spPr>
          <p:style>
            <a:lnRef idx="3">
              <a:schemeClr val="accent4"/>
            </a:lnRef>
            <a:fillRef idx="0">
              <a:schemeClr val="accent4"/>
            </a:fillRef>
            <a:effectRef idx="2">
              <a:schemeClr val="accent4"/>
            </a:effectRef>
            <a:fontRef idx="minor">
              <a:schemeClr val="tx1"/>
            </a:fontRef>
          </p:style>
        </p:cxnSp>
      </p:grpSp>
      <p:sp>
        <p:nvSpPr>
          <p:cNvPr id="27" name="Rectangle 26"/>
          <p:cNvSpPr/>
          <p:nvPr/>
        </p:nvSpPr>
        <p:spPr>
          <a:xfrm>
            <a:off x="2419585" y="2550524"/>
            <a:ext cx="2239352" cy="5040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ln>
                  <a:solidFill>
                    <a:sysClr val="windowText" lastClr="000000"/>
                  </a:solidFill>
                </a:ln>
                <a:solidFill>
                  <a:schemeClr val="tx1"/>
                </a:solidFill>
                <a:latin typeface="NikoshBAN" panose="02000000000000000000" pitchFamily="2" charset="0"/>
                <a:cs typeface="NikoshBAN" panose="02000000000000000000" pitchFamily="2" charset="0"/>
              </a:rPr>
              <a:t>ক্লোরোফিল</a:t>
            </a:r>
            <a:endParaRPr lang="en-US" sz="3600"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pic>
        <p:nvPicPr>
          <p:cNvPr id="31" name="Picture 3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8670" y="2942920"/>
            <a:ext cx="1071562" cy="1071562"/>
          </a:xfrm>
          <a:prstGeom prst="rect">
            <a:avLst/>
          </a:prstGeom>
        </p:spPr>
      </p:pic>
      <p:pic>
        <p:nvPicPr>
          <p:cNvPr id="32" name="Picture 31"/>
          <p:cNvPicPr>
            <a:picLocks noChangeAspect="1"/>
          </p:cNvPicPr>
          <p:nvPr/>
        </p:nvPicPr>
        <p:blipFill rotWithShape="1">
          <a:blip r:embed="rId4" cstate="print">
            <a:clrChange>
              <a:clrFrom>
                <a:srgbClr val="E8E6EB"/>
              </a:clrFrom>
              <a:clrTo>
                <a:srgbClr val="E8E6EB">
                  <a:alpha val="0"/>
                </a:srgbClr>
              </a:clrTo>
            </a:clrChange>
            <a:extLst>
              <a:ext uri="{28A0092B-C50C-407E-A947-70E740481C1C}">
                <a14:useLocalDpi xmlns:a14="http://schemas.microsoft.com/office/drawing/2010/main" val="0"/>
              </a:ext>
            </a:extLst>
          </a:blip>
          <a:srcRect l="9373" t="9134" r="10927" b="16313"/>
          <a:stretch/>
        </p:blipFill>
        <p:spPr>
          <a:xfrm>
            <a:off x="3844191" y="3042221"/>
            <a:ext cx="864095" cy="872961"/>
          </a:xfrm>
          <a:prstGeom prst="rect">
            <a:avLst/>
          </a:prstGeom>
          <a:ln>
            <a:solidFill>
              <a:schemeClr val="tx1"/>
            </a:solidFill>
          </a:ln>
        </p:spPr>
      </p:pic>
      <p:sp>
        <p:nvSpPr>
          <p:cNvPr id="33" name="Rectangle 32"/>
          <p:cNvSpPr/>
          <p:nvPr/>
        </p:nvSpPr>
        <p:spPr>
          <a:xfrm>
            <a:off x="2598472" y="5866351"/>
            <a:ext cx="1479831" cy="27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n>
                  <a:solidFill>
                    <a:sysClr val="windowText" lastClr="000000"/>
                  </a:solidFill>
                </a:ln>
                <a:solidFill>
                  <a:schemeClr val="tx1"/>
                </a:solidFill>
                <a:latin typeface="NikoshBAN" panose="02000000000000000000" pitchFamily="2" charset="0"/>
                <a:cs typeface="NikoshBAN" panose="02000000000000000000" pitchFamily="2" charset="0"/>
              </a:rPr>
              <a:t>পানি</a:t>
            </a:r>
            <a:endParaRPr lang="en-US" sz="3600"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grpSp>
        <p:nvGrpSpPr>
          <p:cNvPr id="2" name="Group 1"/>
          <p:cNvGrpSpPr/>
          <p:nvPr/>
        </p:nvGrpSpPr>
        <p:grpSpPr>
          <a:xfrm>
            <a:off x="2509526" y="5013176"/>
            <a:ext cx="1758051" cy="567446"/>
            <a:chOff x="3029257" y="5488155"/>
            <a:chExt cx="1758051" cy="567446"/>
          </a:xfrm>
        </p:grpSpPr>
        <p:sp>
          <p:nvSpPr>
            <p:cNvPr id="17" name="Teardrop 16"/>
            <p:cNvSpPr/>
            <p:nvPr/>
          </p:nvSpPr>
          <p:spPr>
            <a:xfrm>
              <a:off x="3223760" y="5825613"/>
              <a:ext cx="177893" cy="22998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ardrop 17"/>
            <p:cNvSpPr/>
            <p:nvPr/>
          </p:nvSpPr>
          <p:spPr>
            <a:xfrm>
              <a:off x="3286938" y="5514066"/>
              <a:ext cx="177893" cy="22998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ardrop 18"/>
            <p:cNvSpPr/>
            <p:nvPr/>
          </p:nvSpPr>
          <p:spPr>
            <a:xfrm>
              <a:off x="4609415" y="5521648"/>
              <a:ext cx="177893" cy="22998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ardrop 19"/>
            <p:cNvSpPr/>
            <p:nvPr/>
          </p:nvSpPr>
          <p:spPr>
            <a:xfrm>
              <a:off x="3616165" y="5488155"/>
              <a:ext cx="177893" cy="22998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a:off x="3992753" y="5501746"/>
              <a:ext cx="177893" cy="22998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a:off x="3029257" y="5519172"/>
              <a:ext cx="177893" cy="22998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ardrop 23"/>
            <p:cNvSpPr/>
            <p:nvPr/>
          </p:nvSpPr>
          <p:spPr>
            <a:xfrm>
              <a:off x="3844127" y="5753198"/>
              <a:ext cx="177893" cy="22998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p:cNvSpPr/>
            <p:nvPr/>
          </p:nvSpPr>
          <p:spPr>
            <a:xfrm>
              <a:off x="4351734" y="5514066"/>
              <a:ext cx="177893" cy="22998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ardrop 25"/>
            <p:cNvSpPr/>
            <p:nvPr/>
          </p:nvSpPr>
          <p:spPr>
            <a:xfrm>
              <a:off x="4414400" y="5825613"/>
              <a:ext cx="177893" cy="22998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ardrop 36"/>
            <p:cNvSpPr/>
            <p:nvPr/>
          </p:nvSpPr>
          <p:spPr>
            <a:xfrm>
              <a:off x="3532204" y="5795982"/>
              <a:ext cx="177893" cy="229988"/>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p:cNvSpPr/>
          <p:nvPr/>
        </p:nvSpPr>
        <p:spPr>
          <a:xfrm>
            <a:off x="2109719" y="198477"/>
            <a:ext cx="5568201"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n>
                  <a:solidFill>
                    <a:sysClr val="windowText" lastClr="000000"/>
                  </a:solidFill>
                </a:ln>
                <a:solidFill>
                  <a:schemeClr val="tx1"/>
                </a:solidFill>
                <a:latin typeface="NikoshBAN" panose="02000000000000000000" pitchFamily="2" charset="0"/>
                <a:cs typeface="NikoshBAN" panose="02000000000000000000" pitchFamily="2" charset="0"/>
              </a:rPr>
              <a:t>বলতো এই প্রক্রিয়াটির নাম কি?</a:t>
            </a:r>
            <a:endParaRPr lang="en-US" sz="4000"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39" name="Rectangle 38"/>
          <p:cNvSpPr/>
          <p:nvPr/>
        </p:nvSpPr>
        <p:spPr>
          <a:xfrm>
            <a:off x="4729167" y="1012835"/>
            <a:ext cx="684835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n>
                  <a:solidFill>
                    <a:sysClr val="windowText" lastClr="000000"/>
                  </a:solidFill>
                </a:ln>
                <a:solidFill>
                  <a:schemeClr val="tx1"/>
                </a:solidFill>
                <a:latin typeface="NikoshBAN" panose="02000000000000000000" pitchFamily="2" charset="0"/>
                <a:cs typeface="NikoshBAN" panose="02000000000000000000" pitchFamily="2" charset="0"/>
              </a:rPr>
              <a:t>এই প্রক্রিয়াটি জীবের জন্য গুরুত্বপূর্ণ কেন?</a:t>
            </a:r>
            <a:endParaRPr lang="en-US" sz="4000"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
        <p:nvSpPr>
          <p:cNvPr id="40" name="Rectangle 39"/>
          <p:cNvSpPr/>
          <p:nvPr/>
        </p:nvSpPr>
        <p:spPr>
          <a:xfrm>
            <a:off x="4075112" y="5120257"/>
            <a:ext cx="8156465" cy="10500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n>
                  <a:solidFill>
                    <a:sysClr val="windowText" lastClr="000000"/>
                  </a:solidFill>
                </a:ln>
                <a:solidFill>
                  <a:schemeClr val="tx1"/>
                </a:solidFill>
                <a:latin typeface="NikoshBAN" panose="02000000000000000000" pitchFamily="2" charset="0"/>
                <a:cs typeface="NikoshBAN" panose="02000000000000000000" pitchFamily="2" charset="0"/>
              </a:rPr>
              <a:t>এই প্রক্রিয়াটির জন্য কোন কোন উপাদান অপরিহার্য ?</a:t>
            </a:r>
            <a:endParaRPr lang="en-US" sz="3600" dirty="0">
              <a:ln>
                <a:solidFill>
                  <a:sysClr val="windowText" lastClr="000000"/>
                </a:solidFill>
              </a:ln>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14503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3"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3" presetClass="path" presetSubtype="0" accel="50000" decel="50000" fill="hold" nodeType="clickEffect">
                                  <p:stCondLst>
                                    <p:cond delay="0"/>
                                  </p:stCondLst>
                                  <p:childTnLst>
                                    <p:animMotion origin="layout" path="M -2.29167E-6 1.48148E-6 L 0.25 1.48148E-6 " pathEditMode="relative" rAng="0" ptsTypes="AA">
                                      <p:cBhvr>
                                        <p:cTn id="11" dur="2000" fill="hold"/>
                                        <p:tgtEl>
                                          <p:spTgt spid="31"/>
                                        </p:tgtEl>
                                        <p:attrNameLst>
                                          <p:attrName>ppt_x</p:attrName>
                                          <p:attrName>ppt_y</p:attrName>
                                        </p:attrNameLst>
                                      </p:cBhvr>
                                      <p:rCtr x="12500" y="0"/>
                                    </p:animMotion>
                                  </p:childTnLst>
                                </p:cTn>
                              </p:par>
                            </p:childTnLst>
                          </p:cTn>
                        </p:par>
                      </p:childTnLst>
                    </p:cTn>
                  </p:par>
                  <p:par>
                    <p:cTn id="12" fill="hold">
                      <p:stCondLst>
                        <p:cond delay="indefinite"/>
                      </p:stCondLst>
                      <p:childTnLst>
                        <p:par>
                          <p:cTn id="13" fill="hold">
                            <p:stCondLst>
                              <p:cond delay="0"/>
                            </p:stCondLst>
                            <p:childTnLst>
                              <p:par>
                                <p:cTn id="14" presetID="63" presetClass="path" presetSubtype="0" accel="50000" decel="50000" fill="hold" nodeType="clickEffect">
                                  <p:stCondLst>
                                    <p:cond delay="0"/>
                                  </p:stCondLst>
                                  <p:childTnLst>
                                    <p:animMotion origin="layout" path="M -4.58333E-6 -4.81481E-6 L 0.17982 -0.00532 " pathEditMode="relative" rAng="0" ptsTypes="AA">
                                      <p:cBhvr>
                                        <p:cTn id="15" dur="2000" fill="hold"/>
                                        <p:tgtEl>
                                          <p:spTgt spid="32"/>
                                        </p:tgtEl>
                                        <p:attrNameLst>
                                          <p:attrName>ppt_x</p:attrName>
                                          <p:attrName>ppt_y</p:attrName>
                                        </p:attrNameLst>
                                      </p:cBhvr>
                                      <p:rCtr x="8984" y="-278"/>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fade">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3" animBg="1"/>
      <p:bldP spid="38" grpId="0"/>
      <p:bldP spid="39"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4941168"/>
            <a:ext cx="12192000" cy="1009876"/>
            <a:chOff x="509516" y="5251535"/>
            <a:chExt cx="11491416" cy="1009876"/>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516" y="5677469"/>
              <a:ext cx="5745708" cy="583942"/>
            </a:xfrm>
            <a:prstGeom prst="rect">
              <a:avLst/>
            </a:prstGeom>
          </p:spPr>
        </p:pic>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516" y="5251535"/>
              <a:ext cx="5745708" cy="583942"/>
            </a:xfrm>
            <a:prstGeom prst="rect">
              <a:avLst/>
            </a:prstGeom>
          </p:spPr>
        </p:pic>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224" y="5675705"/>
              <a:ext cx="5745708" cy="583942"/>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224" y="5251535"/>
              <a:ext cx="5745708" cy="583942"/>
            </a:xfrm>
            <a:prstGeom prst="rect">
              <a:avLst/>
            </a:prstGeom>
          </p:spPr>
        </p:pic>
      </p:grpSp>
      <p:sp>
        <p:nvSpPr>
          <p:cNvPr id="8" name="Rectangle 7"/>
          <p:cNvSpPr/>
          <p:nvPr/>
        </p:nvSpPr>
        <p:spPr>
          <a:xfrm>
            <a:off x="3761907" y="1414517"/>
            <a:ext cx="4249881" cy="646331"/>
          </a:xfrm>
          <a:prstGeom prst="rect">
            <a:avLst/>
          </a:prstGeom>
        </p:spPr>
        <p:txBody>
          <a:bodyPr wrap="none">
            <a:spAutoFit/>
          </a:bodyPr>
          <a:lstStyle/>
          <a:p>
            <a:pPr marL="457200" indent="-457200" algn="ctr">
              <a:buFont typeface="Arial" panose="020B0604020202020204" pitchFamily="34" charset="0"/>
              <a:buChar char="•"/>
            </a:pPr>
            <a:r>
              <a:rPr lang="bn-BD" sz="3600" b="1" cap="all" dirty="0">
                <a:ln w="0"/>
                <a:latin typeface="NikoshBAN" pitchFamily="2" charset="0"/>
                <a:cs typeface="NikoshBAN" pitchFamily="2" charset="0"/>
              </a:rPr>
              <a:t>সালোকসংশ্লেষণের </a:t>
            </a:r>
            <a:r>
              <a:rPr lang="bn-BD" sz="3600" b="1" cap="all" dirty="0" smtClean="0">
                <a:ln w="0"/>
                <a:latin typeface="NikoshBAN" pitchFamily="2" charset="0"/>
                <a:cs typeface="NikoshBAN" pitchFamily="2" charset="0"/>
              </a:rPr>
              <a:t>গুরুত্ব</a:t>
            </a:r>
            <a:endParaRPr lang="en-US" sz="3600" b="1" cap="all" dirty="0">
              <a:ln w="0"/>
              <a:latin typeface="NikoshBAN" pitchFamily="2" charset="0"/>
              <a:cs typeface="NikoshBAN" pitchFamily="2" charset="0"/>
            </a:endParaRPr>
          </a:p>
        </p:txBody>
      </p:sp>
      <p:sp>
        <p:nvSpPr>
          <p:cNvPr id="9" name="Rectangle 8"/>
          <p:cNvSpPr/>
          <p:nvPr/>
        </p:nvSpPr>
        <p:spPr>
          <a:xfrm>
            <a:off x="1403823" y="2566645"/>
            <a:ext cx="9714518" cy="646331"/>
          </a:xfrm>
          <a:prstGeom prst="rect">
            <a:avLst/>
          </a:prstGeom>
        </p:spPr>
        <p:txBody>
          <a:bodyPr wrap="none">
            <a:spAutoFit/>
          </a:bodyPr>
          <a:lstStyle/>
          <a:p>
            <a:pPr marL="457200" indent="-457200" algn="ctr">
              <a:buFont typeface="Arial" panose="020B0604020202020204" pitchFamily="34" charset="0"/>
              <a:buChar char="•"/>
            </a:pPr>
            <a:r>
              <a:rPr lang="bn-BD" sz="3600" b="1" cap="all" dirty="0">
                <a:ln w="0"/>
                <a:latin typeface="NikoshBAN" pitchFamily="2" charset="0"/>
                <a:cs typeface="NikoshBAN" pitchFamily="2" charset="0"/>
              </a:rPr>
              <a:t>সালোকসংশ্লেষণে ক্লোরোফিল ও আলোর অপরিহার্যতার </a:t>
            </a:r>
            <a:r>
              <a:rPr lang="bn-BD" sz="3600" b="1" cap="all" dirty="0" smtClean="0">
                <a:ln w="0"/>
                <a:latin typeface="NikoshBAN" pitchFamily="2" charset="0"/>
                <a:cs typeface="NikoshBAN" pitchFamily="2" charset="0"/>
              </a:rPr>
              <a:t>পরীক্ষা</a:t>
            </a:r>
            <a:r>
              <a:rPr lang="en-US" sz="3600" b="1" cap="all" dirty="0">
                <a:ln w="0"/>
                <a:latin typeface="NikoshBAN" pitchFamily="2" charset="0"/>
                <a:cs typeface="NikoshBAN" pitchFamily="2" charset="0"/>
              </a:rPr>
              <a:t>।</a:t>
            </a:r>
            <a:r>
              <a:rPr lang="bn-BD" sz="3600" b="1" cap="all" dirty="0" smtClean="0">
                <a:ln w="0"/>
                <a:latin typeface="NikoshBAN" pitchFamily="2" charset="0"/>
                <a:cs typeface="NikoshBAN" pitchFamily="2" charset="0"/>
              </a:rPr>
              <a:t> </a:t>
            </a:r>
            <a:endParaRPr lang="en-US" sz="3600" b="1" cap="all" dirty="0">
              <a:ln w="0"/>
              <a:latin typeface="NikoshBAN" pitchFamily="2" charset="0"/>
              <a:cs typeface="NikoshBAN" pitchFamily="2" charset="0"/>
            </a:endParaRPr>
          </a:p>
        </p:txBody>
      </p:sp>
    </p:spTree>
    <p:extLst>
      <p:ext uri="{BB962C8B-B14F-4D97-AF65-F5344CB8AC3E}">
        <p14:creationId xmlns:p14="http://schemas.microsoft.com/office/powerpoint/2010/main" val="469826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wn Arrow Callout 5"/>
          <p:cNvSpPr/>
          <p:nvPr/>
        </p:nvSpPr>
        <p:spPr>
          <a:xfrm>
            <a:off x="4584412" y="281496"/>
            <a:ext cx="3671248" cy="1091336"/>
          </a:xfrm>
          <a:prstGeom prst="downArrowCallou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n>
                  <a:solidFill>
                    <a:schemeClr val="tx1"/>
                  </a:solidFill>
                </a:ln>
                <a:solidFill>
                  <a:schemeClr val="tx1"/>
                </a:solidFill>
                <a:latin typeface="NikoshBAN" panose="02000000000000000000" pitchFamily="2" charset="0"/>
                <a:cs typeface="NikoshBAN" panose="02000000000000000000" pitchFamily="2" charset="0"/>
              </a:rPr>
              <a:t>শিখনফল</a:t>
            </a:r>
            <a:endParaRPr lang="en-US" sz="4400" dirty="0">
              <a:ln>
                <a:solidFill>
                  <a:schemeClr val="tx1"/>
                </a:solidFill>
              </a:ln>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2575885" y="3097588"/>
            <a:ext cx="7271980" cy="491087"/>
          </a:xfrm>
          <a:prstGeom prst="rect">
            <a:avLst/>
          </a:prstGeom>
          <a:solidFill>
            <a:schemeClr val="accent2">
              <a:lumMod val="60000"/>
              <a:lumOff val="4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q"/>
            </a:pPr>
            <a:r>
              <a:rPr lang="en-US" sz="3200" b="1" dirty="0" err="1" smtClean="0">
                <a:solidFill>
                  <a:schemeClr val="tx1"/>
                </a:solidFill>
                <a:latin typeface="NikoshBAN" pitchFamily="2" charset="0"/>
                <a:cs typeface="NikoshBAN" pitchFamily="2" charset="0"/>
              </a:rPr>
              <a:t>সালোকসংশ্লেষণের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গুরুত্ব</a:t>
            </a:r>
            <a:r>
              <a:rPr lang="en-US" sz="3200" b="1" dirty="0" smtClean="0">
                <a:solidFill>
                  <a:schemeClr val="tx1"/>
                </a:solidFill>
                <a:latin typeface="NikoshBAN" pitchFamily="2" charset="0"/>
                <a:cs typeface="NikoshBAN" pitchFamily="2" charset="0"/>
              </a:rPr>
              <a:t> </a:t>
            </a:r>
            <a:r>
              <a:rPr lang="bn-BD" sz="3200" b="1" dirty="0" smtClean="0">
                <a:solidFill>
                  <a:schemeClr val="tx1"/>
                </a:solidFill>
                <a:latin typeface="NikoshBAN" pitchFamily="2" charset="0"/>
                <a:cs typeface="NikoshBAN" pitchFamily="2" charset="0"/>
              </a:rPr>
              <a:t>বর্ণনা করতে পারবে</a:t>
            </a:r>
            <a:r>
              <a:rPr lang="bn-BD" sz="3200" b="1" dirty="0">
                <a:solidFill>
                  <a:schemeClr val="tx1"/>
                </a:solidFill>
                <a:latin typeface="NikoshBAN" pitchFamily="2" charset="0"/>
                <a:cs typeface="NikoshBAN" pitchFamily="2" charset="0"/>
              </a:rPr>
              <a:t>;</a:t>
            </a:r>
            <a:endParaRPr lang="en-US" sz="3200" dirty="0"/>
          </a:p>
        </p:txBody>
      </p:sp>
      <p:sp>
        <p:nvSpPr>
          <p:cNvPr id="9" name="Rectangle 8"/>
          <p:cNvSpPr/>
          <p:nvPr/>
        </p:nvSpPr>
        <p:spPr>
          <a:xfrm>
            <a:off x="379227" y="4953223"/>
            <a:ext cx="11665296" cy="484495"/>
          </a:xfrm>
          <a:prstGeom prst="rect">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q"/>
            </a:pPr>
            <a:r>
              <a:rPr lang="en-US" sz="3200" b="1" dirty="0" err="1" smtClean="0">
                <a:solidFill>
                  <a:schemeClr val="tx1"/>
                </a:solidFill>
                <a:latin typeface="NikoshBAN" pitchFamily="2" charset="0"/>
                <a:cs typeface="NikoshBAN" pitchFamily="2" charset="0"/>
              </a:rPr>
              <a:t>সালোকসংশ্লেষণ</a:t>
            </a:r>
            <a:r>
              <a:rPr lang="en-US" sz="3200" b="1" dirty="0" smtClean="0">
                <a:solidFill>
                  <a:schemeClr val="tx1"/>
                </a:solidFill>
                <a:latin typeface="NikoshBAN" pitchFamily="2" charset="0"/>
                <a:cs typeface="NikoshBAN" pitchFamily="2" charset="0"/>
              </a:rPr>
              <a:t> </a:t>
            </a:r>
            <a:r>
              <a:rPr lang="bn-BD" sz="3200" b="1" dirty="0">
                <a:solidFill>
                  <a:schemeClr val="tx1"/>
                </a:solidFill>
                <a:latin typeface="NikoshBAN" pitchFamily="2" charset="0"/>
                <a:cs typeface="NikoshBAN" pitchFamily="2" charset="0"/>
              </a:rPr>
              <a:t>প্রক্রিয়ায় </a:t>
            </a:r>
            <a:r>
              <a:rPr lang="en-US" sz="3200" b="1" dirty="0" err="1" smtClean="0">
                <a:solidFill>
                  <a:schemeClr val="tx1"/>
                </a:solidFill>
                <a:latin typeface="NikoshBAN" pitchFamily="2" charset="0"/>
                <a:cs typeface="NikoshBAN" pitchFamily="2" charset="0"/>
              </a:rPr>
              <a:t>ক্লোরোফিলের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অপরিহার্যতা</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পরীক্ষা</a:t>
            </a:r>
            <a:r>
              <a:rPr lang="bn-BD"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দ্বারা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প্রমাণ</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করতে</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পারবে</a:t>
            </a:r>
            <a:r>
              <a:rPr lang="en-US" sz="3200" b="1" dirty="0" smtClean="0">
                <a:solidFill>
                  <a:schemeClr val="tx1"/>
                </a:solidFill>
                <a:latin typeface="NikoshBAN" pitchFamily="2" charset="0"/>
                <a:cs typeface="NikoshBAN" pitchFamily="2" charset="0"/>
              </a:rPr>
              <a:t>।</a:t>
            </a:r>
            <a:endParaRPr lang="en-US" sz="3200" dirty="0"/>
          </a:p>
        </p:txBody>
      </p:sp>
      <p:sp>
        <p:nvSpPr>
          <p:cNvPr id="10" name="TextBox 9"/>
          <p:cNvSpPr txBox="1"/>
          <p:nvPr/>
        </p:nvSpPr>
        <p:spPr>
          <a:xfrm>
            <a:off x="539712" y="1051407"/>
            <a:ext cx="4223358" cy="1517928"/>
          </a:xfrm>
          <a:prstGeom prst="stripedRightArrow">
            <a:avLst>
              <a:gd name="adj1" fmla="val 38251"/>
              <a:gd name="adj2" fmla="val 34847"/>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dk1"/>
          </a:fillRef>
          <a:effectRef idx="1">
            <a:schemeClr val="dk1"/>
          </a:effectRef>
          <a:fontRef idx="minor">
            <a:schemeClr val="lt1"/>
          </a:fontRef>
        </p:style>
        <p:txBody>
          <a:bodyPr wrap="square">
            <a:spAutoFit/>
          </a:bodyPr>
          <a:lstStyle/>
          <a:p>
            <a:pPr>
              <a:defRPr/>
            </a:pPr>
            <a:r>
              <a:rPr lang="bn-IN" sz="320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এই পাঠশেষে শিক্ষার্থীরা</a:t>
            </a:r>
            <a:r>
              <a:rPr lang="en-US" sz="3200" dirty="0" smtClean="0">
                <a:ln w="18415" cmpd="sng">
                  <a:solidFill>
                    <a:schemeClr val="tx1"/>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rPr>
              <a:t>…</a:t>
            </a:r>
            <a:endParaRPr lang="en-US" sz="3200" dirty="0">
              <a:ln w="18415" cmpd="sng">
                <a:solidFill>
                  <a:schemeClr val="tx1"/>
                </a:solidFill>
                <a:prstDash val="solid"/>
              </a:ln>
              <a:solidFill>
                <a:schemeClr val="tx1"/>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1" name="Rectangle 10"/>
          <p:cNvSpPr/>
          <p:nvPr/>
        </p:nvSpPr>
        <p:spPr>
          <a:xfrm>
            <a:off x="811275" y="4024625"/>
            <a:ext cx="10801200" cy="484495"/>
          </a:xfrm>
          <a:prstGeom prst="rect">
            <a:avLst/>
          </a:prstGeom>
          <a:solidFill>
            <a:schemeClr val="accent2">
              <a:lumMod val="40000"/>
              <a:lumOff val="6000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q"/>
            </a:pPr>
            <a:r>
              <a:rPr lang="en-US" sz="3200" b="1" dirty="0" err="1" smtClean="0">
                <a:solidFill>
                  <a:schemeClr val="tx1"/>
                </a:solidFill>
                <a:latin typeface="NikoshBAN" pitchFamily="2" charset="0"/>
                <a:cs typeface="NikoshBAN" pitchFamily="2" charset="0"/>
              </a:rPr>
              <a:t>সালোকসংশ্লেষ</a:t>
            </a:r>
            <a:r>
              <a:rPr lang="bn-BD" sz="3200" b="1" dirty="0" smtClean="0">
                <a:solidFill>
                  <a:schemeClr val="tx1"/>
                </a:solidFill>
                <a:latin typeface="NikoshBAN" pitchFamily="2" charset="0"/>
                <a:cs typeface="NikoshBAN" pitchFamily="2" charset="0"/>
              </a:rPr>
              <a:t>ণ প্রক্রিয়ায়</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আলোর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অপরিহার্যতা</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পরীক্ষা</a:t>
            </a:r>
            <a:r>
              <a:rPr lang="bn-BD"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দ্বারা</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প্রমাণ</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করতে</a:t>
            </a:r>
            <a:r>
              <a:rPr lang="en-US" sz="3200" b="1" dirty="0" smtClean="0">
                <a:solidFill>
                  <a:schemeClr val="tx1"/>
                </a:solidFill>
                <a:latin typeface="NikoshBAN" pitchFamily="2" charset="0"/>
                <a:cs typeface="NikoshBAN" pitchFamily="2" charset="0"/>
              </a:rPr>
              <a:t> </a:t>
            </a:r>
            <a:r>
              <a:rPr lang="en-US" sz="3200" b="1" dirty="0" err="1" smtClean="0">
                <a:solidFill>
                  <a:schemeClr val="tx1"/>
                </a:solidFill>
                <a:latin typeface="NikoshBAN" pitchFamily="2" charset="0"/>
                <a:cs typeface="NikoshBAN" pitchFamily="2" charset="0"/>
              </a:rPr>
              <a:t>পারবে</a:t>
            </a:r>
            <a:r>
              <a:rPr lang="bn-BD" sz="3200" b="1" dirty="0" smtClean="0">
                <a:solidFill>
                  <a:schemeClr val="tx1"/>
                </a:solidFill>
                <a:latin typeface="NikoshBAN" pitchFamily="2" charset="0"/>
                <a:cs typeface="NikoshBAN" pitchFamily="2" charset="0"/>
              </a:rPr>
              <a:t>;</a:t>
            </a:r>
            <a:endParaRPr lang="en-US" sz="3200" dirty="0"/>
          </a:p>
        </p:txBody>
      </p:sp>
    </p:spTree>
    <p:extLst>
      <p:ext uri="{BB962C8B-B14F-4D97-AF65-F5344CB8AC3E}">
        <p14:creationId xmlns:p14="http://schemas.microsoft.com/office/powerpoint/2010/main" val="275326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in)">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Callout 1"/>
          <p:cNvSpPr/>
          <p:nvPr/>
        </p:nvSpPr>
        <p:spPr>
          <a:xfrm>
            <a:off x="2063552" y="281496"/>
            <a:ext cx="8208912" cy="1091336"/>
          </a:xfrm>
          <a:prstGeom prst="downArrowCallout">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n>
                  <a:solidFill>
                    <a:schemeClr val="tx1"/>
                  </a:solidFill>
                </a:ln>
                <a:solidFill>
                  <a:schemeClr val="tx1"/>
                </a:solidFill>
                <a:latin typeface="NikoshBAN" panose="02000000000000000000" pitchFamily="2" charset="0"/>
                <a:cs typeface="NikoshBAN" panose="02000000000000000000" pitchFamily="2" charset="0"/>
              </a:rPr>
              <a:t>পাঠ</a:t>
            </a:r>
            <a:r>
              <a:rPr lang="en-US" sz="44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4400" dirty="0" err="1" smtClean="0">
                <a:ln>
                  <a:solidFill>
                    <a:schemeClr val="tx1"/>
                  </a:solidFill>
                </a:ln>
                <a:solidFill>
                  <a:schemeClr val="tx1"/>
                </a:solidFill>
                <a:latin typeface="NikoshBAN" panose="02000000000000000000" pitchFamily="2" charset="0"/>
                <a:cs typeface="NikoshBAN" panose="02000000000000000000" pitchFamily="2" charset="0"/>
              </a:rPr>
              <a:t>সংশ্লিষ্ট</a:t>
            </a:r>
            <a:r>
              <a:rPr lang="en-US" sz="44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4400" dirty="0" err="1" smtClean="0">
                <a:ln>
                  <a:solidFill>
                    <a:schemeClr val="tx1"/>
                  </a:solidFill>
                </a:ln>
                <a:solidFill>
                  <a:schemeClr val="tx1"/>
                </a:solidFill>
                <a:latin typeface="NikoshBAN" panose="02000000000000000000" pitchFamily="2" charset="0"/>
                <a:cs typeface="NikoshBAN" panose="02000000000000000000" pitchFamily="2" charset="0"/>
              </a:rPr>
              <a:t>গুরুত্বপূর্ণ</a:t>
            </a:r>
            <a:r>
              <a:rPr lang="en-US" sz="4400" dirty="0" smtClean="0">
                <a:ln>
                  <a:solidFill>
                    <a:schemeClr val="tx1"/>
                  </a:solidFill>
                </a:ln>
                <a:solidFill>
                  <a:schemeClr val="tx1"/>
                </a:solidFill>
                <a:latin typeface="NikoshBAN" panose="02000000000000000000" pitchFamily="2" charset="0"/>
                <a:cs typeface="NikoshBAN" panose="02000000000000000000" pitchFamily="2" charset="0"/>
              </a:rPr>
              <a:t> </a:t>
            </a:r>
            <a:r>
              <a:rPr lang="en-US" sz="4400" dirty="0" err="1" smtClean="0">
                <a:ln>
                  <a:solidFill>
                    <a:schemeClr val="tx1"/>
                  </a:solidFill>
                </a:ln>
                <a:solidFill>
                  <a:schemeClr val="tx1"/>
                </a:solidFill>
                <a:latin typeface="NikoshBAN" panose="02000000000000000000" pitchFamily="2" charset="0"/>
                <a:cs typeface="NikoshBAN" panose="02000000000000000000" pitchFamily="2" charset="0"/>
              </a:rPr>
              <a:t>শব্দ</a:t>
            </a:r>
            <a:r>
              <a:rPr lang="en-US" sz="4400" dirty="0" smtClean="0">
                <a:ln>
                  <a:solidFill>
                    <a:schemeClr val="tx1"/>
                  </a:solidFill>
                </a:ln>
                <a:solidFill>
                  <a:schemeClr val="tx1"/>
                </a:solidFill>
                <a:latin typeface="NikoshBAN" panose="02000000000000000000" pitchFamily="2" charset="0"/>
                <a:cs typeface="NikoshBAN" panose="02000000000000000000" pitchFamily="2" charset="0"/>
              </a:rPr>
              <a:t>:</a:t>
            </a:r>
            <a:endParaRPr lang="en-US" sz="4400" dirty="0">
              <a:ln>
                <a:solidFill>
                  <a:schemeClr val="tx1"/>
                </a:solidFill>
              </a:ln>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407368" y="1445295"/>
            <a:ext cx="2448271" cy="1323439"/>
          </a:xfrm>
          <a:prstGeom prst="rect">
            <a:avLst/>
          </a:prstGeom>
        </p:spPr>
        <p:txBody>
          <a:bodyPr wrap="square">
            <a:spAutoFit/>
          </a:bodyPr>
          <a:lstStyle/>
          <a:p>
            <a:pPr algn="ctr"/>
            <a:r>
              <a:rPr lang="en-US" sz="4000" b="1" dirty="0" err="1" smtClean="0">
                <a:latin typeface="NikoshBAN" panose="02000000000000000000" pitchFamily="2" charset="0"/>
                <a:cs typeface="NikoshBAN" panose="02000000000000000000" pitchFamily="2" charset="0"/>
              </a:rPr>
              <a:t>ইথাইল</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অ্যালকোহল</a:t>
            </a:r>
            <a:endParaRPr lang="en-US" sz="4000" b="1" dirty="0">
              <a:latin typeface="NikoshBAN" panose="02000000000000000000" pitchFamily="2" charset="0"/>
              <a:cs typeface="NikoshBAN" panose="02000000000000000000" pitchFamily="2" charset="0"/>
            </a:endParaRPr>
          </a:p>
        </p:txBody>
      </p:sp>
      <p:sp>
        <p:nvSpPr>
          <p:cNvPr id="4" name="Rectangle 3"/>
          <p:cNvSpPr/>
          <p:nvPr/>
        </p:nvSpPr>
        <p:spPr>
          <a:xfrm>
            <a:off x="9141233" y="2060848"/>
            <a:ext cx="2448271" cy="707886"/>
          </a:xfrm>
          <a:prstGeom prst="rect">
            <a:avLst/>
          </a:prstGeom>
        </p:spPr>
        <p:txBody>
          <a:bodyPr wrap="square">
            <a:spAutoFit/>
          </a:bodyPr>
          <a:lstStyle/>
          <a:p>
            <a:pPr algn="ctr"/>
            <a:r>
              <a:rPr lang="en-US" sz="4000" b="1" dirty="0" err="1" smtClean="0">
                <a:latin typeface="NikoshBAN" pitchFamily="2" charset="0"/>
                <a:cs typeface="NikoshBAN" pitchFamily="2" charset="0"/>
              </a:rPr>
              <a:t>ক্লোরোফিল</a:t>
            </a:r>
            <a:r>
              <a:rPr lang="en-US" sz="4000" b="1" dirty="0" smtClean="0">
                <a:latin typeface="NikoshBAN" pitchFamily="2" charset="0"/>
                <a:cs typeface="NikoshBAN" pitchFamily="2" charset="0"/>
              </a:rPr>
              <a:t> </a:t>
            </a:r>
            <a:endParaRPr lang="en-US" sz="4000" dirty="0"/>
          </a:p>
        </p:txBody>
      </p:sp>
      <p:sp>
        <p:nvSpPr>
          <p:cNvPr id="5" name="Rectangle 4"/>
          <p:cNvSpPr/>
          <p:nvPr/>
        </p:nvSpPr>
        <p:spPr>
          <a:xfrm>
            <a:off x="6167679" y="2081047"/>
            <a:ext cx="2448271" cy="707886"/>
          </a:xfrm>
          <a:prstGeom prst="rect">
            <a:avLst/>
          </a:prstGeom>
        </p:spPr>
        <p:txBody>
          <a:bodyPr wrap="square">
            <a:spAutoFit/>
          </a:bodyPr>
          <a:lstStyle/>
          <a:p>
            <a:pPr algn="ctr"/>
            <a:r>
              <a:rPr lang="en-US" sz="4000" b="1" dirty="0" err="1" smtClean="0">
                <a:latin typeface="NikoshBAN" pitchFamily="2" charset="0"/>
                <a:cs typeface="NikoshBAN" pitchFamily="2" charset="0"/>
              </a:rPr>
              <a:t>ক্লিপ</a:t>
            </a:r>
            <a:endParaRPr lang="en-US" sz="4000" dirty="0"/>
          </a:p>
        </p:txBody>
      </p:sp>
      <p:sp>
        <p:nvSpPr>
          <p:cNvPr id="6" name="Rectangle 5"/>
          <p:cNvSpPr/>
          <p:nvPr/>
        </p:nvSpPr>
        <p:spPr>
          <a:xfrm>
            <a:off x="3380922" y="1984058"/>
            <a:ext cx="2448271" cy="707886"/>
          </a:xfrm>
          <a:prstGeom prst="rect">
            <a:avLst/>
          </a:prstGeom>
        </p:spPr>
        <p:txBody>
          <a:bodyPr wrap="square">
            <a:spAutoFit/>
          </a:bodyPr>
          <a:lstStyle/>
          <a:p>
            <a:pPr algn="ctr"/>
            <a:r>
              <a:rPr lang="en-US" sz="4000" b="1" dirty="0" err="1" smtClean="0">
                <a:latin typeface="NikoshBAN" pitchFamily="2" charset="0"/>
                <a:cs typeface="NikoshBAN" pitchFamily="2" charset="0"/>
              </a:rPr>
              <a:t>আয়োডিন</a:t>
            </a:r>
            <a:endParaRPr lang="en-US" sz="4000" dirty="0"/>
          </a:p>
        </p:txBody>
      </p:sp>
      <p:pic>
        <p:nvPicPr>
          <p:cNvPr id="8" name="Picture 7"/>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3711" t="5901" r="19383" b="26901"/>
          <a:stretch/>
        </p:blipFill>
        <p:spPr>
          <a:xfrm>
            <a:off x="6816080" y="3175632"/>
            <a:ext cx="1447832" cy="157052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8328" y="3125707"/>
            <a:ext cx="2712976" cy="153358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3626" y="3230707"/>
            <a:ext cx="1904341" cy="1904341"/>
          </a:xfrm>
          <a:prstGeom prst="rect">
            <a:avLst/>
          </a:prstGeom>
        </p:spPr>
      </p:pic>
      <p:pic>
        <p:nvPicPr>
          <p:cNvPr id="11" name="Picture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6314" y="2714448"/>
            <a:ext cx="2492896" cy="2492896"/>
          </a:xfrm>
          <a:prstGeom prst="rect">
            <a:avLst/>
          </a:prstGeom>
        </p:spPr>
      </p:pic>
    </p:spTree>
    <p:extLst>
      <p:ext uri="{BB962C8B-B14F-4D97-AF65-F5344CB8AC3E}">
        <p14:creationId xmlns:p14="http://schemas.microsoft.com/office/powerpoint/2010/main" val="16599965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3074" y="1238882"/>
            <a:ext cx="3039815" cy="1755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2228" y="1018512"/>
            <a:ext cx="3711961" cy="21962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1393" y="3569412"/>
            <a:ext cx="3384376" cy="22052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7"/>
          <p:cNvSpPr/>
          <p:nvPr/>
        </p:nvSpPr>
        <p:spPr>
          <a:xfrm>
            <a:off x="4293074" y="3394776"/>
            <a:ext cx="3443138" cy="2554545"/>
          </a:xfrm>
          <a:prstGeom prst="rect">
            <a:avLst/>
          </a:prstGeom>
          <a:ln>
            <a:solidFill>
              <a:schemeClr val="tx1"/>
            </a:solidFill>
          </a:ln>
        </p:spPr>
        <p:txBody>
          <a:bodyPr wrap="square">
            <a:spAutoFit/>
          </a:bodyPr>
          <a:lstStyle/>
          <a:p>
            <a:pPr algn="ctr"/>
            <a:r>
              <a:rPr lang="bn-BD" sz="3200" b="1" dirty="0" smtClean="0">
                <a:latin typeface="NikoshBAN" pitchFamily="2" charset="0"/>
                <a:cs typeface="NikoshBAN" pitchFamily="2" charset="0"/>
              </a:rPr>
              <a:t>খাদ্য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হিসাবে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যাই</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গ্রহণ</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কেন</a:t>
            </a:r>
            <a:r>
              <a:rPr lang="bn-BD"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প্রত্যক্ষ</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পরোক্ষভাবে</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সবুজ</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উদ্ভিদ</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সালোকসংশ্লেষ</a:t>
            </a:r>
            <a:r>
              <a:rPr lang="bn-BD" sz="3200" b="1" dirty="0" smtClean="0">
                <a:latin typeface="NikoshBAN" pitchFamily="2" charset="0"/>
                <a:cs typeface="NikoshBAN" pitchFamily="2" charset="0"/>
              </a:rPr>
              <a:t>ণের মাধ্যমে</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প্রস্তুত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a:t>
            </a:r>
            <a:endParaRPr lang="en-US" sz="3200" dirty="0"/>
          </a:p>
        </p:txBody>
      </p:sp>
      <p:sp>
        <p:nvSpPr>
          <p:cNvPr id="10" name="Rectangle 9"/>
          <p:cNvSpPr/>
          <p:nvPr/>
        </p:nvSpPr>
        <p:spPr>
          <a:xfrm>
            <a:off x="3159049" y="133298"/>
            <a:ext cx="5307864" cy="707886"/>
          </a:xfrm>
          <a:prstGeom prst="rect">
            <a:avLst/>
          </a:prstGeom>
        </p:spPr>
        <p:txBody>
          <a:bodyPr wrap="none">
            <a:spAutoFit/>
          </a:bodyPr>
          <a:lstStyle/>
          <a:p>
            <a:pPr algn="ctr"/>
            <a:r>
              <a:rPr lang="en-US" sz="4000" b="1" dirty="0" err="1" smtClean="0">
                <a:latin typeface="NikoshBAN" pitchFamily="2" charset="0"/>
                <a:cs typeface="NikoshBAN" pitchFamily="2" charset="0"/>
              </a:rPr>
              <a:t>সালোকসংশ্লেষণ</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গুরুত্বপূর্ণ</a:t>
            </a:r>
            <a:r>
              <a:rPr lang="en-US" sz="4000" b="1" dirty="0" smtClean="0">
                <a:latin typeface="NikoshBAN" pitchFamily="2" charset="0"/>
                <a:cs typeface="NikoshBAN" pitchFamily="2" charset="0"/>
              </a:rPr>
              <a:t> </a:t>
            </a:r>
            <a:r>
              <a:rPr lang="bn-BD" sz="4000" b="1" dirty="0" smtClean="0">
                <a:latin typeface="NikoshBAN" pitchFamily="2" charset="0"/>
                <a:cs typeface="NikoshBAN" pitchFamily="2" charset="0"/>
              </a:rPr>
              <a:t>?</a:t>
            </a:r>
            <a:endParaRPr lang="en-US" sz="40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1606" y="1196307"/>
            <a:ext cx="2808236" cy="2005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39105" t="845" b="-845"/>
          <a:stretch/>
        </p:blipFill>
        <p:spPr>
          <a:xfrm rot="10800000" flipH="1" flipV="1">
            <a:off x="515165" y="3515723"/>
            <a:ext cx="2879784" cy="2433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93097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 t="17451" r="-2001"/>
          <a:stretch/>
        </p:blipFill>
        <p:spPr>
          <a:xfrm>
            <a:off x="839416" y="1124744"/>
            <a:ext cx="4975540" cy="3021565"/>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2304" y="1445258"/>
            <a:ext cx="2880320" cy="192021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2143" y="1330581"/>
            <a:ext cx="3040641" cy="2034890"/>
          </a:xfrm>
          <a:prstGeom prst="rect">
            <a:avLst/>
          </a:prstGeom>
          <a:ln w="88900" cap="sq" cmpd="thickThin">
            <a:solidFill>
              <a:srgbClr val="000000"/>
            </a:solidFill>
            <a:prstDash val="solid"/>
            <a:miter lim="800000"/>
          </a:ln>
          <a:effectLst>
            <a:innerShdw blurRad="76200">
              <a:srgbClr val="000000"/>
            </a:innerShdw>
          </a:effectLst>
        </p:spPr>
      </p:pic>
      <p:sp>
        <p:nvSpPr>
          <p:cNvPr id="6" name="Rectangle 5"/>
          <p:cNvSpPr/>
          <p:nvPr/>
        </p:nvSpPr>
        <p:spPr>
          <a:xfrm>
            <a:off x="972925" y="5589240"/>
            <a:ext cx="9684062" cy="584775"/>
          </a:xfrm>
          <a:prstGeom prst="rect">
            <a:avLst/>
          </a:prstGeom>
        </p:spPr>
        <p:txBody>
          <a:bodyPr wrap="none">
            <a:spAutoFit/>
          </a:bodyPr>
          <a:lstStyle/>
          <a:p>
            <a:pPr algn="ctr"/>
            <a:r>
              <a:rPr lang="bn-BD" sz="3200" b="1" dirty="0" smtClean="0">
                <a:latin typeface="NikoshBAN" pitchFamily="2" charset="0"/>
                <a:cs typeface="NikoshBAN" pitchFamily="2" charset="0"/>
              </a:rPr>
              <a:t>পৃথিবীর সকল উদ্ভিদ এবং প্রাণীর খাদ্য প্রস্তুত হয় </a:t>
            </a:r>
            <a:r>
              <a:rPr lang="en-US" sz="3200" b="1" dirty="0" err="1" smtClean="0">
                <a:latin typeface="NikoshBAN" pitchFamily="2" charset="0"/>
                <a:cs typeface="NikoshBAN" pitchFamily="2" charset="0"/>
              </a:rPr>
              <a:t>সালোকসংশ্লেষ</a:t>
            </a:r>
            <a:r>
              <a:rPr lang="bn-BD" sz="3200" b="1" dirty="0" smtClean="0">
                <a:latin typeface="NikoshBAN" pitchFamily="2" charset="0"/>
                <a:cs typeface="NikoshBAN" pitchFamily="2" charset="0"/>
              </a:rPr>
              <a:t>ণের মাধ্যমে।</a:t>
            </a:r>
            <a:endParaRPr lang="en-US" sz="3200" dirty="0"/>
          </a:p>
        </p:txBody>
      </p:sp>
    </p:spTree>
    <p:extLst>
      <p:ext uri="{BB962C8B-B14F-4D97-AF65-F5344CB8AC3E}">
        <p14:creationId xmlns:p14="http://schemas.microsoft.com/office/powerpoint/2010/main" val="28907970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4.16667E-7 -4.44444E-6 L -0.00065 0.32778 " pathEditMode="relative" rAng="0" ptsTypes="AA">
                                      <p:cBhvr>
                                        <p:cTn id="26" dur="2000" fill="hold"/>
                                        <p:tgtEl>
                                          <p:spTgt spid="9"/>
                                        </p:tgtEl>
                                        <p:attrNameLst>
                                          <p:attrName>ppt_x</p:attrName>
                                          <p:attrName>ppt_y</p:attrName>
                                        </p:attrNameLst>
                                      </p:cBhvr>
                                      <p:rCtr x="-39" y="16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20" y="1133223"/>
            <a:ext cx="6845378" cy="3427375"/>
          </a:xfrm>
          <a:prstGeom prst="rect">
            <a:avLst/>
          </a:prstGeom>
        </p:spPr>
      </p:pic>
      <p:sp>
        <p:nvSpPr>
          <p:cNvPr id="6" name="Rectangle 5"/>
          <p:cNvSpPr/>
          <p:nvPr/>
        </p:nvSpPr>
        <p:spPr>
          <a:xfrm>
            <a:off x="191344" y="4990277"/>
            <a:ext cx="11888190" cy="584775"/>
          </a:xfrm>
          <a:prstGeom prst="rect">
            <a:avLst/>
          </a:prstGeom>
        </p:spPr>
        <p:txBody>
          <a:bodyPr wrap="none">
            <a:spAutoFit/>
          </a:bodyPr>
          <a:lstStyle/>
          <a:p>
            <a:pPr algn="ctr"/>
            <a:r>
              <a:rPr lang="en-US" sz="3200" b="1" dirty="0" err="1" smtClean="0">
                <a:latin typeface="NikoshBAN" pitchFamily="2" charset="0"/>
                <a:cs typeface="NikoshBAN" pitchFamily="2" charset="0"/>
              </a:rPr>
              <a:t>সালোকসংশ্লেষ</a:t>
            </a:r>
            <a:r>
              <a:rPr lang="bn-BD" sz="3200" b="1" dirty="0" smtClean="0">
                <a:latin typeface="NikoshBAN" pitchFamily="2" charset="0"/>
                <a:cs typeface="NikoshBAN" pitchFamily="2" charset="0"/>
              </a:rPr>
              <a:t>ণের ফলে পরিবেশে অক্সিজেন ও কার্বন ডাই-অক্সাইড এর ভারসাম্য বজায় থাকে।</a:t>
            </a:r>
            <a:endParaRPr lang="en-US" sz="3200" dirty="0"/>
          </a:p>
        </p:txBody>
      </p:sp>
      <p:grpSp>
        <p:nvGrpSpPr>
          <p:cNvPr id="7" name="Group 6"/>
          <p:cNvGrpSpPr/>
          <p:nvPr/>
        </p:nvGrpSpPr>
        <p:grpSpPr>
          <a:xfrm>
            <a:off x="4943872" y="756024"/>
            <a:ext cx="3600399" cy="2730669"/>
            <a:chOff x="7536160" y="1137968"/>
            <a:chExt cx="3600399" cy="2730669"/>
          </a:xfrm>
        </p:grpSpPr>
        <p:cxnSp>
          <p:nvCxnSpPr>
            <p:cNvPr id="8" name="Straight Arrow Connector 7"/>
            <p:cNvCxnSpPr/>
            <p:nvPr/>
          </p:nvCxnSpPr>
          <p:spPr>
            <a:xfrm flipV="1">
              <a:off x="7680176" y="1484784"/>
              <a:ext cx="1152128" cy="7127"/>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8828021" y="1137968"/>
              <a:ext cx="1955985" cy="707886"/>
            </a:xfrm>
            <a:prstGeom prst="rect">
              <a:avLst/>
            </a:prstGeom>
          </p:spPr>
          <p:txBody>
            <a:bodyPr wrap="none">
              <a:spAutoFit/>
            </a:bodyPr>
            <a:lstStyle/>
            <a:p>
              <a:pPr algn="ctr"/>
              <a:r>
                <a:rPr lang="bn-BD" sz="4000" b="1" dirty="0" smtClean="0">
                  <a:latin typeface="NikoshBAN" pitchFamily="2" charset="0"/>
                  <a:cs typeface="NikoshBAN" pitchFamily="2" charset="0"/>
                </a:rPr>
                <a:t>উৎপন্ন করে</a:t>
              </a:r>
              <a:endParaRPr lang="en-US" sz="4000" dirty="0"/>
            </a:p>
          </p:txBody>
        </p:sp>
        <p:sp>
          <p:nvSpPr>
            <p:cNvPr id="15" name="Rectangle 14"/>
            <p:cNvSpPr/>
            <p:nvPr/>
          </p:nvSpPr>
          <p:spPr>
            <a:xfrm>
              <a:off x="8688288" y="3160751"/>
              <a:ext cx="2448271" cy="707886"/>
            </a:xfrm>
            <a:prstGeom prst="rect">
              <a:avLst/>
            </a:prstGeom>
          </p:spPr>
          <p:txBody>
            <a:bodyPr wrap="square">
              <a:spAutoFit/>
            </a:bodyPr>
            <a:lstStyle/>
            <a:p>
              <a:pPr algn="ctr"/>
              <a:r>
                <a:rPr lang="en-US" sz="4000" b="1" dirty="0" err="1" smtClean="0">
                  <a:latin typeface="NikoshBAN" pitchFamily="2" charset="0"/>
                  <a:cs typeface="NikoshBAN" pitchFamily="2" charset="0"/>
                </a:rPr>
                <a:t>গ্রহণ</a:t>
              </a:r>
              <a:r>
                <a:rPr lang="en-US" sz="4000" b="1" dirty="0">
                  <a:latin typeface="NikoshBAN" pitchFamily="2" charset="0"/>
                  <a:cs typeface="NikoshBAN" pitchFamily="2" charset="0"/>
                </a:rPr>
                <a:t> </a:t>
              </a:r>
              <a:r>
                <a:rPr lang="bn-BD" sz="4000" b="1" dirty="0" smtClean="0">
                  <a:latin typeface="NikoshBAN" pitchFamily="2" charset="0"/>
                  <a:cs typeface="NikoshBAN" pitchFamily="2" charset="0"/>
                </a:rPr>
                <a:t>করে</a:t>
              </a:r>
              <a:endParaRPr lang="en-US" sz="4000" dirty="0"/>
            </a:p>
          </p:txBody>
        </p:sp>
        <p:cxnSp>
          <p:nvCxnSpPr>
            <p:cNvPr id="9" name="Straight Arrow Connector 8"/>
            <p:cNvCxnSpPr/>
            <p:nvPr/>
          </p:nvCxnSpPr>
          <p:spPr>
            <a:xfrm flipH="1" flipV="1">
              <a:off x="7536160" y="3379080"/>
              <a:ext cx="1548227" cy="3643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grpSp>
      <p:sp>
        <p:nvSpPr>
          <p:cNvPr id="11" name="Rectangle 10"/>
          <p:cNvSpPr/>
          <p:nvPr/>
        </p:nvSpPr>
        <p:spPr>
          <a:xfrm>
            <a:off x="8982437" y="1580821"/>
            <a:ext cx="2579831" cy="1569660"/>
          </a:xfrm>
          <a:prstGeom prst="rect">
            <a:avLst/>
          </a:prstGeom>
          <a:solidFill>
            <a:schemeClr val="bg1"/>
          </a:solidFill>
          <a:ln>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bn-BD" sz="3200" b="1" dirty="0" smtClean="0">
                <a:latin typeface="NikoshBAN" pitchFamily="2" charset="0"/>
                <a:cs typeface="NikoshBAN" pitchFamily="2" charset="0"/>
              </a:rPr>
              <a:t>বায়ুতে কার্বন ডাই-অক্সাইডের পরিমাণ  ০.০৩</a:t>
            </a:r>
            <a:r>
              <a:rPr lang="en-US" sz="3200" b="1" dirty="0" smtClean="0">
                <a:latin typeface="NikoshBAN" pitchFamily="2" charset="0"/>
                <a:cs typeface="NikoshBAN" pitchFamily="2" charset="0"/>
              </a:rPr>
              <a:t>%</a:t>
            </a:r>
            <a:r>
              <a:rPr lang="bn-BD" sz="3200" b="1" dirty="0" smtClean="0">
                <a:latin typeface="NikoshBAN" pitchFamily="2" charset="0"/>
                <a:cs typeface="NikoshBAN" pitchFamily="2" charset="0"/>
              </a:rPr>
              <a:t>।</a:t>
            </a:r>
            <a:endParaRPr lang="en-US" sz="3200" dirty="0"/>
          </a:p>
        </p:txBody>
      </p:sp>
      <p:sp>
        <p:nvSpPr>
          <p:cNvPr id="12" name="Rectangle 11"/>
          <p:cNvSpPr/>
          <p:nvPr/>
        </p:nvSpPr>
        <p:spPr>
          <a:xfrm>
            <a:off x="2219907" y="171249"/>
            <a:ext cx="6588663" cy="584775"/>
          </a:xfrm>
          <a:prstGeom prst="rect">
            <a:avLst/>
          </a:prstGeom>
        </p:spPr>
        <p:txBody>
          <a:bodyPr wrap="none">
            <a:spAutoFit/>
          </a:bodyPr>
          <a:lstStyle/>
          <a:p>
            <a:pPr algn="ctr"/>
            <a:r>
              <a:rPr lang="en-US" sz="3200" b="1" dirty="0" err="1" smtClean="0">
                <a:latin typeface="NikoshBAN" pitchFamily="2" charset="0"/>
                <a:cs typeface="NikoshBAN" pitchFamily="2" charset="0"/>
              </a:rPr>
              <a:t>সালোকসংশ্লেষ</a:t>
            </a:r>
            <a:r>
              <a:rPr lang="bn-BD" sz="3200" b="1" dirty="0" smtClean="0">
                <a:latin typeface="NikoshBAN" pitchFamily="2" charset="0"/>
                <a:cs typeface="NikoshBAN" pitchFamily="2" charset="0"/>
              </a:rPr>
              <a:t>ণ প্রক্রিয়ায় উৎপন্ন গ্যাসটির নাম কি?</a:t>
            </a:r>
            <a:endParaRPr lang="en-US" sz="3200" dirty="0"/>
          </a:p>
        </p:txBody>
      </p:sp>
    </p:spTree>
    <p:extLst>
      <p:ext uri="{BB962C8B-B14F-4D97-AF65-F5344CB8AC3E}">
        <p14:creationId xmlns:p14="http://schemas.microsoft.com/office/powerpoint/2010/main" val="1678262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p:bldLst>
  </p:timing>
</p:sld>
</file>

<file path=ppt/theme/theme1.xml><?xml version="1.0" encoding="utf-8"?>
<a:theme xmlns:a="http://schemas.openxmlformats.org/drawingml/2006/main" name="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personal template</Template>
  <TotalTime>2925</TotalTime>
  <Words>891</Words>
  <Application>Microsoft Office PowerPoint</Application>
  <PresentationFormat>Widescreen</PresentationFormat>
  <Paragraphs>126</Paragraphs>
  <Slides>28</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Arial</vt:lpstr>
      <vt:lpstr>Calibri</vt:lpstr>
      <vt:lpstr>Calibri Light</vt:lpstr>
      <vt:lpstr>NikoshBAN</vt:lpstr>
      <vt:lpstr>Vrinda</vt:lpstr>
      <vt:lpstr>Wingdings</vt:lpstr>
      <vt:lpstr>Template</vt:lpstr>
      <vt:lpstr>1_Template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ismail - [2010]</cp:lastModifiedBy>
  <cp:revision>269</cp:revision>
  <dcterms:created xsi:type="dcterms:W3CDTF">2006-08-16T00:00:00Z</dcterms:created>
  <dcterms:modified xsi:type="dcterms:W3CDTF">2020-04-17T03:20:07Z</dcterms:modified>
</cp:coreProperties>
</file>