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72" r:id="rId2"/>
    <p:sldId id="373" r:id="rId3"/>
    <p:sldId id="374" r:id="rId4"/>
    <p:sldId id="405" r:id="rId5"/>
    <p:sldId id="404" r:id="rId6"/>
    <p:sldId id="407" r:id="rId7"/>
    <p:sldId id="406" r:id="rId8"/>
    <p:sldId id="408" r:id="rId9"/>
    <p:sldId id="411" r:id="rId10"/>
    <p:sldId id="409" r:id="rId11"/>
    <p:sldId id="410" r:id="rId12"/>
    <p:sldId id="397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E35A"/>
    <a:srgbClr val="C2290A"/>
    <a:srgbClr val="4F19E7"/>
    <a:srgbClr val="F33B5A"/>
    <a:srgbClr val="DFF12F"/>
    <a:srgbClr val="D73217"/>
    <a:srgbClr val="D6DA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7" autoAdjust="0"/>
    <p:restoredTop sz="94803" autoAdjust="0"/>
  </p:normalViewPr>
  <p:slideViewPr>
    <p:cSldViewPr>
      <p:cViewPr varScale="1">
        <p:scale>
          <a:sx n="70" d="100"/>
          <a:sy n="70" d="100"/>
        </p:scale>
        <p:origin x="141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E4B325-32E7-4A87-AA65-26C896C3914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2F5F7A7-4D4A-433C-B031-F3F173E5D4A6}">
      <dgm:prSet/>
      <dgm:spPr/>
      <dgm:t>
        <a:bodyPr/>
        <a:lstStyle/>
        <a:p>
          <a:pPr rtl="0"/>
          <a:r>
            <a:rPr lang="bn-BD" smtClean="0"/>
            <a:t>পাঁচটিভাগে ভাগ করা যায়ঃ যথা –</a:t>
          </a:r>
          <a:endParaRPr lang="en-US"/>
        </a:p>
      </dgm:t>
    </dgm:pt>
    <dgm:pt modelId="{B65B59C5-3CE5-417E-A299-34C39A582870}" type="parTrans" cxnId="{A231ADBC-C373-4B47-93B5-2DC9692076A8}">
      <dgm:prSet/>
      <dgm:spPr/>
      <dgm:t>
        <a:bodyPr/>
        <a:lstStyle/>
        <a:p>
          <a:endParaRPr lang="en-US"/>
        </a:p>
      </dgm:t>
    </dgm:pt>
    <dgm:pt modelId="{147C2E97-285F-4E53-89E1-5E944B1E4547}" type="sibTrans" cxnId="{A231ADBC-C373-4B47-93B5-2DC9692076A8}">
      <dgm:prSet/>
      <dgm:spPr/>
      <dgm:t>
        <a:bodyPr/>
        <a:lstStyle/>
        <a:p>
          <a:endParaRPr lang="en-US"/>
        </a:p>
      </dgm:t>
    </dgm:pt>
    <dgm:pt modelId="{3EAD9095-C1BF-43E6-B0B2-3C674DFE7FB4}">
      <dgm:prSet/>
      <dgm:spPr/>
      <dgm:t>
        <a:bodyPr/>
        <a:lstStyle/>
        <a:p>
          <a:pPr rtl="0"/>
          <a:r>
            <a:rPr lang="bn-BD" smtClean="0"/>
            <a:t>পোর্টেবল ডকুমেন্ট ফরমেট</a:t>
          </a:r>
          <a:endParaRPr lang="en-US"/>
        </a:p>
      </dgm:t>
    </dgm:pt>
    <dgm:pt modelId="{0462368B-B85B-4722-B6F6-3DFA7C712CBE}" type="parTrans" cxnId="{6F34B21D-034D-41E2-A2A7-6EF1D73C306E}">
      <dgm:prSet/>
      <dgm:spPr/>
      <dgm:t>
        <a:bodyPr/>
        <a:lstStyle/>
        <a:p>
          <a:endParaRPr lang="en-US"/>
        </a:p>
      </dgm:t>
    </dgm:pt>
    <dgm:pt modelId="{70025D0C-1A47-4A05-B45C-24975B53172E}" type="sibTrans" cxnId="{6F34B21D-034D-41E2-A2A7-6EF1D73C306E}">
      <dgm:prSet/>
      <dgm:spPr/>
      <dgm:t>
        <a:bodyPr/>
        <a:lstStyle/>
        <a:p>
          <a:endParaRPr lang="en-US"/>
        </a:p>
      </dgm:t>
    </dgm:pt>
    <dgm:pt modelId="{5B3B3FA2-6BBF-46E6-93A8-635B8F7FA163}">
      <dgm:prSet/>
      <dgm:spPr/>
      <dgm:t>
        <a:bodyPr/>
        <a:lstStyle/>
        <a:p>
          <a:pPr rtl="0"/>
          <a:r>
            <a:rPr lang="bn-BD" smtClean="0"/>
            <a:t>এইচটিএমএল</a:t>
          </a:r>
          <a:endParaRPr lang="en-US"/>
        </a:p>
      </dgm:t>
    </dgm:pt>
    <dgm:pt modelId="{765EC10B-0A26-4252-8AAE-07D2BB990E82}" type="parTrans" cxnId="{E597EBF8-EA68-4DC6-8295-F7E7451A044A}">
      <dgm:prSet/>
      <dgm:spPr/>
      <dgm:t>
        <a:bodyPr/>
        <a:lstStyle/>
        <a:p>
          <a:endParaRPr lang="en-US"/>
        </a:p>
      </dgm:t>
    </dgm:pt>
    <dgm:pt modelId="{9E800F7B-70C4-4B9D-8F2E-BE7F8AF52F50}" type="sibTrans" cxnId="{E597EBF8-EA68-4DC6-8295-F7E7451A044A}">
      <dgm:prSet/>
      <dgm:spPr/>
      <dgm:t>
        <a:bodyPr/>
        <a:lstStyle/>
        <a:p>
          <a:endParaRPr lang="en-US"/>
        </a:p>
      </dgm:t>
    </dgm:pt>
    <dgm:pt modelId="{1C0ED54B-F830-4616-8473-C7D6F8F7B132}">
      <dgm:prSet/>
      <dgm:spPr/>
      <dgm:t>
        <a:bodyPr/>
        <a:lstStyle/>
        <a:p>
          <a:pPr rtl="0"/>
          <a:r>
            <a:rPr lang="bn-BD" smtClean="0"/>
            <a:t>ই-পাব (</a:t>
          </a:r>
          <a:r>
            <a:rPr lang="en-US" smtClean="0"/>
            <a:t>EpuB) </a:t>
          </a:r>
          <a:endParaRPr lang="en-US"/>
        </a:p>
      </dgm:t>
    </dgm:pt>
    <dgm:pt modelId="{B842C1EE-96E9-4CFD-806C-577BFC3910DC}" type="parTrans" cxnId="{F8DF941B-DC9C-47CC-97A2-F5800E1B8D1A}">
      <dgm:prSet/>
      <dgm:spPr/>
      <dgm:t>
        <a:bodyPr/>
        <a:lstStyle/>
        <a:p>
          <a:endParaRPr lang="en-US"/>
        </a:p>
      </dgm:t>
    </dgm:pt>
    <dgm:pt modelId="{4E23678F-47A9-45CF-AE4D-D35F6B7B68F3}" type="sibTrans" cxnId="{F8DF941B-DC9C-47CC-97A2-F5800E1B8D1A}">
      <dgm:prSet/>
      <dgm:spPr/>
      <dgm:t>
        <a:bodyPr/>
        <a:lstStyle/>
        <a:p>
          <a:endParaRPr lang="en-US"/>
        </a:p>
      </dgm:t>
    </dgm:pt>
    <dgm:pt modelId="{113F24E1-1342-431C-8485-77F55C5D846D}">
      <dgm:prSet/>
      <dgm:spPr/>
      <dgm:t>
        <a:bodyPr/>
        <a:lstStyle/>
        <a:p>
          <a:pPr rtl="0"/>
          <a:r>
            <a:rPr lang="bn-BD" smtClean="0"/>
            <a:t>চৌকস ই-বুক </a:t>
          </a:r>
          <a:endParaRPr lang="en-US"/>
        </a:p>
      </dgm:t>
    </dgm:pt>
    <dgm:pt modelId="{71F45DFD-6627-4AD2-83FC-18BB0A9C62A1}" type="parTrans" cxnId="{EC8DC837-BF1D-4027-83E2-406DF788BB64}">
      <dgm:prSet/>
      <dgm:spPr/>
      <dgm:t>
        <a:bodyPr/>
        <a:lstStyle/>
        <a:p>
          <a:endParaRPr lang="en-US"/>
        </a:p>
      </dgm:t>
    </dgm:pt>
    <dgm:pt modelId="{B9024024-C230-4ADF-932A-2230B84E359C}" type="sibTrans" cxnId="{EC8DC837-BF1D-4027-83E2-406DF788BB64}">
      <dgm:prSet/>
      <dgm:spPr/>
      <dgm:t>
        <a:bodyPr/>
        <a:lstStyle/>
        <a:p>
          <a:endParaRPr lang="en-US"/>
        </a:p>
      </dgm:t>
    </dgm:pt>
    <dgm:pt modelId="{A85CAFDE-7F09-4B08-8F06-2E715AC09FA5}">
      <dgm:prSet/>
      <dgm:spPr/>
      <dgm:t>
        <a:bodyPr/>
        <a:lstStyle/>
        <a:p>
          <a:pPr rtl="0"/>
          <a:r>
            <a:rPr lang="bn-BD" smtClean="0"/>
            <a:t>ই-বুকের অ্যাপস  (ডাউনলোড করা যায়)</a:t>
          </a:r>
          <a:endParaRPr lang="en-US"/>
        </a:p>
      </dgm:t>
    </dgm:pt>
    <dgm:pt modelId="{2D4D72AB-D5D2-4D87-8461-F77A864F1F40}" type="parTrans" cxnId="{34D0EE35-E2F3-41CE-A040-E52EAB42289A}">
      <dgm:prSet/>
      <dgm:spPr/>
      <dgm:t>
        <a:bodyPr/>
        <a:lstStyle/>
        <a:p>
          <a:endParaRPr lang="en-US"/>
        </a:p>
      </dgm:t>
    </dgm:pt>
    <dgm:pt modelId="{F85D9A3D-814B-4283-B0C4-B7AA447DF2FF}" type="sibTrans" cxnId="{34D0EE35-E2F3-41CE-A040-E52EAB42289A}">
      <dgm:prSet/>
      <dgm:spPr/>
      <dgm:t>
        <a:bodyPr/>
        <a:lstStyle/>
        <a:p>
          <a:endParaRPr lang="en-US"/>
        </a:p>
      </dgm:t>
    </dgm:pt>
    <dgm:pt modelId="{0ED2328D-D2E7-45E9-B85B-73DDE5494980}" type="pres">
      <dgm:prSet presAssocID="{91E4B325-32E7-4A87-AA65-26C896C39147}" presName="Name0" presStyleCnt="0">
        <dgm:presLayoutVars>
          <dgm:dir/>
          <dgm:animLvl val="lvl"/>
          <dgm:resizeHandles val="exact"/>
        </dgm:presLayoutVars>
      </dgm:prSet>
      <dgm:spPr/>
    </dgm:pt>
    <dgm:pt modelId="{F4CE8861-BAF4-4B0C-A5D1-46725D293981}" type="pres">
      <dgm:prSet presAssocID="{D2F5F7A7-4D4A-433C-B031-F3F173E5D4A6}" presName="linNode" presStyleCnt="0"/>
      <dgm:spPr/>
    </dgm:pt>
    <dgm:pt modelId="{E370DD7B-8513-4422-BBB8-59EABBC5762B}" type="pres">
      <dgm:prSet presAssocID="{D2F5F7A7-4D4A-433C-B031-F3F173E5D4A6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15502092-AAFA-4709-BC39-81A5A98116BE}" type="pres">
      <dgm:prSet presAssocID="{D2F5F7A7-4D4A-433C-B031-F3F173E5D4A6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EC8DC837-BF1D-4027-83E2-406DF788BB64}" srcId="{D2F5F7A7-4D4A-433C-B031-F3F173E5D4A6}" destId="{113F24E1-1342-431C-8485-77F55C5D846D}" srcOrd="3" destOrd="0" parTransId="{71F45DFD-6627-4AD2-83FC-18BB0A9C62A1}" sibTransId="{B9024024-C230-4ADF-932A-2230B84E359C}"/>
    <dgm:cxn modelId="{68F49EE0-4E80-4FE3-B370-285508C34152}" type="presOf" srcId="{113F24E1-1342-431C-8485-77F55C5D846D}" destId="{15502092-AAFA-4709-BC39-81A5A98116BE}" srcOrd="0" destOrd="3" presId="urn:microsoft.com/office/officeart/2005/8/layout/vList5"/>
    <dgm:cxn modelId="{169569BC-4A4A-4D23-B48E-091CCCFD7655}" type="presOf" srcId="{A85CAFDE-7F09-4B08-8F06-2E715AC09FA5}" destId="{15502092-AAFA-4709-BC39-81A5A98116BE}" srcOrd="0" destOrd="4" presId="urn:microsoft.com/office/officeart/2005/8/layout/vList5"/>
    <dgm:cxn modelId="{E597EBF8-EA68-4DC6-8295-F7E7451A044A}" srcId="{D2F5F7A7-4D4A-433C-B031-F3F173E5D4A6}" destId="{5B3B3FA2-6BBF-46E6-93A8-635B8F7FA163}" srcOrd="1" destOrd="0" parTransId="{765EC10B-0A26-4252-8AAE-07D2BB990E82}" sibTransId="{9E800F7B-70C4-4B9D-8F2E-BE7F8AF52F50}"/>
    <dgm:cxn modelId="{58DB4974-494B-4EC3-89E1-78D6E3C9639F}" type="presOf" srcId="{D2F5F7A7-4D4A-433C-B031-F3F173E5D4A6}" destId="{E370DD7B-8513-4422-BBB8-59EABBC5762B}" srcOrd="0" destOrd="0" presId="urn:microsoft.com/office/officeart/2005/8/layout/vList5"/>
    <dgm:cxn modelId="{F8DF941B-DC9C-47CC-97A2-F5800E1B8D1A}" srcId="{D2F5F7A7-4D4A-433C-B031-F3F173E5D4A6}" destId="{1C0ED54B-F830-4616-8473-C7D6F8F7B132}" srcOrd="2" destOrd="0" parTransId="{B842C1EE-96E9-4CFD-806C-577BFC3910DC}" sibTransId="{4E23678F-47A9-45CF-AE4D-D35F6B7B68F3}"/>
    <dgm:cxn modelId="{152E6071-1216-404B-BC4B-646C6A9C9E0C}" type="presOf" srcId="{91E4B325-32E7-4A87-AA65-26C896C39147}" destId="{0ED2328D-D2E7-45E9-B85B-73DDE5494980}" srcOrd="0" destOrd="0" presId="urn:microsoft.com/office/officeart/2005/8/layout/vList5"/>
    <dgm:cxn modelId="{6F34B21D-034D-41E2-A2A7-6EF1D73C306E}" srcId="{D2F5F7A7-4D4A-433C-B031-F3F173E5D4A6}" destId="{3EAD9095-C1BF-43E6-B0B2-3C674DFE7FB4}" srcOrd="0" destOrd="0" parTransId="{0462368B-B85B-4722-B6F6-3DFA7C712CBE}" sibTransId="{70025D0C-1A47-4A05-B45C-24975B53172E}"/>
    <dgm:cxn modelId="{38E09128-17C0-4EBC-99D7-7B8B3E834DE2}" type="presOf" srcId="{5B3B3FA2-6BBF-46E6-93A8-635B8F7FA163}" destId="{15502092-AAFA-4709-BC39-81A5A98116BE}" srcOrd="0" destOrd="1" presId="urn:microsoft.com/office/officeart/2005/8/layout/vList5"/>
    <dgm:cxn modelId="{A231ADBC-C373-4B47-93B5-2DC9692076A8}" srcId="{91E4B325-32E7-4A87-AA65-26C896C39147}" destId="{D2F5F7A7-4D4A-433C-B031-F3F173E5D4A6}" srcOrd="0" destOrd="0" parTransId="{B65B59C5-3CE5-417E-A299-34C39A582870}" sibTransId="{147C2E97-285F-4E53-89E1-5E944B1E4547}"/>
    <dgm:cxn modelId="{34D0EE35-E2F3-41CE-A040-E52EAB42289A}" srcId="{D2F5F7A7-4D4A-433C-B031-F3F173E5D4A6}" destId="{A85CAFDE-7F09-4B08-8F06-2E715AC09FA5}" srcOrd="4" destOrd="0" parTransId="{2D4D72AB-D5D2-4D87-8461-F77A864F1F40}" sibTransId="{F85D9A3D-814B-4283-B0C4-B7AA447DF2FF}"/>
    <dgm:cxn modelId="{EF566A36-71BA-4901-BAA5-A47E7E334829}" type="presOf" srcId="{3EAD9095-C1BF-43E6-B0B2-3C674DFE7FB4}" destId="{15502092-AAFA-4709-BC39-81A5A98116BE}" srcOrd="0" destOrd="0" presId="urn:microsoft.com/office/officeart/2005/8/layout/vList5"/>
    <dgm:cxn modelId="{6525F950-F97E-4E01-8F3D-FC71008F92D7}" type="presOf" srcId="{1C0ED54B-F830-4616-8473-C7D6F8F7B132}" destId="{15502092-AAFA-4709-BC39-81A5A98116BE}" srcOrd="0" destOrd="2" presId="urn:microsoft.com/office/officeart/2005/8/layout/vList5"/>
    <dgm:cxn modelId="{2E265E25-D8DD-4DF9-8BB4-8C8880120297}" type="presParOf" srcId="{0ED2328D-D2E7-45E9-B85B-73DDE5494980}" destId="{F4CE8861-BAF4-4B0C-A5D1-46725D293981}" srcOrd="0" destOrd="0" presId="urn:microsoft.com/office/officeart/2005/8/layout/vList5"/>
    <dgm:cxn modelId="{B5505D41-413E-4901-9B59-D18B9D7ED0A7}" type="presParOf" srcId="{F4CE8861-BAF4-4B0C-A5D1-46725D293981}" destId="{E370DD7B-8513-4422-BBB8-59EABBC5762B}" srcOrd="0" destOrd="0" presId="urn:microsoft.com/office/officeart/2005/8/layout/vList5"/>
    <dgm:cxn modelId="{B8DB56FD-38C4-4D33-A285-D124B3BBA6AB}" type="presParOf" srcId="{F4CE8861-BAF4-4B0C-A5D1-46725D293981}" destId="{15502092-AAFA-4709-BC39-81A5A98116B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502092-AAFA-4709-BC39-81A5A98116BE}">
      <dsp:nvSpPr>
        <dsp:cNvPr id="0" name=""/>
        <dsp:cNvSpPr/>
      </dsp:nvSpPr>
      <dsp:spPr>
        <a:xfrm rot="5400000">
          <a:off x="3182794" y="-411604"/>
          <a:ext cx="2787183" cy="430718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n-BD" sz="2300" kern="1200" smtClean="0"/>
            <a:t>পোর্টেবল ডকুমেন্ট ফরমেট</a:t>
          </a:r>
          <a:endParaRPr lang="en-US" sz="2300" kern="1200"/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n-BD" sz="2300" kern="1200" smtClean="0"/>
            <a:t>এইচটিএমএল</a:t>
          </a:r>
          <a:endParaRPr lang="en-US" sz="2300" kern="1200"/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n-BD" sz="2300" kern="1200" smtClean="0"/>
            <a:t>ই-পাব (</a:t>
          </a:r>
          <a:r>
            <a:rPr lang="en-US" sz="2300" kern="1200" smtClean="0"/>
            <a:t>EpuB) </a:t>
          </a:r>
          <a:endParaRPr lang="en-US" sz="2300" kern="1200"/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n-BD" sz="2300" kern="1200" smtClean="0"/>
            <a:t>চৌকস ই-বুক </a:t>
          </a:r>
          <a:endParaRPr lang="en-US" sz="2300" kern="1200"/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n-BD" sz="2300" kern="1200" smtClean="0"/>
            <a:t>ই-বুকের অ্যাপস  (ডাউনলোড করা যায়)</a:t>
          </a:r>
          <a:endParaRPr lang="en-US" sz="2300" kern="1200"/>
        </a:p>
      </dsp:txBody>
      <dsp:txXfrm rot="-5400000">
        <a:off x="2422793" y="484456"/>
        <a:ext cx="4171128" cy="2515065"/>
      </dsp:txXfrm>
    </dsp:sp>
    <dsp:sp modelId="{E370DD7B-8513-4422-BBB8-59EABBC5762B}">
      <dsp:nvSpPr>
        <dsp:cNvPr id="0" name=""/>
        <dsp:cNvSpPr/>
      </dsp:nvSpPr>
      <dsp:spPr>
        <a:xfrm>
          <a:off x="0" y="0"/>
          <a:ext cx="2422792" cy="34839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kern="1200" smtClean="0"/>
            <a:t>পাঁচটিভাগে ভাগ করা যায়ঃ যথা –</a:t>
          </a:r>
          <a:endParaRPr lang="en-US" sz="3200" kern="1200"/>
        </a:p>
      </dsp:txBody>
      <dsp:txXfrm>
        <a:off x="118271" y="118271"/>
        <a:ext cx="2186250" cy="32474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82F85D4-6163-4C75-8297-5CF6B5A1F86A}" type="datetimeFigureOut">
              <a:rPr lang="en-US"/>
              <a:pPr>
                <a:defRPr/>
              </a:pPr>
              <a:t>4/16/2020</a:t>
            </a:fld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D9D0BF9-4589-43A2-AA29-C85A585FAC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390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9D0BF9-4589-43A2-AA29-C85A585FAC8E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542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A3D09-18DA-4EC4-8B60-E6DF34DD04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785D-5174-4CCD-884C-6AE1FEBEC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E9019-1B46-447D-9BE7-BCB9F85EB4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EC979-04BD-4DBD-B990-AFDF119C1E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4176B-44D3-485E-ADED-910C7E22EA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3BD87-BBDA-4DB9-ADE6-05FBB244F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7EB0D-0B0D-400D-97F9-3E1A27285A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C4C47E-BBCA-4F03-9666-8A3284CC5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945DE5-9ED4-48AE-91CB-72EDDA92E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B4CA8A-638A-4C73-B6CA-F23EB805AD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15A12-FE19-4545-9EE9-8359C23A33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8DBE83C-AC71-4CE5-B60F-42FE8C90CB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e-book.gov.bd/" TargetMode="Externa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/>
          <p:nvPr/>
        </p:nvSpPr>
        <p:spPr>
          <a:xfrm>
            <a:off x="609600" y="535969"/>
            <a:ext cx="7924800" cy="715089"/>
          </a:xfrm>
          <a:prstGeom prst="flowChartAlternateProcess">
            <a:avLst/>
          </a:prstGeom>
          <a:solidFill>
            <a:srgbClr val="C00000"/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2057400"/>
            <a:ext cx="6477000" cy="4287253"/>
          </a:xfrm>
          <a:prstGeom prst="rect">
            <a:avLst/>
          </a:prstGeom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irect Access Storage 1"/>
          <p:cNvSpPr/>
          <p:nvPr/>
        </p:nvSpPr>
        <p:spPr>
          <a:xfrm>
            <a:off x="1600200" y="457200"/>
            <a:ext cx="3183037" cy="960699"/>
          </a:xfrm>
          <a:prstGeom prst="flowChartMagneticDrum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মুল্যায়ন- ০৫মিঃ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Vertical Scroll 2"/>
          <p:cNvSpPr/>
          <p:nvPr/>
        </p:nvSpPr>
        <p:spPr>
          <a:xfrm>
            <a:off x="23812" y="2286000"/>
            <a:ext cx="9306045" cy="3020992"/>
          </a:xfrm>
          <a:prstGeom prst="verticalScroll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Courier New" panose="02070309020205020404" pitchFamily="49" charset="0"/>
              <a:buChar char="o"/>
            </a:pPr>
            <a:r>
              <a:rPr lang="bn-BD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ই-বুক  কী ?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bn-BD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একটি ই-বুকের অয়েবপোর্টাবলের নাম বল ।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bn-BD" sz="32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ই-বুক অ্যাপস বলতে কী বুঝ ?</a:t>
            </a:r>
            <a:endParaRPr lang="en-US" sz="3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68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que 1"/>
          <p:cNvSpPr/>
          <p:nvPr/>
        </p:nvSpPr>
        <p:spPr>
          <a:xfrm>
            <a:off x="152400" y="381000"/>
            <a:ext cx="6678592" cy="914400"/>
          </a:xfrm>
          <a:prstGeom prst="plaqu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 – ০৫মিঃ </a:t>
            </a:r>
            <a:endParaRPr lang="en-US" sz="36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3200400"/>
            <a:ext cx="541020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1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ই-বুক </a:t>
            </a:r>
            <a:r>
              <a:rPr lang="bn-BD" sz="3600" dirty="0">
                <a:latin typeface="NikoshBAN" panose="02000000000000000000" pitchFamily="2" charset="0"/>
                <a:cs typeface="NikoshBAN" panose="02000000000000000000" pitchFamily="2" charset="0"/>
              </a:rPr>
              <a:t>কীভাবে পড়া যায় 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11499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28575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23058" y="1676400"/>
            <a:ext cx="5546711" cy="3416320"/>
          </a:xfrm>
          <a:prstGeom prst="rect">
            <a:avLst/>
          </a:prstGeom>
          <a:solidFill>
            <a:srgbClr val="FFC0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IN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ক্লাসের সবাইকে </a:t>
            </a:r>
          </a:p>
          <a:p>
            <a:pPr algn="ctr"/>
            <a:r>
              <a:rPr lang="bn-IN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ধন্যবাদ</a:t>
            </a:r>
          </a:p>
          <a:p>
            <a:pPr algn="ctr"/>
            <a:r>
              <a:rPr lang="bn-IN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bn-IN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  জানিয়ে শেষ</a:t>
            </a:r>
          </a:p>
          <a:p>
            <a:pPr algn="ctr"/>
            <a:r>
              <a:rPr lang="bn-IN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করছি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2590800" y="457200"/>
            <a:ext cx="4267200" cy="533400"/>
          </a:xfrm>
          <a:prstGeom prst="flowChartAlternateProcess">
            <a:avLst/>
          </a:prstGeom>
          <a:solidFill>
            <a:srgbClr val="00B0F0"/>
          </a:solidFill>
          <a:ln>
            <a:solidFill>
              <a:srgbClr val="FFFF0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141" y="1219200"/>
            <a:ext cx="182880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4876800" y="3962400"/>
            <a:ext cx="3297506" cy="2308324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বিষয়ঃ তথ্য ও যোগাযোগ প্রযুক্তি</a:t>
            </a:r>
          </a:p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নবম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দশম</a:t>
            </a:r>
            <a:endParaRPr lang="en-US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অধ্যায়ঃ তৃতীয়</a:t>
            </a:r>
          </a:p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শিরোনামঃ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আমার শিক্ষায় ইন্টারনেট</a:t>
            </a:r>
            <a:endParaRPr lang="en-US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সময়ঃ 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30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মিনিট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141" y="990601"/>
            <a:ext cx="2059459" cy="243197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4800" y="2135478"/>
            <a:ext cx="3731741" cy="2677656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IN" sz="2400" dirty="0"/>
              <a:t>মোঃ হাবিবুর রহমান</a:t>
            </a:r>
          </a:p>
          <a:p>
            <a:r>
              <a:rPr lang="bn-IN" sz="2400" dirty="0"/>
              <a:t>সহকারি অধ্যাপক(পদার্থ বিজ্ঞান)</a:t>
            </a:r>
          </a:p>
          <a:p>
            <a:r>
              <a:rPr lang="bn-IN" sz="2400" dirty="0"/>
              <a:t>হরিনাদী ফাযিল মাদ্রাসা</a:t>
            </a:r>
          </a:p>
          <a:p>
            <a:r>
              <a:rPr lang="bn-IN" sz="2400" dirty="0"/>
              <a:t>ফুলপুর,ময়মনসিং হ</a:t>
            </a:r>
          </a:p>
          <a:p>
            <a:r>
              <a:rPr lang="bn-IN" sz="2400" dirty="0"/>
              <a:t>মোবাইল-০১৯৮৯২১৯৪৫২</a:t>
            </a:r>
          </a:p>
          <a:p>
            <a:r>
              <a:rPr lang="bn-IN" sz="2400" dirty="0"/>
              <a:t>ইমেইল-</a:t>
            </a:r>
            <a:r>
              <a:rPr lang="en-US" sz="2400" dirty="0"/>
              <a:t>hrf20t@gmail.com</a:t>
            </a:r>
            <a:endParaRPr lang="en-US" sz="2400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glow rad="228600">
              <a:schemeClr val="accent4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5" name="Picture 3" descr="E:\Teachers,gov,bd OK\New  Picture  July    2\index6546545645445555555555555555688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92523" y="965127"/>
            <a:ext cx="37338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56" y="1284854"/>
            <a:ext cx="2374482" cy="2449936"/>
          </a:xfrm>
          <a:prstGeom prst="rect">
            <a:avLst/>
          </a:prstGeom>
          <a:ln w="1905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323" y="1232710"/>
            <a:ext cx="2994477" cy="24177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Plaque 16"/>
          <p:cNvSpPr/>
          <p:nvPr/>
        </p:nvSpPr>
        <p:spPr>
          <a:xfrm>
            <a:off x="446156" y="3990327"/>
            <a:ext cx="4047262" cy="1621536"/>
          </a:xfrm>
          <a:prstGeom prst="plaqu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2"/>
                </a:solidFill>
                <a:hlinkClick r:id="rId5"/>
              </a:rPr>
              <a:t>www.e-book.gov.bd</a:t>
            </a:r>
            <a:endParaRPr lang="bn-BD" sz="3200" dirty="0" smtClean="0">
              <a:solidFill>
                <a:schemeClr val="bg2"/>
              </a:solidFill>
            </a:endParaRPr>
          </a:p>
          <a:p>
            <a:pPr algn="ctr"/>
            <a:r>
              <a:rPr lang="en-US" sz="3200" dirty="0">
                <a:solidFill>
                  <a:schemeClr val="bg2"/>
                </a:solidFill>
              </a:rPr>
              <a:t>a</a:t>
            </a:r>
            <a:r>
              <a:rPr lang="en-US" sz="3200" dirty="0" smtClean="0">
                <a:solidFill>
                  <a:schemeClr val="bg2"/>
                </a:solidFill>
              </a:rPr>
              <a:t>mazon.com </a:t>
            </a:r>
            <a:endParaRPr lang="en-US" sz="3200" dirty="0">
              <a:solidFill>
                <a:schemeClr val="bg2"/>
              </a:solidFill>
            </a:endParaRPr>
          </a:p>
        </p:txBody>
      </p:sp>
      <p:sp>
        <p:nvSpPr>
          <p:cNvPr id="18" name="Flowchart: Alternate Process 17"/>
          <p:cNvSpPr/>
          <p:nvPr/>
        </p:nvSpPr>
        <p:spPr>
          <a:xfrm>
            <a:off x="228600" y="389980"/>
            <a:ext cx="8458200" cy="612648"/>
          </a:xfrm>
          <a:prstGeom prst="flowChartAlternateProcess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বলতো ছবিতে  তোমরা কি কি দেখতে পাচ্ছ ? পর্য্যায়ক্রমে -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Flowchart: Alternate Process 18"/>
          <p:cNvSpPr/>
          <p:nvPr/>
        </p:nvSpPr>
        <p:spPr>
          <a:xfrm>
            <a:off x="685801" y="5486400"/>
            <a:ext cx="8153400" cy="946092"/>
          </a:xfrm>
          <a:prstGeom prst="flowChartAlternateProcess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r>
              <a:rPr lang="bn-BD" sz="24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 </a:t>
            </a:r>
            <a:r>
              <a:rPr lang="en-US" sz="24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লাইব্ররীতে বই দেখা যাচ্ছে, অনলাইনে বই পড়তেছে , অনলাইনে কাজ করিতেছে  ই-বুক সার্চ</a:t>
            </a:r>
            <a:r>
              <a:rPr lang="bn-BD" sz="24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endParaRPr lang="en-US" sz="24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Terminator 2"/>
          <p:cNvSpPr/>
          <p:nvPr/>
        </p:nvSpPr>
        <p:spPr>
          <a:xfrm>
            <a:off x="287746" y="378261"/>
            <a:ext cx="8275899" cy="925974"/>
          </a:xfrm>
          <a:prstGeom prst="flowChartTerminator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  <a:endParaRPr lang="en-US" sz="3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Snip Single Corner Rectangle 1"/>
          <p:cNvSpPr/>
          <p:nvPr/>
        </p:nvSpPr>
        <p:spPr>
          <a:xfrm>
            <a:off x="3048000" y="2057400"/>
            <a:ext cx="4114800" cy="1752600"/>
          </a:xfrm>
          <a:prstGeom prst="snip1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 smtClean="0">
                <a:solidFill>
                  <a:srgbClr val="FF0000"/>
                </a:solidFill>
              </a:rPr>
              <a:t>ই-বুক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53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457200"/>
            <a:ext cx="6520405" cy="73628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 পাঠ শেষে শিক্ষার্থীরা -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0" y="1981200"/>
            <a:ext cx="7848600" cy="2905246"/>
          </a:xfrm>
          <a:prstGeom prst="flowChartAlternateProcess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1।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ই-বুক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কী তা বলতে পারবে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বুকের প্রকারভেদ উল্লেখ করতে পারবে ।</a:t>
            </a: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ই-বুক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কীভাবে পড়া যায় ? তা বর্ণনা করতে পারবে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৩।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ই-বুকের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গুরুত্ব বিশ্লেষণ করতে পারবে ।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89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533400" y="1981200"/>
            <a:ext cx="7708739" cy="1033272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ই-বুকের প্রকারভেদ –  </a:t>
            </a:r>
            <a:endParaRPr lang="en-US" sz="3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533400" y="3124200"/>
          <a:ext cx="6729980" cy="348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337" y="685800"/>
            <a:ext cx="9448800" cy="138499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bn-BD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ই-বুক বা ইলেকট্রনিক বুক বা ই-বই হলো মুদ্রিত বইয়ের    ইলেকট্রনিক রুপ ।</a:t>
            </a:r>
            <a:r>
              <a:rPr lang="en-US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এধরনের </a:t>
            </a:r>
          </a:p>
          <a:p>
            <a:r>
              <a:rPr lang="bn-BD" sz="28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বই কেবল কম্পিউটার,স্নার্টফোন বা বিশেষ ধরনের রিডার ( ই-বুক রিডার )ব্যবহার করে পড়া যায় ।</a:t>
            </a:r>
            <a:endParaRPr lang="en-US" sz="2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" y="228600"/>
            <a:ext cx="76200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1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।ই-বুক কি ?</a:t>
            </a:r>
          </a:p>
        </p:txBody>
      </p:sp>
    </p:spTree>
    <p:extLst>
      <p:ext uri="{BB962C8B-B14F-4D97-AF65-F5344CB8AC3E}">
        <p14:creationId xmlns:p14="http://schemas.microsoft.com/office/powerpoint/2010/main" val="330675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0-Point Star 2"/>
          <p:cNvSpPr/>
          <p:nvPr/>
        </p:nvSpPr>
        <p:spPr>
          <a:xfrm>
            <a:off x="2514600" y="457200"/>
            <a:ext cx="2535936" cy="1006316"/>
          </a:xfrm>
          <a:prstGeom prst="star10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একক কাজ ০২মিঃ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0200" y="3124200"/>
            <a:ext cx="5791200" cy="107721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1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।ই-বুক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কি ?</a:t>
            </a:r>
          </a:p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।কম্পিউটার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বা স্মার্টফোনে কী পড়া যায়  ?</a:t>
            </a:r>
          </a:p>
        </p:txBody>
      </p:sp>
    </p:spTree>
    <p:extLst>
      <p:ext uri="{BB962C8B-B14F-4D97-AF65-F5344CB8AC3E}">
        <p14:creationId xmlns:p14="http://schemas.microsoft.com/office/powerpoint/2010/main" val="96856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3005" y="381000"/>
            <a:ext cx="7396996" cy="9144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ই-বুক কিভাবে পড়ার উপায় - </a:t>
            </a:r>
            <a:endParaRPr lang="en-US" sz="36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423685" y="2218945"/>
            <a:ext cx="6927835" cy="3060192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bn-BD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কম্পিউটারের ইন্টারনেট সংযোগ </a:t>
            </a:r>
            <a:endParaRPr lang="en-US" sz="2800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n-BD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 এক সঙ্গে অধ্যায় হিসাবে (পিডিএফ)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n-BD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কেবল অনলাইনে পড়া যায় (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Html)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n-BD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ই-পাব (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Epub)</a:t>
            </a:r>
            <a:r>
              <a:rPr lang="bn-BD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ফরমেটে প্রকাশিত হয় ।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bn-BD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চৌকস ই-বুক (অডিও/ভিডিও /এনিমেশন সংযুক্ত থাকে মুদ্রতিত বই কপিরাইটের আওতায় প্রকাশিত হয় ।</a:t>
            </a:r>
            <a:r>
              <a:rPr lang="en-US" sz="2800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2800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bn-BD" sz="2800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631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 descr="Bouquet"/>
          <p:cNvSpPr>
            <a:spLocks noChangeArrowheads="1"/>
          </p:cNvSpPr>
          <p:nvPr/>
        </p:nvSpPr>
        <p:spPr bwMode="auto">
          <a:xfrm>
            <a:off x="2819400" y="533400"/>
            <a:ext cx="3043238" cy="806450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38100" algn="ctr">
            <a:noFill/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2819400"/>
            <a:ext cx="517683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১।ই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বুকের প্রকারভেদ উল্লেখ 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 </a:t>
            </a:r>
            <a:r>
              <a:rPr lang="bn-BD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41346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3044</TotalTime>
  <Words>288</Words>
  <Application>Microsoft Office PowerPoint</Application>
  <PresentationFormat>On-screen Show (4:3)</PresentationFormat>
  <Paragraphs>56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Courier New</vt:lpstr>
      <vt:lpstr>NikoshBAN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HARUNSIR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HARUNSIR</dc:creator>
  <cp:lastModifiedBy>habibur rahman</cp:lastModifiedBy>
  <cp:revision>351</cp:revision>
  <dcterms:created xsi:type="dcterms:W3CDTF">2015-05-05T06:43:27Z</dcterms:created>
  <dcterms:modified xsi:type="dcterms:W3CDTF">2020-04-17T02:07:44Z</dcterms:modified>
</cp:coreProperties>
</file>