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9" r:id="rId2"/>
    <p:sldId id="270" r:id="rId3"/>
    <p:sldId id="259" r:id="rId4"/>
    <p:sldId id="261" r:id="rId5"/>
    <p:sldId id="263" r:id="rId6"/>
    <p:sldId id="271" r:id="rId7"/>
    <p:sldId id="277" r:id="rId8"/>
    <p:sldId id="281" r:id="rId9"/>
    <p:sldId id="272" r:id="rId10"/>
    <p:sldId id="268" r:id="rId11"/>
    <p:sldId id="279" r:id="rId12"/>
    <p:sldId id="280" r:id="rId13"/>
    <p:sldId id="278" r:id="rId14"/>
    <p:sldId id="276" r:id="rId15"/>
    <p:sldId id="284" r:id="rId16"/>
    <p:sldId id="289" r:id="rId17"/>
    <p:sldId id="290" r:id="rId18"/>
    <p:sldId id="287" r:id="rId19"/>
    <p:sldId id="291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50021"/>
    <a:srgbClr val="00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4" d="100"/>
          <a:sy n="54" d="100"/>
        </p:scale>
        <p:origin x="1782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4/17/2020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4/17/2020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2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9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eg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blipFill>
            <a:blip r:embed="rId2"/>
            <a:tile tx="0" ty="0" sx="100000" sy="100000" flip="none" algn="tl"/>
          </a:blipFill>
          <a:ln w="76200">
            <a:solidFill>
              <a:srgbClr val="0070C0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/>
          <a:p>
            <a:r>
              <a:rPr lang="bn-BD" sz="115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স্বাগতম</a:t>
            </a:r>
            <a:endParaRPr lang="en-US" sz="5400" dirty="0"/>
          </a:p>
        </p:txBody>
      </p:sp>
      <p:sp>
        <p:nvSpPr>
          <p:cNvPr id="6" name="Rounded Rectangle 5"/>
          <p:cNvSpPr/>
          <p:nvPr/>
        </p:nvSpPr>
        <p:spPr>
          <a:xfrm>
            <a:off x="533400" y="2133600"/>
            <a:ext cx="8077200" cy="4572000"/>
          </a:xfrm>
          <a:prstGeom prst="roundRect">
            <a:avLst/>
          </a:prstGeom>
          <a:blipFill>
            <a:blip r:embed="rId3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entagon 3"/>
          <p:cNvSpPr/>
          <p:nvPr/>
        </p:nvSpPr>
        <p:spPr>
          <a:xfrm>
            <a:off x="2438400" y="152400"/>
            <a:ext cx="3810000" cy="838200"/>
          </a:xfrm>
          <a:prstGeom prst="homePlat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দুর্যোগ পূর্ব করনীয়</a:t>
            </a:r>
            <a:endParaRPr lang="en-US" sz="4400" dirty="0">
              <a:solidFill>
                <a:schemeClr val="tx1">
                  <a:lumMod val="95000"/>
                  <a:lumOff val="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029200" y="990600"/>
            <a:ext cx="2971800" cy="312420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0" y="1066800"/>
            <a:ext cx="3962400" cy="2971800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0" y="4114800"/>
            <a:ext cx="3810000" cy="2743200"/>
          </a:xfrm>
          <a:prstGeom prst="rect">
            <a:avLst/>
          </a:prstGeom>
          <a:blipFill>
            <a:blip r:embed="rId4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lowchart: Process 5"/>
          <p:cNvSpPr/>
          <p:nvPr/>
        </p:nvSpPr>
        <p:spPr>
          <a:xfrm>
            <a:off x="4038600" y="4191000"/>
            <a:ext cx="4038600" cy="2667000"/>
          </a:xfrm>
          <a:prstGeom prst="flowChartProcess">
            <a:avLst/>
          </a:prstGeom>
          <a:blipFill>
            <a:blip r:embed="rId5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  <p:bldP spid="10" grpId="0" animBg="1"/>
      <p:bldP spid="11" grpId="0" animBg="1"/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ntagon 1"/>
          <p:cNvSpPr/>
          <p:nvPr/>
        </p:nvSpPr>
        <p:spPr>
          <a:xfrm>
            <a:off x="2286000" y="152400"/>
            <a:ext cx="3886200" cy="914400"/>
          </a:xfrm>
          <a:prstGeom prst="homePlat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দুর্যোগ কালীন করনীয়</a:t>
            </a:r>
            <a:endParaRPr lang="en-US" sz="4000" dirty="0"/>
          </a:p>
        </p:txBody>
      </p:sp>
      <p:sp>
        <p:nvSpPr>
          <p:cNvPr id="3" name="Rectangle 2"/>
          <p:cNvSpPr/>
          <p:nvPr/>
        </p:nvSpPr>
        <p:spPr>
          <a:xfrm>
            <a:off x="-685800" y="457200"/>
            <a:ext cx="2819400" cy="640080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2133600" y="1752600"/>
            <a:ext cx="3505200" cy="4114800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5638800" y="1828800"/>
            <a:ext cx="3505200" cy="3810000"/>
          </a:xfrm>
          <a:prstGeom prst="rect">
            <a:avLst/>
          </a:prstGeom>
          <a:blipFill>
            <a:blip r:embed="rId4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ntagon 1"/>
          <p:cNvSpPr/>
          <p:nvPr/>
        </p:nvSpPr>
        <p:spPr>
          <a:xfrm>
            <a:off x="2286000" y="0"/>
            <a:ext cx="3962400" cy="838200"/>
          </a:xfrm>
          <a:prstGeom prst="homePlat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দুর্যোগ পরবর্তী করনীয়</a:t>
            </a:r>
            <a:endParaRPr lang="en-US" sz="4000" dirty="0"/>
          </a:p>
        </p:txBody>
      </p:sp>
      <p:sp>
        <p:nvSpPr>
          <p:cNvPr id="3" name="Rectangle 2"/>
          <p:cNvSpPr/>
          <p:nvPr/>
        </p:nvSpPr>
        <p:spPr>
          <a:xfrm>
            <a:off x="533400" y="1219200"/>
            <a:ext cx="3810000" cy="228600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4495800" y="1219200"/>
            <a:ext cx="4343400" cy="2286000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609600" y="3733800"/>
            <a:ext cx="3886200" cy="2971800"/>
          </a:xfrm>
          <a:prstGeom prst="rect">
            <a:avLst/>
          </a:prstGeom>
          <a:blipFill>
            <a:blip r:embed="rId4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4724400" y="3733800"/>
            <a:ext cx="4267200" cy="2895600"/>
          </a:xfrm>
          <a:prstGeom prst="rect">
            <a:avLst/>
          </a:prstGeom>
          <a:blipFill>
            <a:blip r:embed="rId5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ight Arrow 4"/>
          <p:cNvSpPr/>
          <p:nvPr/>
        </p:nvSpPr>
        <p:spPr>
          <a:xfrm rot="1454787">
            <a:off x="4693695" y="1188324"/>
            <a:ext cx="1143000" cy="838200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ight Arrow 5"/>
          <p:cNvSpPr/>
          <p:nvPr/>
        </p:nvSpPr>
        <p:spPr>
          <a:xfrm rot="6306037">
            <a:off x="6001812" y="3442248"/>
            <a:ext cx="1143000" cy="838200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Arrow 6"/>
          <p:cNvSpPr/>
          <p:nvPr/>
        </p:nvSpPr>
        <p:spPr>
          <a:xfrm rot="9311509">
            <a:off x="4314107" y="5611317"/>
            <a:ext cx="1143000" cy="838200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ight Arrow 7"/>
          <p:cNvSpPr/>
          <p:nvPr/>
        </p:nvSpPr>
        <p:spPr>
          <a:xfrm rot="13264175">
            <a:off x="1582500" y="5453926"/>
            <a:ext cx="1143000" cy="838200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ight Arrow 8"/>
          <p:cNvSpPr/>
          <p:nvPr/>
        </p:nvSpPr>
        <p:spPr>
          <a:xfrm rot="15290899">
            <a:off x="439607" y="3747275"/>
            <a:ext cx="1143000" cy="838200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ight Arrow 9"/>
          <p:cNvSpPr/>
          <p:nvPr/>
        </p:nvSpPr>
        <p:spPr>
          <a:xfrm rot="18938455">
            <a:off x="1349322" y="1346911"/>
            <a:ext cx="1143000" cy="838200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ounded Rectangle 11"/>
          <p:cNvSpPr/>
          <p:nvPr/>
        </p:nvSpPr>
        <p:spPr>
          <a:xfrm>
            <a:off x="5791200" y="2133600"/>
            <a:ext cx="1143000" cy="1066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bn-BD" sz="2400" b="1" dirty="0" smtClean="0">
                <a:latin typeface="NikoshBAN" pitchFamily="2" charset="0"/>
                <a:cs typeface="NikoshBAN" pitchFamily="2" charset="0"/>
              </a:rPr>
              <a:t>সাড়াদান</a:t>
            </a:r>
            <a:endParaRPr lang="en-US" sz="24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5486400" y="4724400"/>
            <a:ext cx="1600200" cy="9906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পুনরুদ্ধার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2819400" y="5715000"/>
            <a:ext cx="1447800" cy="9906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bn-BD" sz="3600" b="1" dirty="0" smtClean="0">
                <a:latin typeface="NikoshBAN" pitchFamily="2" charset="0"/>
                <a:cs typeface="NikoshBAN" pitchFamily="2" charset="0"/>
              </a:rPr>
              <a:t>উন্নয়ন</a:t>
            </a:r>
            <a:endParaRPr lang="en-US" sz="3600" dirty="0"/>
          </a:p>
        </p:txBody>
      </p:sp>
      <p:sp>
        <p:nvSpPr>
          <p:cNvPr id="15" name="Rounded Rectangle 14"/>
          <p:cNvSpPr/>
          <p:nvPr/>
        </p:nvSpPr>
        <p:spPr>
          <a:xfrm>
            <a:off x="381000" y="4876800"/>
            <a:ext cx="1295400" cy="838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প্রতিরোধ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381000" y="2362200"/>
            <a:ext cx="1295400" cy="1219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প্রশমন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2743200" y="1066800"/>
            <a:ext cx="1752600" cy="1066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পূর্ব </a:t>
            </a:r>
            <a:r>
              <a:rPr lang="bn-BD" sz="3600" b="1" dirty="0" smtClean="0">
                <a:latin typeface="NikoshBAN" pitchFamily="2" charset="0"/>
                <a:cs typeface="NikoshBAN" pitchFamily="2" charset="0"/>
              </a:rPr>
              <a:t>প্রস্তুতি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2286000" y="2743200"/>
            <a:ext cx="3048000" cy="236220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দুর্যোগ ব্যবস্থাপনা চক্র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repeatCount="indefinite" ac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3.9778E-6 C 0.00451 0.00786 0.0092 0.01688 0.01545 0.02243 C 0.01996 0.03122 0.02691 0.03723 0.03246 0.0451 C 0.03385 0.0562 0.03663 0.06753 0.03663 0.07886 " pathEditMode="relative" ptsTypes="fff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repeatCount="indefinite" ac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761 -0.07077 C 0.02344 -0.04903 0.02934 -0.07632 0.02327 -0.05781 C 0.02101 -0.05065 0.02171 -0.04232 0.0191 -0.03515 C 0.01667 -0.02844 0.01441 -0.02428 0.01355 -0.01642 C 0.01216 -0.00509 0.01164 0.00972 0.00921 0.02105 C 0.00782 0.02729 0.00365 0.03307 0.00226 0.03978 C -0.00052 0.0525 -0.00468 0.06776 -0.0118 0.07725 C -0.01527 0.09066 -0.01302 0.08534 -0.01753 0.09413 C -0.02083 0.10731 -0.01753 0.1043 -0.02448 0.10731 C -0.025 0.10916 -0.02534 0.11124 -0.02604 0.11309 C -0.0276 0.11702 -0.03159 0.12419 -0.03159 0.12419 " pathEditMode="relative" ptsTypes="ffffffffffA">
                                      <p:cBhvr>
                                        <p:cTn id="1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repeatCount="indefinite" ac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7.42831E-6 C -0.00279 0.00116 -0.00574 0.00255 -0.00852 0.00371 C -0.01094 0.00486 -0.01198 0.00903 -0.01406 0.01111 C -0.01528 0.01226 -0.01684 0.0125 -0.01823 0.01319 C -0.02291 0.0192 -0.02795 0.02082 -0.03385 0.02429 C -0.03732 0.02637 -0.0401 0.02984 -0.04358 0.03192 C -0.05643 0.03955 -0.07067 0.0451 -0.08456 0.0488 C -0.09306 0.05621 -0.104 0.05991 -0.11407 0.05991 " pathEditMode="relative" ptsTypes="fffffffA">
                                      <p:cBhvr>
                                        <p:cTn id="1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0" presetClass="path" presetSubtype="0" repeatCount="indefinite" ac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1.89639E-6 C -0.02118 -0.0007 -0.04236 -0.00023 -0.06354 -0.00185 C -0.0665 -0.00208 -0.07188 -0.00555 -0.07188 -0.00555 C -0.07657 -0.01527 -0.07309 -0.00995 -0.08316 -0.01874 C -0.08455 -0.01989 -0.08733 -0.02244 -0.08733 -0.02244 C -0.09254 -0.03261 -0.10226 -0.04047 -0.10712 -0.05065 C -0.11146 -0.05944 -0.1132 -0.06244 -0.11841 -0.06938 " pathEditMode="relative" ptsTypes="ffffffA">
                                      <p:cBhvr>
                                        <p:cTn id="1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0" presetClass="path" presetSubtype="0" repeatCount="indefinite" ac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615 0.09296 C -0.00625 0.07331 -0.01163 0.04301 -0.01771 0.02173 C -0.0191 0.00901 -0.02135 -0.00324 -0.02326 -0.01596 C -0.02257 -0.03816 -0.02049 -0.06129 -0.02049 -0.08349 " pathEditMode="relative" ptsTypes="fffA">
                                      <p:cBhvr>
                                        <p:cTn id="2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0" presetClass="path" presetSubtype="0" repeatCount="indefinite" ac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6007 0.05319 C -0.05903 0.04995 -0.05903 0.04602 -0.05712 0.04371 C -0.05538 0.04163 -0.05226 0.04325 -0.05017 0.04186 C -0.04323 0.03746 -0.03698 0.03191 -0.03038 0.02683 C -0.00434 0.00694 -0.03368 0.03099 -0.00781 0.01364 C 0.00399 0.00578 0.01562 -0.00624 0.02865 -0.01064 C 0.03559 -0.01943 0.04323 -0.02452 0.0526 -0.02752 C 0.05712 -0.03145 0.06198 -0.03377 0.06684 -0.037 C 0.06771 -0.03816 0.07326 -0.04625 0.07517 -0.04625 C 0.07726 -0.04625 0.07882 -0.04255 0.0809 -0.04255 " pathEditMode="relative" rAng="0" ptsTypes="fffffffffA">
                                      <p:cBhvr>
                                        <p:cTn id="2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000" y="-5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7" descr="mbanglad"/>
          <p:cNvPicPr>
            <a:picLocks noChangeAspect="1" noChangeArrowheads="1"/>
          </p:cNvPicPr>
          <p:nvPr/>
        </p:nvPicPr>
        <p:blipFill>
          <a:blip r:embed="rId4"/>
          <a:srcRect t="57512" r="-1835" b="-2222"/>
          <a:stretch>
            <a:fillRect/>
          </a:stretch>
        </p:blipFill>
        <p:spPr bwMode="auto">
          <a:xfrm>
            <a:off x="1828800" y="3581400"/>
            <a:ext cx="5791200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7" descr="mbanglad"/>
          <p:cNvPicPr>
            <a:picLocks noChangeAspect="1" noChangeArrowheads="1"/>
          </p:cNvPicPr>
          <p:nvPr/>
        </p:nvPicPr>
        <p:blipFill>
          <a:blip r:embed="rId4"/>
          <a:srcRect t="11111" b="41481"/>
          <a:stretch>
            <a:fillRect/>
          </a:stretch>
        </p:blipFill>
        <p:spPr bwMode="auto">
          <a:xfrm>
            <a:off x="1828800" y="0"/>
            <a:ext cx="5715000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2819400" y="3657600"/>
            <a:ext cx="4724400" cy="28956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ঘূর্ণীঝড় ও জলোচ্ছাস প্রবণ এলাকা</a:t>
            </a:r>
            <a:endParaRPr lang="en-US" sz="40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Oval 6"/>
          <p:cNvSpPr/>
          <p:nvPr/>
        </p:nvSpPr>
        <p:spPr>
          <a:xfrm>
            <a:off x="5562600" y="6172200"/>
            <a:ext cx="533400" cy="4572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6477000" y="5486400"/>
            <a:ext cx="1143000" cy="1143000"/>
          </a:xfrm>
          <a:prstGeom prst="ellipse">
            <a:avLst/>
          </a:prstGeom>
          <a:solidFill>
            <a:schemeClr val="tx1">
              <a:lumMod val="95000"/>
              <a:lumOff val="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1600" dirty="0" smtClean="0">
                <a:latin typeface="NikoshBAN" pitchFamily="2" charset="0"/>
                <a:cs typeface="NikoshBAN" pitchFamily="2" charset="0"/>
              </a:rPr>
              <a:t>ভূমিকম্প প্রবণ</a:t>
            </a:r>
            <a:endParaRPr lang="en-US" sz="1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7696200" y="152400"/>
            <a:ext cx="1295400" cy="32766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বাংলাদেশে</a:t>
            </a:r>
            <a:endParaRPr lang="bn-BD" sz="2800" dirty="0" smtClean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দুর্যোগ</a:t>
            </a:r>
            <a:r>
              <a:rPr lang="bn-BD" sz="2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প্রবণ এলাকা</a:t>
            </a:r>
            <a:endParaRPr lang="en-US" sz="24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0" presetClass="path" presetSubtype="0" repeatCount="indefinite" ac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2.22222E-6 C 0.00469 -0.00579 0.0059 -0.00764 0.00764 -0.0162 C 0.00868 -0.03704 0.00833 -0.0544 0.01528 -0.07268 C 0.01493 -0.08449 0.00903 -0.14583 0.01372 -0.16366 C 0.01476 -0.17708 0.01684 -0.19051 0.01372 -0.20393 C 0.01302 -0.20671 0.01042 -0.20787 0.0092 -0.21018 C -0.00017 -0.22778 0.01059 -0.21018 0.00469 -0.2243 C 0.00295 -0.22847 -0.00017 -0.23171 -0.00139 -0.23634 C -0.00191 -0.23842 -0.00226 -0.24051 -0.00295 -0.24236 C -0.00625 -0.25092 -0.0125 -0.25671 -0.01667 -0.26458 C -0.02153 -0.28472 -0.0243 -0.30995 -0.03333 -0.32731 C -0.03611 -0.33912 -0.03281 -0.32824 -0.03785 -0.33727 C -0.0401 -0.3412 -0.0408 -0.34676 -0.04392 -0.34954 C -0.05364 -0.35787 -0.06771 -0.35648 -0.07864 -0.35764 C -0.13385 -0.3794 -0.19097 -0.37245 -0.24844 -0.37384 C -0.2651 -0.37315 -0.28177 -0.37292 -0.29844 -0.37176 C -0.30243 -0.37153 -0.30677 -0.37153 -0.31059 -0.36967 C -0.3191 -0.36551 -0.32239 -0.35717 -0.33021 -0.35347 C -0.32378 -0.34491 -0.32101 -0.34305 -0.31805 -0.3294 C -0.31528 -0.3169 -0.31441 -0.30417 -0.30746 -0.29491 C -0.3033 -0.27338 -0.30746 -0.30023 -0.30746 -0.2787 C -0.30746 -0.27037 -0.30278 -0.2625 -0.30139 -0.25463 C -0.29913 -0.24213 -0.30052 -0.24305 -0.29844 -0.22824 C -0.29653 -0.21551 -0.2941 -0.20926 -0.2908 -0.19792 C -0.28854 -0.19028 -0.28837 -0.18171 -0.28628 -0.17384 C -0.29427 -0.14167 -0.28941 -0.10162 -0.28628 -0.06875 C -0.28802 -0.0537 -0.28837 -0.04329 -0.28021 -0.03241 C -0.27691 -0.01944 -0.27344 -0.02153 -0.26805 -0.01018 C -0.26302 0.00046 -0.25312 0.01644 -0.24392 0.02014 C -0.2375 0.0287 -0.22014 0.04051 -0.21059 0.04051 C -0.15104 0.0412 -0.09132 0.04051 -0.03177 0.04051 " pathEditMode="relative" ptsTypes="ffffffffffffffffffffffffffffffA">
                                      <p:cBhvr>
                                        <p:cTn id="23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0" presetClass="path" presetSubtype="0" repeatCount="indefinite" ac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25 -0.0287 C -0.01198 -0.03078 -0.01198 -0.03287 -0.01111 -0.03472 C -0.01041 -0.03634 -0.00798 -0.0368 -0.00798 -0.03865 C -0.00746 -0.0662 -0.0085 -0.09398 -0.00955 -0.12152 C -0.00989 -0.12916 -0.01545 -0.13796 -0.01701 -0.14583 C -0.01805 -0.15115 -0.02014 -0.16203 -0.02014 -0.1618 C -0.02066 -0.19143 -0.01302 -0.2375 -0.02777 -0.26713 C -0.02934 -0.27407 -0.03125 -0.27893 -0.03368 -0.28518 C -0.03437 -0.28703 -0.0342 -0.28958 -0.03524 -0.2912 C -0.0375 -0.29514 -0.04288 -0.30139 -0.04288 -0.30115 C -0.04618 -0.31412 -0.0585 -0.33634 -0.06701 -0.34375 C -0.07395 -0.33495 -0.07448 -0.32014 -0.07916 -0.30949 C -0.08524 -0.29583 -0.07951 -0.31643 -0.08524 -0.2993 C -0.08784 -0.29166 -0.09166 -0.27685 -0.09288 -0.26898 C -0.09514 -0.25416 -0.09236 -0.24838 -0.10347 -0.2449 C -0.11163 -0.2456 -0.11979 -0.24537 -0.12777 -0.24676 C -0.13437 -0.24791 -0.14375 -0.25393 -0.15034 -0.25694 C -0.15625 -0.26435 -0.15382 -0.26898 -0.15642 -0.27916 C -0.15764 -0.28426 -0.16128 -0.29143 -0.16406 -0.29537 C -0.1658 -0.30208 -0.16684 -0.30879 -0.16857 -0.31551 C -0.16961 -0.33727 -0.171 -0.34722 -0.17465 -0.36597 C -0.17118 -0.37916 -0.175 -0.39791 -0.16406 -0.40231 C -0.15295 -0.4125 -0.1408 -0.41921 -0.12777 -0.42453 C -0.11979 -0.44074 -0.13003 -0.42199 -0.12014 -0.43472 C -0.11875 -0.43634 -0.11857 -0.43935 -0.11701 -0.44074 C -0.11527 -0.44236 -0.11302 -0.44213 -0.11111 -0.44282 C -0.10573 -0.44745 -0.09982 -0.44814 -0.09444 -0.45301 C -0.0875 -0.45926 -0.0809 -0.46967 -0.07309 -0.47314 C -0.07048 -0.48472 -0.05729 -0.49861 -0.05034 -0.5074 C -0.04791 -0.51805 -0.04583 -0.53009 -0.03975 -0.53773 C -0.03611 -0.5537 -0.03975 -0.53379 -0.03975 -0.54977 C -0.03975 -0.55324 -0.03889 -0.55648 -0.03836 -0.55995 C -0.04097 -0.57152 -0.04184 -0.57245 -0.04895 -0.58217 C -0.0717 -0.61296 -0.08524 -0.60092 -0.12465 -0.60231 C -0.13819 -0.60509 -0.15208 -0.61041 -0.16562 -0.6125 C -0.18906 -0.6162 -0.24809 -0.6162 -0.25642 -0.61643 C -0.26354 -0.61782 -0.271 -0.61921 -0.27777 -0.62268 C -0.28472 -0.62615 -0.28715 -0.63217 -0.29444 -0.63472 C -0.29757 -0.64097 -0.30104 -0.64375 -0.30503 -0.64884 C -0.30659 -0.65578 -0.30955 -0.65902 -0.3125 -0.66504 C -0.31336 -0.67176 -0.31527 -0.67824 -0.31562 -0.68518 C -0.31736 -0.72685 -0.31336 -0.74143 -0.32465 -0.77199 C -0.32691 -0.77824 -0.32465 -0.77939 -0.33073 -0.78217 C -0.33507 -0.78402 -0.35312 -0.78611 -0.35503 -0.78634 C -0.37014 -0.78402 -0.38541 -0.78217 -0.40034 -0.78819 C -0.40434 -0.79352 -0.41736 -0.8081 -0.42309 -0.81041 C -0.42882 -0.81805 -0.43802 -0.82939 -0.44583 -0.83264 C -0.44461 -0.81481 -0.44461 -0.80486 -0.43524 -0.79236 C -0.43246 -0.78171 -0.42673 -0.77477 -0.42014 -0.76805 C -0.41493 -0.76273 -0.41649 -0.75879 -0.40955 -0.75602 C -0.40677 -0.74514 -0.39739 -0.73935 -0.39444 -0.72754 C -0.39114 -0.71481 -0.38854 -0.70208 -0.38524 -0.68935 C -0.38402 -0.68472 -0.38385 -0.67963 -0.38229 -0.67523 C -0.37986 -0.66852 -0.375 -0.6574 -0.3717 -0.65092 C -0.37014 -0.65162 -0.36857 -0.65347 -0.36701 -0.65301 C -0.36458 -0.65231 -0.36145 -0.64166 -0.36111 -0.64074 C -0.35642 -0.62546 -0.36059 -0.6324 -0.35503 -0.62453 C -0.3533 -0.61574 -0.35104 -0.60717 -0.34895 -0.59838 C -0.34948 -0.59629 -0.35034 -0.59444 -0.35034 -0.59236 C -0.35034 -0.5875 -0.34652 -0.58518 -0.35034 -0.58009 C -0.35156 -0.57847 -0.35347 -0.57893 -0.35503 -0.57824 C -0.35347 -0.56805 -0.35191 -0.5581 -0.35034 -0.54791 C -0.35 -0.5456 -0.34809 -0.54421 -0.34739 -0.54189 C -0.34427 -0.5324 -0.34236 -0.52129 -0.33975 -0.51157 C -0.33819 -0.50555 -0.33402 -0.50139 -0.33229 -0.49537 C -0.32916 -0.48426 -0.32864 -0.47685 -0.32309 -0.46713 C -0.32257 -0.46504 -0.32239 -0.46273 -0.3217 -0.46088 C -0.31996 -0.45671 -0.31562 -0.44884 -0.31562 -0.44861 C -0.31354 -0.42708 -0.31198 -0.40324 -0.30798 -0.38217 C -0.30729 -0.37222 -0.30416 -0.3581 -0.30642 -0.34791 C -0.30243 -0.3243 -0.29843 -0.30069 -0.29444 -0.27708 C -0.29548 -0.24861 -0.29548 -0.21828 -0.30034 -0.19027 C -0.30086 -0.18356 -0.30069 -0.17662 -0.30191 -0.17014 C -0.30225 -0.16828 -0.30468 -0.16782 -0.30503 -0.16597 C -0.30833 -0.15 -0.30694 -0.13426 -0.31406 -0.11967 C -0.31545 -0.10926 -0.31597 -0.09884 -0.3217 -0.0912 C -0.32482 -0.07777 -0.3283 -0.06458 -0.33073 -0.05092 C -0.33455 -0.02893 -0.33593 -0.00625 -0.33975 0.01574 C -0.34062 0.02523 -0.34288 0.03449 -0.34288 0.04398 C -0.34288 0.06644 -0.34861 0.0875 -0.33073 0.08843 C -0.31059 0.08959 -0.29027 0.08982 -0.27014 0.09051 C -0.25243 0.08565 -0.225 0.09491 -0.20642 0.09861 C -0.19218 0.1051 -0.17552 0.10371 -0.16111 0.10463 C -0.11649 0.11667 -0.0658 0.11065 -0.0217 0.11065 " pathEditMode="relative" rAng="0" ptsTypes="fffffffffffffffffffffffffffffffffffffffffffffffffffffffffffffffffffffffffffffffffffA">
                                      <p:cBhvr>
                                        <p:cTn id="27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400" y="-329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8600" y="76200"/>
            <a:ext cx="3886200" cy="23622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200" b="1" dirty="0" smtClean="0">
                <a:solidFill>
                  <a:srgbClr val="000099"/>
                </a:solidFill>
                <a:latin typeface="NikoshBAN" pitchFamily="2" charset="0"/>
                <a:cs typeface="NikoshBAN" pitchFamily="2" charset="0"/>
              </a:rPr>
              <a:t>বাংলাদেশে প্রাকৃতিক দুর্যোগের কারণ কি কি ?</a:t>
            </a:r>
            <a:endParaRPr lang="en-US" sz="3200" b="1" dirty="0">
              <a:solidFill>
                <a:srgbClr val="000099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495800" y="76200"/>
            <a:ext cx="4191000" cy="22860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4400" b="1" dirty="0" smtClean="0">
                <a:solidFill>
                  <a:srgbClr val="000099"/>
                </a:solidFill>
                <a:latin typeface="NikoshBAN" pitchFamily="2" charset="0"/>
                <a:cs typeface="NikoshBAN" pitchFamily="2" charset="0"/>
              </a:rPr>
              <a:t>দুর্যোগ পূর্ব প্রস্ততিগুলো কি কি ?</a:t>
            </a:r>
            <a:endParaRPr lang="en-US" sz="4400" b="1" dirty="0">
              <a:solidFill>
                <a:srgbClr val="000099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28600" y="3810000"/>
            <a:ext cx="4191000" cy="25146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600" b="1" dirty="0" smtClean="0">
                <a:solidFill>
                  <a:srgbClr val="000099"/>
                </a:solidFill>
                <a:latin typeface="NikoshBAN" pitchFamily="2" charset="0"/>
                <a:cs typeface="NikoshBAN" pitchFamily="2" charset="0"/>
              </a:rPr>
              <a:t>দুর্যোগ কালীণ করণীয় কি কি ?</a:t>
            </a:r>
            <a:endParaRPr lang="en-US" sz="3600" b="1" dirty="0">
              <a:solidFill>
                <a:srgbClr val="000099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143000" y="2387025"/>
            <a:ext cx="1371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নার্গিস</a:t>
            </a:r>
            <a:endParaRPr lang="en-US" sz="3200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248400" y="2286000"/>
            <a:ext cx="99257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32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আইলা</a:t>
            </a:r>
            <a:endParaRPr lang="en-US" sz="3200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219200" y="6334780"/>
            <a:ext cx="1752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8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হারিকেন</a:t>
            </a:r>
            <a:endParaRPr lang="en-US" sz="2800" b="1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400800" y="6334780"/>
            <a:ext cx="78579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2800" b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সিডর</a:t>
            </a:r>
            <a:endParaRPr lang="en-US" sz="2800" b="1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286000" y="2844225"/>
            <a:ext cx="5410200" cy="584775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pPr algn="ctr"/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দলিয় কাজ় (৫ মিনিট)  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4572000" y="3886200"/>
            <a:ext cx="4191000" cy="24384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600" b="1" dirty="0" smtClean="0">
                <a:solidFill>
                  <a:srgbClr val="000099"/>
                </a:solidFill>
                <a:latin typeface="NikoshBAN" pitchFamily="2" charset="0"/>
                <a:cs typeface="NikoshBAN" pitchFamily="2" charset="0"/>
              </a:rPr>
              <a:t>দুর্যোগ পরবর্তী করণীয় কি কি ?</a:t>
            </a:r>
            <a:endParaRPr lang="en-US" sz="3600" b="1" dirty="0">
              <a:solidFill>
                <a:srgbClr val="000099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8" dur="2000" fill="hold"/>
                                        <p:tgtEl>
                                          <p:spTgt spid="1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6" grpId="0"/>
      <p:bldP spid="7" grpId="0"/>
      <p:bldP spid="8" grpId="0"/>
      <p:bldP spid="9" grpId="0"/>
      <p:bldP spid="12" grpId="0" animBg="1"/>
      <p:bldP spid="1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bn-BD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মূল্যায়ন</a:t>
            </a:r>
            <a:br>
              <a:rPr lang="bn-BD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</a:br>
            <a:r>
              <a:rPr lang="bn-BD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(৬ মি</a:t>
            </a:r>
            <a:r>
              <a:rPr lang="en-US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.</a:t>
            </a:r>
            <a:r>
              <a:rPr lang="bn-BD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)</a:t>
            </a:r>
            <a:endParaRPr lang="en-US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3" name="Picture 2" descr="J:\picture\Dszpics1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3447517" cy="2895600"/>
          </a:xfrm>
        </p:spPr>
      </p:pic>
      <p:pic>
        <p:nvPicPr>
          <p:cNvPr id="14" name="Picture 2" descr="J:\untitled.bmp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5562600" y="0"/>
            <a:ext cx="3352800" cy="2784348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0" y="2895600"/>
            <a:ext cx="3429000" cy="3962400"/>
          </a:xfrm>
          <a:prstGeom prst="rect">
            <a:avLst/>
          </a:prstGeom>
          <a:blipFill>
            <a:blip r:embed="rId4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4343400" y="2895600"/>
            <a:ext cx="4572000" cy="4114800"/>
          </a:xfrm>
          <a:prstGeom prst="rect">
            <a:avLst/>
          </a:prstGeom>
          <a:blipFill>
            <a:blip r:embed="rId5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Flowchart: Process 20"/>
          <p:cNvSpPr/>
          <p:nvPr/>
        </p:nvSpPr>
        <p:spPr>
          <a:xfrm>
            <a:off x="0" y="0"/>
            <a:ext cx="1600200" cy="685800"/>
          </a:xfrm>
          <a:prstGeom prst="flowChartProcess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এটা কী ধরণের দুর্যোগ ?</a:t>
            </a:r>
            <a:endParaRPr lang="en-US" dirty="0">
              <a:solidFill>
                <a:schemeClr val="tx1">
                  <a:lumMod val="95000"/>
                  <a:lumOff val="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5" name="Flowchart: Process 24"/>
          <p:cNvSpPr/>
          <p:nvPr/>
        </p:nvSpPr>
        <p:spPr>
          <a:xfrm>
            <a:off x="0" y="2895600"/>
            <a:ext cx="1600200" cy="685800"/>
          </a:xfrm>
          <a:prstGeom prst="flowChartProcess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এটা কী ধরণের দুর্যোগ ?</a:t>
            </a:r>
            <a:endParaRPr lang="en-US" dirty="0">
              <a:solidFill>
                <a:schemeClr val="tx1">
                  <a:lumMod val="95000"/>
                  <a:lumOff val="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7" name="Flowchart: Process 26"/>
          <p:cNvSpPr/>
          <p:nvPr/>
        </p:nvSpPr>
        <p:spPr>
          <a:xfrm>
            <a:off x="4343400" y="2895600"/>
            <a:ext cx="1600200" cy="685800"/>
          </a:xfrm>
          <a:prstGeom prst="flowChartProcess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এটা কী ধরণের দুর্যোগ ?</a:t>
            </a:r>
            <a:endParaRPr lang="en-US" dirty="0">
              <a:solidFill>
                <a:schemeClr val="tx1">
                  <a:lumMod val="95000"/>
                  <a:lumOff val="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8" name="Flowchart: Process 27"/>
          <p:cNvSpPr/>
          <p:nvPr/>
        </p:nvSpPr>
        <p:spPr>
          <a:xfrm>
            <a:off x="5562600" y="0"/>
            <a:ext cx="1600200" cy="685800"/>
          </a:xfrm>
          <a:prstGeom prst="flowChartProcess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এটা কী ধরণের দুর্যোগ ?</a:t>
            </a:r>
            <a:endParaRPr lang="en-US" dirty="0">
              <a:solidFill>
                <a:schemeClr val="tx1">
                  <a:lumMod val="95000"/>
                  <a:lumOff val="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7" grpId="0" animBg="1"/>
      <p:bldP spid="21" grpId="0" animBg="1"/>
      <p:bldP spid="25" grpId="0" animBg="1"/>
      <p:bldP spid="27" grpId="0" animBg="1"/>
      <p:bldP spid="28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4876800" cy="685800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5105400" y="0"/>
            <a:ext cx="4038600" cy="2819400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5105400" y="2971800"/>
            <a:ext cx="3810000" cy="3657600"/>
          </a:xfrm>
          <a:prstGeom prst="rect">
            <a:avLst/>
          </a:prstGeom>
          <a:blipFill>
            <a:blip r:embed="rId4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Flowchart: Process 6"/>
          <p:cNvSpPr/>
          <p:nvPr/>
        </p:nvSpPr>
        <p:spPr>
          <a:xfrm>
            <a:off x="3276600" y="0"/>
            <a:ext cx="1600200" cy="685800"/>
          </a:xfrm>
          <a:prstGeom prst="flowChartProcess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এটা কী ধরণের দুর্যোগ ?</a:t>
            </a:r>
            <a:endParaRPr lang="en-US" dirty="0">
              <a:solidFill>
                <a:schemeClr val="tx1">
                  <a:lumMod val="95000"/>
                  <a:lumOff val="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Flowchart: Process 7"/>
          <p:cNvSpPr/>
          <p:nvPr/>
        </p:nvSpPr>
        <p:spPr>
          <a:xfrm>
            <a:off x="5791200" y="2971800"/>
            <a:ext cx="1600200" cy="533400"/>
          </a:xfrm>
          <a:prstGeom prst="flowChartProcess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এটা কি দুর্যোগ ?</a:t>
            </a:r>
            <a:endParaRPr lang="en-US" dirty="0">
              <a:solidFill>
                <a:schemeClr val="tx1">
                  <a:lumMod val="95000"/>
                  <a:lumOff val="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Flowchart: Process 8"/>
          <p:cNvSpPr/>
          <p:nvPr/>
        </p:nvSpPr>
        <p:spPr>
          <a:xfrm>
            <a:off x="5105400" y="0"/>
            <a:ext cx="1600200" cy="685800"/>
          </a:xfrm>
          <a:prstGeom prst="flowChartProcess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দুর্যোগের কখন এটা বেশি দরকার?</a:t>
            </a:r>
            <a:endParaRPr lang="en-US" dirty="0">
              <a:solidFill>
                <a:schemeClr val="tx1">
                  <a:lumMod val="95000"/>
                  <a:lumOff val="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noFill/>
        </p:spPr>
        <p:txBody>
          <a:bodyPr>
            <a:noAutofit/>
          </a:bodyPr>
          <a:lstStyle/>
          <a:p>
            <a:r>
              <a:rPr lang="bn-BD" sz="7200" b="1" dirty="0" smtClean="0">
                <a:latin typeface="NikoshBAN" pitchFamily="2" charset="0"/>
                <a:cs typeface="NikoshBAN" pitchFamily="2" charset="0"/>
              </a:rPr>
              <a:t>বাড়ির </a:t>
            </a:r>
            <a:r>
              <a:rPr lang="bn-BD" sz="7200" b="1" dirty="0" smtClean="0">
                <a:latin typeface="NikoshBAN" pitchFamily="2" charset="0"/>
                <a:cs typeface="NikoshBAN" pitchFamily="2" charset="0"/>
              </a:rPr>
              <a:t>কাজ</a:t>
            </a:r>
            <a:endParaRPr lang="en-US" sz="72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86000"/>
            <a:ext cx="8229600" cy="2133600"/>
          </a:xfrm>
          <a:noFill/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bn-BD" sz="6600" dirty="0" smtClean="0">
                <a:latin typeface="NikoshBAN" pitchFamily="2" charset="0"/>
                <a:cs typeface="NikoshBAN" pitchFamily="2" charset="0"/>
              </a:rPr>
              <a:t>দূর্যোগ প্রশমণ ও প্রতিরোধে আমাদের করণীয় কি কি ?</a:t>
            </a:r>
          </a:p>
          <a:p>
            <a:pPr marL="914400" indent="-914400" algn="ctr">
              <a:buNone/>
            </a:pPr>
            <a:endParaRPr lang="bn-BD" sz="6600" dirty="0" smtClean="0">
              <a:latin typeface="NikoshBAN" pitchFamily="2" charset="0"/>
              <a:cs typeface="NikoshBAN" pitchFamily="2" charset="0"/>
            </a:endParaRPr>
          </a:p>
          <a:p>
            <a:pPr marL="914400" indent="-914400">
              <a:buNone/>
            </a:pPr>
            <a:endParaRPr lang="bn-BD" sz="4800" dirty="0" smtClean="0">
              <a:latin typeface="NikoshBAN" pitchFamily="2" charset="0"/>
              <a:cs typeface="NikoshBAN" pitchFamily="2" charset="0"/>
            </a:endParaRPr>
          </a:p>
          <a:p>
            <a:pPr marL="914400" indent="-914400">
              <a:buFont typeface="+mj-lt"/>
              <a:buAutoNum type="arabicPeriod"/>
            </a:pPr>
            <a:endParaRPr lang="bn-BD" sz="4800" dirty="0" smtClean="0">
              <a:latin typeface="NikoshBAN" pitchFamily="2" charset="0"/>
              <a:cs typeface="NikoshBAN" pitchFamily="2" charset="0"/>
            </a:endParaRPr>
          </a:p>
          <a:p>
            <a:pPr marL="914400" indent="-914400">
              <a:buFont typeface="+mj-lt"/>
              <a:buAutoNum type="arabicPeriod"/>
            </a:pP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noFill/>
        </p:spPr>
        <p:txBody>
          <a:bodyPr>
            <a:prstTxWarp prst="textWave1">
              <a:avLst/>
            </a:prstTxWarp>
            <a:normAutofit/>
          </a:bodyPr>
          <a:lstStyle/>
          <a:p>
            <a:pPr marL="914400" indent="-914400">
              <a:buNone/>
            </a:pPr>
            <a:r>
              <a:rPr lang="en-US" sz="11500" b="1" dirty="0" err="1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itchFamily="2" charset="0"/>
                <a:cs typeface="NikoshBAN" pitchFamily="2" charset="0"/>
              </a:rPr>
              <a:t>ধন্যবাদ</a:t>
            </a:r>
            <a:r>
              <a:rPr lang="en-US" sz="115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11500" b="1" dirty="0" err="1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itchFamily="2" charset="0"/>
                <a:cs typeface="NikoshBAN" pitchFamily="2" charset="0"/>
              </a:rPr>
              <a:t>সবাইকে</a:t>
            </a:r>
            <a:endParaRPr lang="bn-BD" sz="11500" b="1" dirty="0" smtClean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  <a:latin typeface="NikoshBAN" pitchFamily="2" charset="0"/>
              <a:cs typeface="NikoshBAN" pitchFamily="2" charset="0"/>
            </a:endParaRPr>
          </a:p>
          <a:p>
            <a:pPr marL="914400" indent="-914400">
              <a:buFont typeface="+mj-lt"/>
              <a:buAutoNum type="arabicPeriod"/>
            </a:pPr>
            <a:endParaRPr lang="bn-BD" sz="4800" dirty="0" smtClean="0">
              <a:latin typeface="NikoshBAN" pitchFamily="2" charset="0"/>
              <a:cs typeface="NikoshBAN" pitchFamily="2" charset="0"/>
            </a:endParaRPr>
          </a:p>
          <a:p>
            <a:pPr marL="914400" indent="-914400">
              <a:buFont typeface="+mj-lt"/>
              <a:buAutoNum type="arabicPeriod"/>
            </a:pP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79883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blipFill>
            <a:blip r:embed="rId2"/>
            <a:tile tx="0" ty="0" sx="100000" sy="100000" flip="none" algn="tl"/>
          </a:blipFill>
          <a:ln w="57150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>
            <a:normAutofit/>
          </a:bodyPr>
          <a:lstStyle/>
          <a:p>
            <a:r>
              <a:rPr lang="bn-BD" sz="6600" b="1" dirty="0" smtClean="0"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66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3429000"/>
          </a:xfrm>
          <a:blipFill>
            <a:blip r:embed="rId3"/>
            <a:tile tx="0" ty="0" sx="100000" sy="100000" flip="none" algn="tl"/>
          </a:blipFill>
        </p:spPr>
        <p:txBody>
          <a:bodyPr>
            <a:normAutofit/>
          </a:bodyPr>
          <a:lstStyle/>
          <a:p>
            <a:pPr marL="514350" indent="-514350" algn="ctr">
              <a:buNone/>
            </a:pPr>
            <a:r>
              <a:rPr lang="en-US" sz="44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বিষ্ণুপদ</a:t>
            </a:r>
            <a:r>
              <a:rPr lang="en-US" sz="44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সরকার</a:t>
            </a:r>
            <a:endParaRPr lang="en-US" sz="4400" b="1" dirty="0" smtClean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  <a:p>
            <a:pPr marL="514350" indent="-514350" algn="ctr">
              <a:buNone/>
            </a:pPr>
            <a:r>
              <a:rPr lang="en-US" sz="44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সহকারী</a:t>
            </a:r>
            <a:r>
              <a:rPr lang="en-US" sz="44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en-US" sz="44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44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সামাজিক</a:t>
            </a:r>
            <a:r>
              <a:rPr lang="en-US" sz="44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বিজ্ঞান</a:t>
            </a:r>
            <a:endParaRPr lang="en-US" sz="4400" b="1" dirty="0" smtClean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  <a:p>
            <a:pPr marL="514350" indent="-514350" algn="ctr">
              <a:buNone/>
            </a:pPr>
            <a:r>
              <a:rPr lang="en-US" sz="44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ষাইটশালা</a:t>
            </a:r>
            <a:r>
              <a:rPr lang="en-US" sz="44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আদর্শ</a:t>
            </a:r>
            <a:r>
              <a:rPr lang="en-US" sz="44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উচ্চ</a:t>
            </a:r>
            <a:r>
              <a:rPr lang="en-US" sz="44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বিদ্যালয়</a:t>
            </a:r>
            <a:r>
              <a:rPr lang="en-US" sz="44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এন্ড</a:t>
            </a:r>
            <a:r>
              <a:rPr lang="en-US" sz="44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কলেজ</a:t>
            </a:r>
            <a:endParaRPr lang="en-US" sz="4400" b="1" dirty="0" smtClean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  <a:p>
            <a:pPr marL="514350" indent="-514350" algn="ctr">
              <a:buNone/>
            </a:pPr>
            <a:r>
              <a:rPr lang="en-US" sz="44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ব্রাহ্মণপাড়া</a:t>
            </a:r>
            <a:r>
              <a:rPr lang="en-US" sz="44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44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কুমিল্লা</a:t>
            </a:r>
            <a:r>
              <a:rPr lang="en-US" sz="44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blipFill>
            <a:blip r:embed="rId2"/>
            <a:tile tx="0" ty="0" sx="100000" sy="100000" flip="none" algn="tl"/>
          </a:blipFill>
          <a:ln w="38100">
            <a:solidFill>
              <a:schemeClr val="bg1">
                <a:lumMod val="50000"/>
              </a:schemeClr>
            </a:solidFill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txBody>
          <a:bodyPr>
            <a:noAutofit/>
          </a:bodyPr>
          <a:lstStyle/>
          <a:p>
            <a:r>
              <a:rPr lang="bn-BD" sz="80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পাঠ পরিচিতি</a:t>
            </a:r>
            <a:endParaRPr lang="en-US" sz="8000" b="1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3429000"/>
          </a:xfrm>
          <a:solidFill>
            <a:schemeClr val="accent5">
              <a:lumMod val="40000"/>
              <a:lumOff val="60000"/>
            </a:schemeClr>
          </a:solidFill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txBody>
          <a:bodyPr>
            <a:normAutofit/>
          </a:bodyPr>
          <a:lstStyle/>
          <a:p>
            <a:pPr>
              <a:buNone/>
            </a:pPr>
            <a:r>
              <a:rPr lang="bn-BD" sz="4800" dirty="0" smtClean="0">
                <a:latin typeface="NikoshBAN" pitchFamily="2" charset="0"/>
                <a:cs typeface="NikoshBAN" pitchFamily="2" charset="0"/>
              </a:rPr>
              <a:t>শ্রেণী-নবম</a:t>
            </a:r>
          </a:p>
          <a:p>
            <a:pPr>
              <a:buNone/>
            </a:pPr>
            <a:r>
              <a:rPr lang="bn-BD" sz="4800" dirty="0" smtClean="0">
                <a:latin typeface="NikoshBAN" pitchFamily="2" charset="0"/>
                <a:cs typeface="NikoshBAN" pitchFamily="2" charset="0"/>
              </a:rPr>
              <a:t>বিষয়- সামাজিক বিজ্ঞান </a:t>
            </a:r>
            <a:endParaRPr lang="en-US" sz="4800" dirty="0" smtClean="0">
              <a:latin typeface="NikoshBAN" pitchFamily="2" charset="0"/>
              <a:cs typeface="NikoshBAN" pitchFamily="2" charset="0"/>
            </a:endParaRPr>
          </a:p>
          <a:p>
            <a:pPr>
              <a:buNone/>
            </a:pPr>
            <a:r>
              <a:rPr lang="bn-BD" sz="4800" dirty="0" smtClean="0">
                <a:latin typeface="NikoshBAN" pitchFamily="2" charset="0"/>
                <a:cs typeface="NikoshBAN" pitchFamily="2" charset="0"/>
              </a:rPr>
              <a:t>সপ্তম অধ্যায়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1628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4495800" cy="28956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0" y="3810000"/>
            <a:ext cx="4724400" cy="3048000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1981200" y="2895600"/>
            <a:ext cx="5181599" cy="707886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4000" b="1" dirty="0" smtClean="0">
                <a:latin typeface="NikoshBAN" pitchFamily="2" charset="0"/>
                <a:cs typeface="NikoshBAN" pitchFamily="2" charset="0"/>
              </a:rPr>
              <a:t>দূর্যোগ ব্যবস্থাপনা </a:t>
            </a:r>
            <a:endParaRPr lang="en-US" sz="40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9" name="Picture 27" descr="sidr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876800" y="3753926"/>
            <a:ext cx="4108785" cy="3104074"/>
          </a:xfrm>
          <a:prstGeom prst="rect">
            <a:avLst/>
          </a:prstGeom>
          <a:noFill/>
        </p:spPr>
      </p:pic>
      <p:pic>
        <p:nvPicPr>
          <p:cNvPr id="10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5"/>
          <a:srcRect/>
          <a:stretch>
            <a:fillRect/>
          </a:stretch>
        </p:blipFill>
        <p:spPr bwMode="auto">
          <a:xfrm>
            <a:off x="4724400" y="0"/>
            <a:ext cx="4096301" cy="2828572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  <a:noFill/>
          <a:ln w="57150">
            <a:solidFill>
              <a:srgbClr val="FFC000"/>
            </a:solidFill>
          </a:ln>
        </p:spPr>
        <p:txBody>
          <a:bodyPr>
            <a:normAutofit fontScale="90000"/>
          </a:bodyPr>
          <a:lstStyle/>
          <a:p>
            <a:r>
              <a:rPr lang="bn-BD" dirty="0" smtClean="0">
                <a:latin typeface="NikoshBAN" pitchFamily="2" charset="0"/>
                <a:cs typeface="NikoshBAN" pitchFamily="2" charset="0"/>
              </a:rPr>
              <a:t/>
            </a:r>
            <a:br>
              <a:rPr lang="bn-BD" dirty="0" smtClean="0">
                <a:latin typeface="NikoshBAN" pitchFamily="2" charset="0"/>
                <a:cs typeface="NikoshBAN" pitchFamily="2" charset="0"/>
              </a:rPr>
            </a:br>
            <a:r>
              <a:rPr lang="bn-BD" sz="6700" dirty="0" smtClean="0">
                <a:latin typeface="NikoshBAN" pitchFamily="2" charset="0"/>
                <a:cs typeface="NikoshBAN" pitchFamily="2" charset="0"/>
              </a:rPr>
              <a:t>শিখনফলঃ</a:t>
            </a:r>
            <a:r>
              <a:rPr lang="bn-BD" dirty="0" smtClean="0">
                <a:latin typeface="NikoshBAN" pitchFamily="2" charset="0"/>
                <a:cs typeface="NikoshBAN" pitchFamily="2" charset="0"/>
              </a:rPr>
              <a:t/>
            </a:r>
            <a:br>
              <a:rPr lang="bn-BD" dirty="0" smtClean="0">
                <a:latin typeface="NikoshBAN" pitchFamily="2" charset="0"/>
                <a:cs typeface="NikoshBAN" pitchFamily="2" charset="0"/>
              </a:rPr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noFill/>
          <a:ln w="57150">
            <a:solidFill>
              <a:srgbClr val="00B0F0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txBody>
          <a:bodyPr/>
          <a:lstStyle/>
          <a:p>
            <a:pPr marL="0" indent="0">
              <a:buNone/>
            </a:pP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এই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শেষে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শিক্ষার্থীরা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-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bn-BD" dirty="0" smtClean="0">
                <a:latin typeface="NikoshBAN" pitchFamily="2" charset="0"/>
                <a:cs typeface="NikoshBAN" pitchFamily="2" charset="0"/>
              </a:rPr>
              <a:t>ঘূর্ণিঝড় ও জলোচছ্বাস সহ বিভিন্ন প্রাকৃতিক দুর্যোগ সম্পর্কে বলতে পারবে।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bn-BD" dirty="0" smtClean="0">
                <a:latin typeface="NikoshBAN" pitchFamily="2" charset="0"/>
                <a:cs typeface="NikoshBAN" pitchFamily="2" charset="0"/>
              </a:rPr>
              <a:t>প্রাকৃতিক দুর্যোগ প্রবণ এলাকা হিসাবে বাংলাদেশকে শণাক্ত করতে পারবে।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bn-BD" dirty="0" smtClean="0">
                <a:latin typeface="NikoshBAN" pitchFamily="2" charset="0"/>
                <a:cs typeface="NikoshBAN" pitchFamily="2" charset="0"/>
              </a:rPr>
              <a:t>দুর্যোগ ব্যবস্থাপনা কী তা বর্ণনা করতে পারবে।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bn-BD" dirty="0" smtClean="0">
                <a:latin typeface="NikoshBAN" pitchFamily="2" charset="0"/>
                <a:cs typeface="NikoshBAN" pitchFamily="2" charset="0"/>
              </a:rPr>
              <a:t>দুর্যোগ ব্যবস্থাপনার সঠিক পদ্ধতি ব্যাক্ষা করতে পারবে।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4114800" cy="495300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4419600" y="0"/>
            <a:ext cx="4724400" cy="5029200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304800" y="0"/>
            <a:ext cx="3581400" cy="6858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7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মানব সৃষ্ট</a:t>
            </a:r>
            <a:endParaRPr lang="en-US" sz="72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419600" y="4495800"/>
            <a:ext cx="3048000" cy="457200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প্রাকৃতিক ও মানবসৃষ্ট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590800" y="5791200"/>
            <a:ext cx="4114800" cy="762000"/>
          </a:xfrm>
          <a:prstGeom prst="rect">
            <a:avLst/>
          </a:prstGeom>
          <a:blipFill>
            <a:blip r:embed="rId5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উপস্থাপনা (১২ মি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.</a:t>
            </a: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)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8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3886200" cy="358140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4114800" y="0"/>
            <a:ext cx="4724400" cy="35814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4114800" y="3962400"/>
            <a:ext cx="4876800" cy="2895600"/>
          </a:xfrm>
          <a:prstGeom prst="rect">
            <a:avLst/>
          </a:prstGeom>
          <a:blipFill>
            <a:blip r:embed="rId4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2" descr="J:\picture\Dszpics1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0" y="3962400"/>
            <a:ext cx="4114800" cy="28956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0" y="0"/>
            <a:ext cx="1676400" cy="533400"/>
          </a:xfrm>
          <a:prstGeom prst="rect">
            <a:avLst/>
          </a:prstGeom>
          <a:blipFill>
            <a:blip r:embed="rId6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dirty="0" smtClean="0"/>
              <a:t> </a:t>
            </a:r>
            <a:r>
              <a:rPr lang="bn-BD" sz="3600" dirty="0" smtClean="0"/>
              <a:t>মানবসৃষ্ট</a:t>
            </a:r>
            <a:endParaRPr lang="en-US" sz="2800" dirty="0"/>
          </a:p>
        </p:txBody>
      </p:sp>
      <p:sp>
        <p:nvSpPr>
          <p:cNvPr id="9" name="Rectangle 8"/>
          <p:cNvSpPr/>
          <p:nvPr/>
        </p:nvSpPr>
        <p:spPr>
          <a:xfrm>
            <a:off x="4114800" y="3962400"/>
            <a:ext cx="1524000" cy="457200"/>
          </a:xfrm>
          <a:prstGeom prst="rect">
            <a:avLst/>
          </a:prstGeom>
          <a:blipFill>
            <a:blip r:embed="rId6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প্রাকৃতিক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114800" y="0"/>
            <a:ext cx="1524000" cy="457200"/>
          </a:xfrm>
          <a:prstGeom prst="rect">
            <a:avLst/>
          </a:prstGeom>
          <a:blipFill>
            <a:blip r:embed="rId6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প্রাকৃতিক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0" y="3962400"/>
            <a:ext cx="1524000" cy="457200"/>
          </a:xfrm>
          <a:prstGeom prst="rect">
            <a:avLst/>
          </a:prstGeom>
          <a:blipFill>
            <a:blip r:embed="rId6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প্রাকৃতিক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8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7" grpId="0" animBg="1"/>
      <p:bldP spid="6" grpId="0" animBg="1"/>
      <p:bldP spid="9" grpId="0" animBg="1"/>
      <p:bldP spid="10" grpId="0" animBg="1"/>
      <p:bldP spid="1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04800" y="228600"/>
            <a:ext cx="3886200" cy="297180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4800600" y="228600"/>
            <a:ext cx="4038600" cy="3048000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304800" y="3429000"/>
            <a:ext cx="3962400" cy="3200400"/>
          </a:xfrm>
          <a:prstGeom prst="rect">
            <a:avLst/>
          </a:prstGeom>
          <a:blipFill>
            <a:blip r:embed="rId4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4419600" y="3429000"/>
            <a:ext cx="4343400" cy="3276600"/>
          </a:xfrm>
          <a:prstGeom prst="rect">
            <a:avLst/>
          </a:prstGeom>
          <a:blipFill>
            <a:blip r:embed="rId5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228600" y="228600"/>
            <a:ext cx="1447800" cy="762000"/>
          </a:xfrm>
          <a:prstGeom prst="rect">
            <a:avLst/>
          </a:prstGeom>
          <a:blipFill>
            <a:blip r:embed="rId6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 smtClean="0"/>
              <a:t>মানবসৃষ্ট</a:t>
            </a:r>
            <a:endParaRPr lang="en-US" sz="3600" dirty="0"/>
          </a:p>
        </p:txBody>
      </p:sp>
      <p:sp>
        <p:nvSpPr>
          <p:cNvPr id="9" name="Rectangle 8"/>
          <p:cNvSpPr/>
          <p:nvPr/>
        </p:nvSpPr>
        <p:spPr>
          <a:xfrm>
            <a:off x="304800" y="3429000"/>
            <a:ext cx="1447800" cy="762000"/>
          </a:xfrm>
          <a:prstGeom prst="rect">
            <a:avLst/>
          </a:prstGeom>
          <a:blipFill>
            <a:blip r:embed="rId6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 smtClean="0"/>
              <a:t>মানবসৃষ্ট</a:t>
            </a:r>
            <a:endParaRPr lang="en-US" sz="3600" dirty="0"/>
          </a:p>
        </p:txBody>
      </p:sp>
      <p:sp>
        <p:nvSpPr>
          <p:cNvPr id="10" name="Rectangle 9"/>
          <p:cNvSpPr/>
          <p:nvPr/>
        </p:nvSpPr>
        <p:spPr>
          <a:xfrm>
            <a:off x="4800600" y="304800"/>
            <a:ext cx="1447800" cy="762000"/>
          </a:xfrm>
          <a:prstGeom prst="rect">
            <a:avLst/>
          </a:prstGeom>
          <a:blipFill>
            <a:blip r:embed="rId6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 smtClean="0"/>
              <a:t>মানবসৃষ্ট</a:t>
            </a:r>
            <a:endParaRPr lang="en-US" sz="3600" dirty="0"/>
          </a:p>
        </p:txBody>
      </p:sp>
      <p:sp>
        <p:nvSpPr>
          <p:cNvPr id="11" name="Rectangle 10"/>
          <p:cNvSpPr/>
          <p:nvPr/>
        </p:nvSpPr>
        <p:spPr>
          <a:xfrm>
            <a:off x="4419600" y="3429000"/>
            <a:ext cx="1600200" cy="609600"/>
          </a:xfrm>
          <a:prstGeom prst="rect">
            <a:avLst/>
          </a:prstGeom>
          <a:blipFill>
            <a:blip r:embed="rId6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প্রাকৃতিক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1" animBg="1"/>
      <p:bldP spid="9" grpId="0" animBg="1"/>
      <p:bldP spid="10" grpId="0" animBg="1"/>
      <p:bldP spid="1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381000"/>
            <a:ext cx="7851648" cy="1371600"/>
          </a:xfrm>
          <a:noFill/>
        </p:spPr>
        <p:txBody>
          <a:bodyPr>
            <a:normAutofit/>
          </a:bodyPr>
          <a:lstStyle/>
          <a:p>
            <a:pPr algn="ctr"/>
            <a:r>
              <a:rPr lang="bn-BD" sz="6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দুর্যোগের শ্রেণীবিভাগ/প্রকারভেদ  </a:t>
            </a:r>
            <a:endParaRPr lang="en-US" sz="60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3400" y="2286000"/>
            <a:ext cx="7854696" cy="1752600"/>
          </a:xfrm>
        </p:spPr>
        <p:txBody>
          <a:bodyPr/>
          <a:lstStyle/>
          <a:p>
            <a:pPr algn="l"/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2895600" y="2514600"/>
            <a:ext cx="2209800" cy="68580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দুর্যোগ</a:t>
            </a:r>
            <a:r>
              <a:rPr lang="bn-BD" sz="4000" dirty="0" smtClean="0">
                <a:solidFill>
                  <a:srgbClr val="FFFF00"/>
                </a:solidFill>
              </a:rPr>
              <a:t> </a:t>
            </a:r>
            <a:endParaRPr lang="en-US" sz="4000" dirty="0">
              <a:solidFill>
                <a:srgbClr val="FFFF0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914400" y="3733800"/>
            <a:ext cx="1905000" cy="83820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প্রাকৃতিক দুর্যোগ</a:t>
            </a:r>
            <a:endParaRPr lang="en-US" sz="2800" dirty="0">
              <a:solidFill>
                <a:schemeClr val="tx1">
                  <a:lumMod val="95000"/>
                  <a:lumOff val="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304800" y="5029200"/>
            <a:ext cx="3733800" cy="129540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ঘূর্ণিঝড় ও জলোচ্ছাস, বন্যা,  নদী ভাঙন, ভূমিকম্প, টর্নেডো, সুনামী</a:t>
            </a:r>
            <a:endParaRPr lang="en-US" sz="2800" dirty="0">
              <a:solidFill>
                <a:schemeClr val="tx1">
                  <a:lumMod val="95000"/>
                  <a:lumOff val="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5181600" y="5029200"/>
            <a:ext cx="3733800" cy="121920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অগ্নীকান্ড, যুদ্ধ, শিল্পায়ন-নগরায়ন, বানাঞ্চল নিধন</a:t>
            </a:r>
            <a:endParaRPr lang="en-US" sz="2800" dirty="0">
              <a:solidFill>
                <a:schemeClr val="tx1">
                  <a:lumMod val="95000"/>
                  <a:lumOff val="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5867400" y="3733800"/>
            <a:ext cx="1905000" cy="83820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মানবসৃষ্ট দুর্যোগ</a:t>
            </a:r>
            <a:endParaRPr lang="en-US" sz="2800" dirty="0">
              <a:solidFill>
                <a:schemeClr val="tx1">
                  <a:lumMod val="95000"/>
                  <a:lumOff val="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" name="Bent-Up Arrow 18"/>
          <p:cNvSpPr/>
          <p:nvPr/>
        </p:nvSpPr>
        <p:spPr>
          <a:xfrm rot="10800000">
            <a:off x="1676400" y="2819400"/>
            <a:ext cx="1219200" cy="914400"/>
          </a:xfrm>
          <a:prstGeom prst="bent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Down Arrow 21"/>
          <p:cNvSpPr/>
          <p:nvPr/>
        </p:nvSpPr>
        <p:spPr>
          <a:xfrm>
            <a:off x="1676400" y="4572000"/>
            <a:ext cx="381000" cy="4572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Down Arrow 22"/>
          <p:cNvSpPr/>
          <p:nvPr/>
        </p:nvSpPr>
        <p:spPr>
          <a:xfrm>
            <a:off x="6553200" y="4572000"/>
            <a:ext cx="457200" cy="4572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Bent Arrow 26"/>
          <p:cNvSpPr/>
          <p:nvPr/>
        </p:nvSpPr>
        <p:spPr>
          <a:xfrm rot="5400000">
            <a:off x="5562598" y="2362198"/>
            <a:ext cx="914404" cy="1828800"/>
          </a:xfrm>
          <a:prstGeom prst="ben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animBg="1"/>
      <p:bldP spid="7" grpId="0" animBg="1"/>
      <p:bldP spid="14" grpId="0" animBg="1"/>
      <p:bldP spid="15" grpId="0" animBg="1"/>
      <p:bldP spid="16" grpId="0" animBg="1"/>
      <p:bldP spid="19" grpId="0" animBg="1"/>
      <p:bldP spid="22" grpId="0" animBg="1"/>
      <p:bldP spid="23" grpId="0" animBg="1"/>
      <p:bldP spid="27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565</TotalTime>
  <Words>233</Words>
  <Application>Microsoft Office PowerPoint</Application>
  <PresentationFormat>On-screen Show (4:3)</PresentationFormat>
  <Paragraphs>70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5" baseType="lpstr">
      <vt:lpstr>Arial</vt:lpstr>
      <vt:lpstr>Calibri</vt:lpstr>
      <vt:lpstr>NikoshBAN</vt:lpstr>
      <vt:lpstr>Vrinda</vt:lpstr>
      <vt:lpstr>Wingdings</vt:lpstr>
      <vt:lpstr>Office Theme</vt:lpstr>
      <vt:lpstr>স্বাগতম</vt:lpstr>
      <vt:lpstr>পরিচিতি</vt:lpstr>
      <vt:lpstr>পাঠ পরিচিতি</vt:lpstr>
      <vt:lpstr>PowerPoint Presentation</vt:lpstr>
      <vt:lpstr> শিখনফলঃ </vt:lpstr>
      <vt:lpstr>PowerPoint Presentation</vt:lpstr>
      <vt:lpstr>PowerPoint Presentation</vt:lpstr>
      <vt:lpstr>PowerPoint Presentation</vt:lpstr>
      <vt:lpstr>দুর্যোগের শ্রেণীবিভাগ/প্রকারভেদ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মূল্যায়ন (৬ মি.)</vt:lpstr>
      <vt:lpstr>PowerPoint Presentation</vt:lpstr>
      <vt:lpstr>বাড়ির কাজ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/>
  <cp:lastModifiedBy>Rasel</cp:lastModifiedBy>
  <cp:revision>68</cp:revision>
  <dcterms:created xsi:type="dcterms:W3CDTF">2006-08-16T00:00:00Z</dcterms:created>
  <dcterms:modified xsi:type="dcterms:W3CDTF">2020-04-17T00:21:07Z</dcterms:modified>
</cp:coreProperties>
</file>