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8" r:id="rId2"/>
    <p:sldId id="269" r:id="rId3"/>
    <p:sldId id="277" r:id="rId4"/>
    <p:sldId id="264" r:id="rId5"/>
    <p:sldId id="278" r:id="rId6"/>
    <p:sldId id="297" r:id="rId7"/>
    <p:sldId id="288" r:id="rId8"/>
    <p:sldId id="290" r:id="rId9"/>
    <p:sldId id="274" r:id="rId10"/>
    <p:sldId id="282" r:id="rId11"/>
    <p:sldId id="291" r:id="rId12"/>
    <p:sldId id="292" r:id="rId13"/>
    <p:sldId id="293" r:id="rId14"/>
    <p:sldId id="294" r:id="rId15"/>
    <p:sldId id="285" r:id="rId16"/>
    <p:sldId id="295" r:id="rId17"/>
    <p:sldId id="286" r:id="rId18"/>
    <p:sldId id="287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178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4DD3B2-6338-4AC3-A3C7-A4F80F2F2D10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B4F04-1708-4A6C-A597-954AD9D74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Autofit/>
          </a:bodyPr>
          <a:lstStyle/>
          <a:p>
            <a:r>
              <a:rPr lang="bn-BD" sz="8000" b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তোমাদের শুভেচ্ছা</a:t>
            </a:r>
            <a:endParaRPr lang="en-US" sz="8000" dirty="0"/>
          </a:p>
        </p:txBody>
      </p:sp>
      <p:pic>
        <p:nvPicPr>
          <p:cNvPr id="5" name="Content Placeholder 4" descr="blooming-rose-backgroun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45920" y="2034381"/>
            <a:ext cx="5852160" cy="36576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সাধারণ পরিষদের 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28800" y="1981200"/>
            <a:ext cx="4953000" cy="762000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bn-BD" sz="17600" dirty="0" smtClean="0">
                <a:latin typeface="NikoshBAN" pitchFamily="2" charset="0"/>
                <a:cs typeface="NikoshBAN" pitchFamily="2" charset="0"/>
              </a:rPr>
              <a:t>১। আলোচনা সংক্রান্ত</a:t>
            </a:r>
          </a:p>
          <a:p>
            <a:pPr algn="ctr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E497DC2B-2706-4392-BF71-2C727C5B6609_mw800_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2854832"/>
            <a:ext cx="5446868" cy="36221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২। নির্বাহী সংক্রান্ত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ban_ki-moon_portrai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9518" y="1752600"/>
            <a:ext cx="3865282" cy="4928236"/>
          </a:xfrm>
          <a:prstGeom prst="rect">
            <a:avLst/>
          </a:prstGeom>
        </p:spPr>
      </p:pic>
      <p:sp>
        <p:nvSpPr>
          <p:cNvPr id="4" name="Chevron 3"/>
          <p:cNvSpPr/>
          <p:nvPr/>
        </p:nvSpPr>
        <p:spPr>
          <a:xfrm>
            <a:off x="228600" y="3276600"/>
            <a:ext cx="3048000" cy="1752600"/>
          </a:xfrm>
          <a:prstGeom prst="chevr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জাতিসংঘের মহাসচিব</a:t>
            </a:r>
          </a:p>
          <a:p>
            <a:pPr algn="ctr"/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বান কি মুন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৩। আর্থিক সংক্তান্ত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stock-photo-bundle-of-dollar-banknotes-usd-paper-currency-10037278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1895" y="1523999"/>
            <a:ext cx="4313905" cy="2971801"/>
          </a:xfrm>
          <a:prstGeom prst="rect">
            <a:avLst/>
          </a:prstGeom>
        </p:spPr>
      </p:pic>
      <p:sp>
        <p:nvSpPr>
          <p:cNvPr id="4" name="Pentagon 3"/>
          <p:cNvSpPr/>
          <p:nvPr/>
        </p:nvSpPr>
        <p:spPr>
          <a:xfrm>
            <a:off x="533400" y="2362200"/>
            <a:ext cx="2819400" cy="1600200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চাঁদা নির্ধারণ,</a:t>
            </a: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বাজেট পাস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৪। নির্বাচন সংক্রান্ত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292px-Netherlands,_The_Hague,_International_Criminal_Cour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57600" y="1676400"/>
            <a:ext cx="5174232" cy="3703474"/>
          </a:xfrm>
        </p:spPr>
      </p:pic>
      <p:sp>
        <p:nvSpPr>
          <p:cNvPr id="5" name="Notched Right Arrow 4"/>
          <p:cNvSpPr/>
          <p:nvPr/>
        </p:nvSpPr>
        <p:spPr>
          <a:xfrm>
            <a:off x="609600" y="2590800"/>
            <a:ext cx="2819400" cy="2514600"/>
          </a:xfrm>
          <a:prstGeom prst="notched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হেগের আন্তর্জাতিক আদালত ভবন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944562"/>
          </a:xfrm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৫। রিপোর্ট গ্রহণ ও পর্যালোচনা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UNO-Immigration-Repor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14800" y="1447800"/>
            <a:ext cx="4323724" cy="45259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sp>
        <p:nvSpPr>
          <p:cNvPr id="5" name="Pentagon 4"/>
          <p:cNvSpPr/>
          <p:nvPr/>
        </p:nvSpPr>
        <p:spPr>
          <a:xfrm>
            <a:off x="1981200" y="2667000"/>
            <a:ext cx="1828800" cy="2971800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একটি রিপোর্টের ছবি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0"/>
            <a:ext cx="7772400" cy="147002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দলীয় কাজ (১২ মি)</a:t>
            </a:r>
          </a:p>
        </p:txBody>
      </p:sp>
      <p:sp>
        <p:nvSpPr>
          <p:cNvPr id="5" name="Oval 4"/>
          <p:cNvSpPr/>
          <p:nvPr/>
        </p:nvSpPr>
        <p:spPr>
          <a:xfrm>
            <a:off x="533400" y="2590800"/>
            <a:ext cx="2209800" cy="19050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বাংলাদেশ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429000" y="2286000"/>
            <a:ext cx="2133600" cy="1752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মিশর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6324600" y="2362200"/>
            <a:ext cx="2057400" cy="14478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স্পেন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914400" y="4800600"/>
            <a:ext cx="2362200" cy="16002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মার্কিন যুক্তরাষ্ট্র</a:t>
            </a:r>
          </a:p>
        </p:txBody>
      </p:sp>
      <p:sp>
        <p:nvSpPr>
          <p:cNvPr id="10" name="Oval 9"/>
          <p:cNvSpPr/>
          <p:nvPr/>
        </p:nvSpPr>
        <p:spPr>
          <a:xfrm>
            <a:off x="6019800" y="4724400"/>
            <a:ext cx="1600200" cy="14478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অস্ট্রেলিয়া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3505200" y="4343400"/>
            <a:ext cx="1905000" cy="1676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যুক্তরাজ্য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914400"/>
            <a:ext cx="7696200" cy="489585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১। জাতিসংঘ গঠনের পটভূমি লিখ।</a:t>
            </a:r>
            <a:br>
              <a:rPr lang="bn-BD" sz="6000" dirty="0" smtClean="0">
                <a:latin typeface="NikoshBAN" pitchFamily="2" charset="0"/>
                <a:cs typeface="NikoshBAN" pitchFamily="2" charset="0"/>
              </a:rPr>
            </a:b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২। জাতিসংঘের উদ্দেশ্যগুলো বর্ণনা কর।</a:t>
            </a:r>
            <a:br>
              <a:rPr lang="bn-BD" sz="6000" dirty="0" smtClean="0">
                <a:latin typeface="NikoshBAN" pitchFamily="2" charset="0"/>
                <a:cs typeface="NikoshBAN" pitchFamily="2" charset="0"/>
              </a:rPr>
            </a:b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৩। সাধারণ পরিষদের নির্বাচন সংক্রান্ত কাজগুলো উল্লেখ কর।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458200" cy="44497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১। জাতিসংঘ প্রতিষ্ঠার কারণ কি কি?</a:t>
            </a:r>
          </a:p>
          <a:p>
            <a:pPr algn="just">
              <a:buNone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২। জাতিসংঘের আলোচনা সংক্রান্ত কাজগুলো বলো।</a:t>
            </a:r>
          </a:p>
          <a:p>
            <a:pPr algn="just">
              <a:buNone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৩। জাতিসংঘের অস্থায়ী সদস্য নির্বাচন করে কারা?</a:t>
            </a:r>
          </a:p>
          <a:p>
            <a:pPr algn="just">
              <a:buNone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৪। সাধারণ পরিষদের আর্থিক কাজগুলো বলো।</a:t>
            </a:r>
          </a:p>
          <a:p>
            <a:pPr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বাড়ির </a:t>
            </a:r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‘বিশ্বের বিভিন্ন রাষ্ট্রের মধ্যে বিরোধ মীমাংসায় সাধারণ পরিষদের ভূমিকা প্রশ্নবিদ্ধ।’ উক্তিটি সম্পর্কে তোমার সুচিন্তিত মতামত লিখ।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133600"/>
            <a:ext cx="8305800" cy="330676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bn-BD" sz="11500" b="1" dirty="0" smtClean="0">
                <a:ln/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তোমাদের অশেষ</a:t>
            </a:r>
            <a:br>
              <a:rPr lang="bn-BD" sz="11500" b="1" dirty="0" smtClean="0">
                <a:ln/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11500" b="1" dirty="0" smtClean="0">
                <a:ln/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1500" b="1" dirty="0">
              <a:ln/>
              <a:solidFill>
                <a:schemeClr val="accent3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bn-BD" sz="6600" b="1" dirty="0" smtClean="0">
                <a:latin typeface="NikoshBAN" pitchFamily="2" charset="0"/>
                <a:cs typeface="NikoshBAN" pitchFamily="2" charset="0"/>
              </a:rPr>
              <a:t>শিক্ষক পরিচিতি</a:t>
            </a:r>
            <a:r>
              <a:rPr lang="en-US" sz="66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696283"/>
            <a:ext cx="8077200" cy="23083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14350" indent="-514350" algn="ctr">
              <a:buNone/>
            </a:pP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মো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মামুনুর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রশীদ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সরকার</a:t>
            </a:r>
            <a:endParaRPr lang="en-US" sz="4800" b="1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 algn="ctr">
              <a:buNone/>
            </a:pP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  <a:p>
            <a:pPr marL="514350" indent="-514350" algn="ctr">
              <a:buNone/>
            </a:pP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ষাইটশালা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আদর্শ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এন্ড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কলে</a:t>
            </a:r>
            <a:r>
              <a:rPr lang="en-US" sz="4800" b="1" dirty="0" err="1">
                <a:latin typeface="NikoshBAN" pitchFamily="2" charset="0"/>
                <a:cs typeface="NikoshBAN" pitchFamily="2" charset="0"/>
              </a:rPr>
              <a:t>জ</a:t>
            </a:r>
            <a:endParaRPr lang="en-US" sz="4800" b="1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524000"/>
            <a:ext cx="8229600" cy="19389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শ্রেণী-নবম</a:t>
            </a:r>
          </a:p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বিষয়-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পৌরনীতি</a:t>
            </a:r>
            <a:endParaRPr lang="bn-BD" sz="60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/>
          <p:cNvSpPr txBox="1">
            <a:spLocks/>
          </p:cNvSpPr>
          <p:nvPr/>
        </p:nvSpPr>
        <p:spPr>
          <a:xfrm>
            <a:off x="762000" y="76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পরিবেশ</a:t>
            </a:r>
            <a:r>
              <a:rPr kumimoji="0" lang="bn-BD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তৈরি ও পাঠ ঘোষণা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" name="Picture 9" descr="world-political-m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1143000"/>
            <a:ext cx="2286000" cy="2823883"/>
          </a:xfrm>
          <a:prstGeom prst="rect">
            <a:avLst/>
          </a:prstGeom>
        </p:spPr>
      </p:pic>
      <p:pic>
        <p:nvPicPr>
          <p:cNvPr id="11" name="Picture 10" descr="Iraq-Wa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600" y="1066800"/>
            <a:ext cx="2295525" cy="2860467"/>
          </a:xfrm>
          <a:prstGeom prst="rect">
            <a:avLst/>
          </a:prstGeom>
        </p:spPr>
      </p:pic>
      <p:pic>
        <p:nvPicPr>
          <p:cNvPr id="12" name="Picture 11" descr="wa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4267200"/>
            <a:ext cx="3105080" cy="2057400"/>
          </a:xfrm>
          <a:prstGeom prst="rect">
            <a:avLst/>
          </a:prstGeom>
        </p:spPr>
      </p:pic>
      <p:pic>
        <p:nvPicPr>
          <p:cNvPr id="13" name="Picture 12" descr="landing_at_war_0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39711" y="1219200"/>
            <a:ext cx="3004289" cy="2436813"/>
          </a:xfrm>
          <a:prstGeom prst="rect">
            <a:avLst/>
          </a:prstGeom>
        </p:spPr>
      </p:pic>
      <p:pic>
        <p:nvPicPr>
          <p:cNvPr id="7" name="Picture 6" descr="uno-f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72200" y="4114800"/>
            <a:ext cx="2971800" cy="1981200"/>
          </a:xfrm>
          <a:prstGeom prst="rect">
            <a:avLst/>
          </a:prstGeom>
        </p:spPr>
      </p:pic>
      <p:sp>
        <p:nvSpPr>
          <p:cNvPr id="14" name="Right Arrow 13"/>
          <p:cNvSpPr/>
          <p:nvPr/>
        </p:nvSpPr>
        <p:spPr>
          <a:xfrm>
            <a:off x="3657600" y="4191000"/>
            <a:ext cx="2286000" cy="18288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এই অংশ হতে শিরোনাম আসবে।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8077200" cy="1371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8900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8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900" dirty="0" err="1" smtClean="0">
                <a:latin typeface="NikoshBAN" pitchFamily="2" charset="0"/>
                <a:cs typeface="NikoshBAN" pitchFamily="2" charset="0"/>
              </a:rPr>
              <a:t>পাঠ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09600" y="3886200"/>
            <a:ext cx="8077200" cy="1371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900" dirty="0" err="1" smtClean="0">
                <a:latin typeface="NikoshBAN" pitchFamily="2" charset="0"/>
                <a:cs typeface="NikoshBAN" pitchFamily="2" charset="0"/>
              </a:rPr>
              <a:t>জাতীসঙ্ঘ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19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শিখনফলঃ</a:t>
            </a:r>
          </a:p>
          <a:p>
            <a:pPr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   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এই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পাঠ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-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১। জাতিসংঘ গঠনের প্রেক্ষাপট বর্ণনা করতে পারবে।</a:t>
            </a:r>
          </a:p>
          <a:p>
            <a:pPr marL="514350" indent="-514350"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২। জাতিসংঘ গঠনের উদ্দেশ্য বলতে পারবে।</a:t>
            </a:r>
          </a:p>
          <a:p>
            <a:pPr marL="514350" indent="-514350"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৩। জাতিসংঘের গুরুত্বপূর্ণ শাখাসমূহের নাম বলতে পারবে।</a:t>
            </a:r>
          </a:p>
          <a:p>
            <a:pPr marL="514350" indent="-514350"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৪। সাধারণ পরিষদের গঠন সম্পর্কে বলতে পারবে।</a:t>
            </a:r>
          </a:p>
          <a:p>
            <a:pPr marL="514350" indent="-514350"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৫। সাধারণ পরিষদের কাজ উল্লেখ করতে পারবে।</a:t>
            </a:r>
          </a:p>
          <a:p>
            <a:pPr marL="514350" indent="-514350">
              <a:buFont typeface="+mj-lt"/>
              <a:buAutoNum type="arabicPeriod"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9"/>
          <p:cNvSpPr txBox="1">
            <a:spLocks/>
          </p:cNvSpPr>
          <p:nvPr/>
        </p:nvSpPr>
        <p:spPr>
          <a:xfrm>
            <a:off x="1143000" y="381000"/>
            <a:ext cx="6629400" cy="5867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bn-BD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জাতিসংঘের উদ্দেশ্য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১। বিশ্ব শান্তি নিশ্চিত করা;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২।</a:t>
            </a:r>
            <a:r>
              <a:rPr kumimoji="0" lang="bn-BD" sz="32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বিশ্বের দেশগুলোর মধে সম্প্রীতি জোরদার করা;</a:t>
            </a:r>
          </a:p>
          <a:p>
            <a:pPr marL="342900" lvl="0" indent="-342900" algn="just">
              <a:spcBef>
                <a:spcPct val="20000"/>
              </a:spcBef>
            </a:pPr>
            <a:r>
              <a:rPr lang="bn-BD" sz="3200" baseline="0" dirty="0" smtClean="0">
                <a:latin typeface="NikoshBAN" pitchFamily="2" charset="0"/>
                <a:cs typeface="NikoshBAN" pitchFamily="2" charset="0"/>
              </a:rPr>
              <a:t>৩।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বিশ্বের দেশগুলোর মধে সহযোগিতা করা;</a:t>
            </a:r>
          </a:p>
          <a:p>
            <a:pPr marL="342900" lvl="0" indent="-342900" algn="just">
              <a:spcBef>
                <a:spcPct val="20000"/>
              </a:spcBef>
            </a:pP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৪।</a:t>
            </a:r>
            <a:r>
              <a:rPr kumimoji="0" lang="bn-BD" sz="32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পরষ্পরের প্রতি সম্মান ও শ্রদ্ধাবোধ গড়ে তোলা; এবং</a:t>
            </a:r>
          </a:p>
          <a:p>
            <a:pPr marL="342900" lvl="0" indent="-342900" algn="just">
              <a:spcBef>
                <a:spcPct val="20000"/>
              </a:spcBef>
            </a:pPr>
            <a:r>
              <a:rPr lang="bn-BD" sz="3200" baseline="0" dirty="0" smtClean="0">
                <a:latin typeface="NikoshBAN" pitchFamily="2" charset="0"/>
                <a:cs typeface="NikoshBAN" pitchFamily="2" charset="0"/>
              </a:rPr>
              <a:t>৫। আন্তর্জাতিক বিবাদের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মীমাংসা করা।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5400" dirty="0" smtClean="0"/>
              <a:t>জাতিসংঘের শাখাসমূহ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১। সাধারণ পরিষদ,</a:t>
            </a: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২। নিরাপত্তা পরিষদ,</a:t>
            </a: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৩। অর্থনৈতিক ও সামাজিক পরিষদ,</a:t>
            </a: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৫। অছি পরিষদ, </a:t>
            </a: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৬। আন্তর্জাতিক আদালত, </a:t>
            </a: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৭। সচিবালয়।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uiExpan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সাধারণ পরিষদের গঠন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world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1920" y="1981201"/>
            <a:ext cx="4754880" cy="3048000"/>
          </a:xfrm>
          <a:prstGeom prst="rect">
            <a:avLst/>
          </a:prstGeom>
        </p:spPr>
      </p:pic>
      <p:sp>
        <p:nvSpPr>
          <p:cNvPr id="8" name="Pentagon 7"/>
          <p:cNvSpPr/>
          <p:nvPr/>
        </p:nvSpPr>
        <p:spPr>
          <a:xfrm>
            <a:off x="457200" y="3048000"/>
            <a:ext cx="3124200" cy="1676400"/>
          </a:xfrm>
          <a:prstGeom prst="homePlat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বিশ্বের সব রাষ্ট্র এর সদস্য।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884</TotalTime>
  <Words>288</Words>
  <Application>Microsoft Office PowerPoint</Application>
  <PresentationFormat>On-screen Show (4:3)</PresentationFormat>
  <Paragraphs>63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NikoshBAN</vt:lpstr>
      <vt:lpstr>Vrinda</vt:lpstr>
      <vt:lpstr>Office Theme</vt:lpstr>
      <vt:lpstr>তোমাদের শুভেচ্ছা</vt:lpstr>
      <vt:lpstr>শিক্ষক পরিচিতি </vt:lpstr>
      <vt:lpstr>পাঠ পরিচিতি</vt:lpstr>
      <vt:lpstr>PowerPoint Presentation</vt:lpstr>
      <vt:lpstr>আজকের পাঠ</vt:lpstr>
      <vt:lpstr>PowerPoint Presentation</vt:lpstr>
      <vt:lpstr>PowerPoint Presentation</vt:lpstr>
      <vt:lpstr>জাতিসংঘের শাখাসমূহ</vt:lpstr>
      <vt:lpstr>সাধারণ পরিষদের গঠন </vt:lpstr>
      <vt:lpstr>সাধারণ পরিষদের কাজ</vt:lpstr>
      <vt:lpstr>২। নির্বাহী সংক্রান্ত</vt:lpstr>
      <vt:lpstr>৩। আর্থিক সংক্তান্ত</vt:lpstr>
      <vt:lpstr>৪। নির্বাচন সংক্রান্ত</vt:lpstr>
      <vt:lpstr>৫। রিপোর্ট গ্রহণ ও পর্যালোচনা</vt:lpstr>
      <vt:lpstr>দলীয় কাজ (১২ মি)</vt:lpstr>
      <vt:lpstr>  ১। জাতিসংঘ গঠনের পটভূমি লিখ। ২। জাতিসংঘের উদ্দেশ্যগুলো বর্ণনা কর। ৩। সাধারণ পরিষদের নির্বাচন সংক্রান্ত কাজগুলো উল্লেখ কর।  </vt:lpstr>
      <vt:lpstr>মূল্যায়ন</vt:lpstr>
      <vt:lpstr>বাড়ির কাজ</vt:lpstr>
      <vt:lpstr>তোমাদের অশেষ ধন্যবাদ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শুভেচ্ছা</dc:title>
  <dc:creator/>
  <cp:lastModifiedBy>Rasel</cp:lastModifiedBy>
  <cp:revision>146</cp:revision>
  <dcterms:created xsi:type="dcterms:W3CDTF">2006-08-16T00:00:00Z</dcterms:created>
  <dcterms:modified xsi:type="dcterms:W3CDTF">2020-04-17T00:31:13Z</dcterms:modified>
</cp:coreProperties>
</file>