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5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71" r:id="rId12"/>
    <p:sldId id="270" r:id="rId13"/>
    <p:sldId id="266" r:id="rId14"/>
    <p:sldId id="267" r:id="rId15"/>
    <p:sldId id="268" r:id="rId16"/>
    <p:sldId id="269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AC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57AF5-7F55-4CBC-92BF-E39D57BE4880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C02E1-1994-4122-929A-5E1E42332B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14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গণিতবিধ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ভট্টা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bn-IN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গর্তে/বৃত্তে 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sin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কে জ্যা,</a:t>
            </a:r>
            <a:r>
              <a:rPr lang="bn-IN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sec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কে বৃত্তের</a:t>
            </a:r>
            <a:r>
              <a:rPr lang="bn-IN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ছেদক এবং 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tan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কে বৃত্তের</a:t>
            </a:r>
            <a:r>
              <a:rPr lang="bn-IN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স্পর্শক ধরে এর সমাধান দেন। </a:t>
            </a:r>
          </a:p>
          <a:p>
            <a:r>
              <a:rPr lang="bn-IN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C02E1-1994-4122-929A-5E1E42332BB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61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06D8-EFCD-4FA5-B953-ED85B28CA15D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0C8A-644D-4D76-A1D4-65844A640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7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06D8-EFCD-4FA5-B953-ED85B28CA15D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0C8A-644D-4D76-A1D4-65844A640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28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06D8-EFCD-4FA5-B953-ED85B28CA15D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0C8A-644D-4D76-A1D4-65844A640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638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06D8-EFCD-4FA5-B953-ED85B28CA15D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0C8A-644D-4D76-A1D4-65844A640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56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06D8-EFCD-4FA5-B953-ED85B28CA15D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0C8A-644D-4D76-A1D4-65844A640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10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06D8-EFCD-4FA5-B953-ED85B28CA15D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0C8A-644D-4D76-A1D4-65844A640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19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06D8-EFCD-4FA5-B953-ED85B28CA15D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0C8A-644D-4D76-A1D4-65844A640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21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06D8-EFCD-4FA5-B953-ED85B28CA15D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0C8A-644D-4D76-A1D4-65844A640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28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06D8-EFCD-4FA5-B953-ED85B28CA15D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0C8A-644D-4D76-A1D4-65844A640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9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06D8-EFCD-4FA5-B953-ED85B28CA15D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0C8A-644D-4D76-A1D4-65844A640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40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06D8-EFCD-4FA5-B953-ED85B28CA15D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0C8A-644D-4D76-A1D4-65844A640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60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506D8-EFCD-4FA5-B953-ED85B28CA15D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C0C8A-644D-4D76-A1D4-65844A640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09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microsoft.com/office/2007/relationships/hdphoto" Target="../media/hdphoto1.wdp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18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20.png"/><Relationship Id="rId7" Type="http://schemas.openxmlformats.org/officeDocument/2006/relationships/image" Target="../media/image4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40.png"/><Relationship Id="rId10" Type="http://schemas.openxmlformats.org/officeDocument/2006/relationships/image" Target="../media/image44.png"/><Relationship Id="rId4" Type="http://schemas.openxmlformats.org/officeDocument/2006/relationships/image" Target="../media/image330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1.png"/><Relationship Id="rId3" Type="http://schemas.openxmlformats.org/officeDocument/2006/relationships/image" Target="../media/image45.png"/><Relationship Id="rId7" Type="http://schemas.openxmlformats.org/officeDocument/2006/relationships/image" Target="../media/image4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Relationship Id="rId10" Type="http://schemas.openxmlformats.org/officeDocument/2006/relationships/image" Target="../media/image47.png"/><Relationship Id="rId4" Type="http://schemas.openxmlformats.org/officeDocument/2006/relationships/image" Target="../media/image410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8.png"/><Relationship Id="rId7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2.pn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microsoft.com/office/2007/relationships/hdphoto" Target="../media/hdphoto1.wdp"/><Relationship Id="rId9" Type="http://schemas.openxmlformats.org/officeDocument/2006/relationships/image" Target="../media/image10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22784" y="127868"/>
            <a:ext cx="6581104" cy="5120176"/>
            <a:chOff x="5434884" y="-239083"/>
            <a:chExt cx="6581104" cy="512017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5434884" y="0"/>
              <a:ext cx="6581104" cy="488109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</a:t>
              </a:r>
              <a:r>
                <a: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ME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MD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ABDUR RAZZAK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HEAD TEACHER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DHALAHARA WESTPARA 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SECONDARY GIRLS’ SCHOOL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E-mail: abdurrazzakmt@gmail.com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Phone number: 01721588402</a:t>
              </a:r>
            </a:p>
            <a:p>
              <a:pPr algn="ctr"/>
              <a:endParaRPr lang="en-GB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64" r="47757" b="62253"/>
            <a:stretch/>
          </p:blipFill>
          <p:spPr>
            <a:xfrm>
              <a:off x="10032643" y="-239083"/>
              <a:ext cx="1738647" cy="2608955"/>
            </a:xfrm>
            <a:prstGeom prst="rect">
              <a:avLst/>
            </a:prstGeom>
            <a:grpFill/>
            <a:ln w="101600" cap="sq">
              <a:noFill/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  <p:sp>
        <p:nvSpPr>
          <p:cNvPr id="7" name="Rectangle 6"/>
          <p:cNvSpPr/>
          <p:nvPr/>
        </p:nvSpPr>
        <p:spPr>
          <a:xfrm>
            <a:off x="7173307" y="711557"/>
            <a:ext cx="4893971" cy="54348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  <a:endParaRPr lang="en-US" sz="4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৯</a:t>
            </a:r>
            <a:endParaRPr lang="en-US" sz="4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পাঠশিরোনামঃ ত্রিকোণমিতিক সুক্ষ্মকোণের অনুপাত 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017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8363" y="95534"/>
            <a:ext cx="11245755" cy="6277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আমরা পিথাগোরাসের সূত্রের সাহায্যে ত্রিকোণমিতির সূত্রগোলো তৈরি করি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027" y="818865"/>
            <a:ext cx="3145973" cy="4408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 rot="3511266">
            <a:off x="10327155" y="2355766"/>
            <a:ext cx="1122638" cy="2698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অতিভূজ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 rot="21382622">
            <a:off x="9884294" y="4059020"/>
            <a:ext cx="728909" cy="2069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ভূমি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8681086" y="2940547"/>
            <a:ext cx="729882" cy="240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লম্ব 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18363" y="859809"/>
            <a:ext cx="7258336" cy="6277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জানা পিথাগোরাসের সূত্রগুলো দেখে নেই </a:t>
            </a:r>
            <a:endParaRPr lang="en-GB" sz="3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2880" y="1658611"/>
                <a:ext cx="8161311" cy="13812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lvl="1" algn="ctr"/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bn-IN" sz="3200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অতিভূজ</m:t>
                        </m:r>
                      </m:e>
                      <m:sup>
                        <m:r>
                          <a:rPr lang="en-GB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bn-IN" sz="3200" b="0" i="0" dirty="0" smtClean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লম্ব</m:t>
                        </m:r>
                      </m:e>
                      <m:sup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bn-IN" sz="3200" b="0" i="0" dirty="0" smtClean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ভূমি</m:t>
                        </m:r>
                      </m:e>
                      <m:sup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২।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bn-IN" sz="3200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লম্ব</m:t>
                        </m:r>
                      </m:e>
                      <m:sup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bn-IN" sz="3200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অতিভূজ</m:t>
                        </m:r>
                      </m:e>
                      <m:sup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bn-I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bn-IN" sz="3200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ভূমি</m:t>
                        </m:r>
                      </m:e>
                      <m:sup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bn-IN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1" algn="ctr"/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bn-IN" sz="3200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ভূমি</m:t>
                        </m:r>
                      </m:e>
                      <m:sup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bn-IN" sz="3200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অতিভূজ</m:t>
                        </m:r>
                      </m:e>
                      <m:sup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bn-I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bn-IN" sz="3200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লম্ব</m:t>
                        </m:r>
                      </m:e>
                      <m:sup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80" y="1658611"/>
                <a:ext cx="8161311" cy="1381223"/>
              </a:xfrm>
              <a:prstGeom prst="rect">
                <a:avLst/>
              </a:prstGeom>
              <a:blipFill rotWithShape="0">
                <a:blip r:embed="rId5"/>
                <a:stretch>
                  <a:fillRect b="-30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18363" y="3228102"/>
            <a:ext cx="1078175" cy="5322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অনুঃ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36420" y="3045193"/>
                <a:ext cx="7629253" cy="857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GB" sz="32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3200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3200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3200" dirty="0" smtClean="0"/>
                  <a:t> </a:t>
                </a:r>
                <a:r>
                  <a:rPr lang="en-GB" sz="3200" dirty="0" smtClean="0">
                    <a:solidFill>
                      <a:srgbClr val="FF0000"/>
                    </a:solidFill>
                  </a:rPr>
                  <a:t>= 1 </a:t>
                </a:r>
                <a:r>
                  <a:rPr lang="bn-IN" sz="3200" dirty="0" smtClean="0">
                    <a:solidFill>
                      <a:srgbClr val="FF0000"/>
                    </a:solidFill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</a:rPr>
                  <a:t> </a:t>
                </a:r>
                <a:endParaRPr lang="en-GB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420" y="3045193"/>
                <a:ext cx="7629253" cy="857799"/>
              </a:xfrm>
              <a:prstGeom prst="rect">
                <a:avLst/>
              </a:prstGeom>
              <a:blipFill rotWithShape="0">
                <a:blip r:embed="rId6"/>
                <a:stretch>
                  <a:fillRect b="-12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48177" y="4315737"/>
            <a:ext cx="1296488" cy="5322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অনুঃ2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44665" y="4067107"/>
                <a:ext cx="7649155" cy="857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</a:rPr>
                  <a:t> </a:t>
                </a:r>
                <a:r>
                  <a:rPr lang="en-GB" sz="32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3200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3200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3200" dirty="0" smtClean="0"/>
                  <a:t> </a:t>
                </a:r>
                <a:r>
                  <a:rPr lang="en-GB" sz="3200" dirty="0" smtClean="0">
                    <a:solidFill>
                      <a:srgbClr val="FF0000"/>
                    </a:solidFill>
                  </a:rPr>
                  <a:t>=1-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3200" dirty="0" smtClean="0">
                    <a:solidFill>
                      <a:srgbClr val="FF0000"/>
                    </a:solidFill>
                  </a:rPr>
                  <a:t> 1</a:t>
                </a:r>
                <a:endParaRPr lang="en-GB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665" y="4067107"/>
                <a:ext cx="7649155" cy="857799"/>
              </a:xfrm>
              <a:prstGeom prst="rect">
                <a:avLst/>
              </a:prstGeom>
              <a:blipFill rotWithShape="0">
                <a:blip r:embed="rId7"/>
                <a:stretch>
                  <a:fillRect r="-1594" b="-11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173474" y="5339401"/>
            <a:ext cx="1245894" cy="5322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51775" y="5089021"/>
                <a:ext cx="7660715" cy="857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GB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GB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</a:rPr>
                  <a:t> </a:t>
                </a:r>
                <a:r>
                  <a:rPr lang="en-GB" sz="32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3200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3200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3200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3200" dirty="0" smtClean="0"/>
                  <a:t> </a:t>
                </a:r>
                <a:r>
                  <a:rPr lang="en-GB" sz="3200" dirty="0" smtClean="0">
                    <a:solidFill>
                      <a:srgbClr val="FF0000"/>
                    </a:solidFill>
                  </a:rPr>
                  <a:t>= 1</a:t>
                </a:r>
                <a:endParaRPr lang="en-GB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775" y="5089021"/>
                <a:ext cx="7660715" cy="857799"/>
              </a:xfrm>
              <a:prstGeom prst="rect">
                <a:avLst/>
              </a:prstGeom>
              <a:blipFill rotWithShape="0">
                <a:blip r:embed="rId8"/>
                <a:stretch>
                  <a:fillRect b="-11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4" grpId="0" animBg="1"/>
      <p:bldP spid="15" grpId="0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32" y="-492017"/>
            <a:ext cx="12260832" cy="737957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160" y="-59327"/>
            <a:ext cx="3145973" cy="4408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 rot="3511266">
            <a:off x="10465862" y="1618787"/>
            <a:ext cx="1122638" cy="2698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অতিভূজ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 rot="21382622">
            <a:off x="9917890" y="3124636"/>
            <a:ext cx="728909" cy="2069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ভূমি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8849115" y="2182620"/>
            <a:ext cx="729882" cy="24047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লম্ব  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48026" y="425033"/>
            <a:ext cx="1078175" cy="5322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সূত্রঃ১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06951" y="262266"/>
                <a:ext cx="7827341" cy="861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𝑒𝑐</m:t>
                        </m:r>
                      </m:e>
                      <m:sup>
                        <m: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GB" sz="32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3200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3200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3200" dirty="0" smtClean="0"/>
                  <a:t> </a:t>
                </a:r>
                <a:r>
                  <a:rPr lang="en-GB" sz="3200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</a:rPr>
                  <a:t> </a:t>
                </a:r>
                <a:r>
                  <a:rPr lang="en-GB" sz="3200" dirty="0" smtClean="0">
                    <a:solidFill>
                      <a:srgbClr val="FF0000"/>
                    </a:solidFill>
                  </a:rPr>
                  <a:t> +1</a:t>
                </a:r>
                <a:endParaRPr lang="en-GB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951" y="262266"/>
                <a:ext cx="7827341" cy="861005"/>
              </a:xfrm>
              <a:prstGeom prst="rect">
                <a:avLst/>
              </a:prstGeom>
              <a:blipFill rotWithShape="0">
                <a:blip r:embed="rId5"/>
                <a:stretch>
                  <a:fillRect b="-11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68832" y="1487564"/>
            <a:ext cx="1296488" cy="5322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অনুঃ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91768" y="1283782"/>
                <a:ext cx="7822288" cy="861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3200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3200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3200" dirty="0" smtClean="0"/>
                  <a:t> </a:t>
                </a:r>
                <a:r>
                  <a:rPr lang="en-GB" sz="3200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𝑒𝑐</m:t>
                        </m:r>
                      </m:e>
                      <m:sup>
                        <m: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</a:rPr>
                  <a:t> </a:t>
                </a:r>
                <a:r>
                  <a:rPr lang="en-GB" sz="3200" dirty="0" smtClean="0">
                    <a:solidFill>
                      <a:srgbClr val="FF0000"/>
                    </a:solidFill>
                  </a:rPr>
                  <a:t>-1</a:t>
                </a:r>
                <a:endParaRPr lang="en-GB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768" y="1283782"/>
                <a:ext cx="7822288" cy="861005"/>
              </a:xfrm>
              <a:prstGeom prst="rect">
                <a:avLst/>
              </a:prstGeom>
              <a:blipFill rotWithShape="0">
                <a:blip r:embed="rId6"/>
                <a:stretch>
                  <a:fillRect r="-312" b="-11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148026" y="2550095"/>
            <a:ext cx="1245894" cy="5322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অনুঃ২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91769" y="2364696"/>
                <a:ext cx="7822288" cy="861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GB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𝑒𝑐</m:t>
                            </m:r>
                          </m:e>
                          <m:sup>
                            <m:r>
                              <a:rPr lang="en-GB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</a:rPr>
                  <a:t> </a:t>
                </a:r>
                <a:r>
                  <a:rPr lang="en-GB" sz="32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3200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3200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GB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3200" dirty="0" smtClean="0"/>
                  <a:t> </a:t>
                </a:r>
                <a:r>
                  <a:rPr lang="en-GB" sz="3200" dirty="0" smtClean="0">
                    <a:solidFill>
                      <a:srgbClr val="FF0000"/>
                    </a:solidFill>
                  </a:rPr>
                  <a:t>= 1</a:t>
                </a:r>
                <a:endParaRPr lang="en-GB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769" y="2364696"/>
                <a:ext cx="7822288" cy="861005"/>
              </a:xfrm>
              <a:prstGeom prst="rect">
                <a:avLst/>
              </a:prstGeom>
              <a:blipFill rotWithShape="0">
                <a:blip r:embed="rId7"/>
                <a:stretch>
                  <a:fillRect r="-935" b="-11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19425" y="3346494"/>
            <a:ext cx="2105159" cy="5322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অনুরূপভাবেঃ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8025" y="4187560"/>
            <a:ext cx="1078175" cy="5322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সূত্রঃ১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14649" y="4151806"/>
                <a:ext cx="78273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𝑒𝑐</m:t>
                        </m:r>
                      </m:e>
                      <m:sup>
                        <m: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3200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𝑐𝑜𝑡</m:t>
                        </m:r>
                      </m:e>
                      <m:sup>
                        <m: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</a:rPr>
                  <a:t> </a:t>
                </a:r>
                <a:r>
                  <a:rPr lang="en-GB" sz="3200" dirty="0" smtClean="0">
                    <a:solidFill>
                      <a:srgbClr val="FF0000"/>
                    </a:solidFill>
                  </a:rPr>
                  <a:t> +1</a:t>
                </a:r>
                <a:endParaRPr lang="en-GB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649" y="4151806"/>
                <a:ext cx="7827341" cy="584775"/>
              </a:xfrm>
              <a:prstGeom prst="rect">
                <a:avLst/>
              </a:prstGeom>
              <a:blipFill rotWithShape="0">
                <a:blip r:embed="rId8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162217" y="4939292"/>
            <a:ext cx="1296488" cy="5322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অনুঃ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89754" y="4871156"/>
                <a:ext cx="78273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𝑐𝑜𝑡</m:t>
                        </m:r>
                      </m:e>
                      <m:sup>
                        <m: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</a:rPr>
                  <a:t> </a:t>
                </a:r>
                <a:r>
                  <a:rPr lang="en-GB" sz="3200" dirty="0" smtClean="0">
                    <a:solidFill>
                      <a:srgbClr val="FF0000"/>
                    </a:solidFill>
                  </a:rPr>
                  <a:t>= +1-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𝑒𝑐</m:t>
                        </m:r>
                      </m:e>
                      <m:sup>
                        <m: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</a:rPr>
                  <a:t> </a:t>
                </a:r>
                <a:endParaRPr lang="en-GB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754" y="4871156"/>
                <a:ext cx="7827341" cy="584775"/>
              </a:xfrm>
              <a:prstGeom prst="rect">
                <a:avLst/>
              </a:prstGeom>
              <a:blipFill rotWithShape="0">
                <a:blip r:embed="rId9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48025" y="2550095"/>
            <a:ext cx="1245894" cy="5322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অনুঃ২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2811" y="5735550"/>
            <a:ext cx="1245894" cy="5322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অনুঃ২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06951" y="5683038"/>
                <a:ext cx="78273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𝑒𝑐</m:t>
                        </m:r>
                      </m:e>
                      <m:sup>
                        <m: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3200" dirty="0" smtClean="0">
                    <a:solidFill>
                      <a:srgbClr val="FF0000"/>
                    </a:solidFill>
                  </a:rPr>
                  <a:t> 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𝑐𝑜𝑡</m:t>
                        </m:r>
                      </m:e>
                      <m:sup>
                        <m: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</a:rPr>
                  <a:t> </a:t>
                </a:r>
                <a:r>
                  <a:rPr lang="en-GB" sz="3200" dirty="0" smtClean="0">
                    <a:solidFill>
                      <a:srgbClr val="FF0000"/>
                    </a:solidFill>
                  </a:rPr>
                  <a:t>= 1</a:t>
                </a:r>
                <a:endParaRPr lang="en-GB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951" y="5683038"/>
                <a:ext cx="7827341" cy="584775"/>
              </a:xfrm>
              <a:prstGeom prst="rect">
                <a:avLst/>
              </a:prstGeom>
              <a:blipFill rotWithShape="0">
                <a:blip r:embed="rId10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7813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4" grpId="0" animBg="1"/>
      <p:bldP spid="15" grpId="0"/>
      <p:bldP spid="16" grpId="0" animBg="1"/>
      <p:bldP spid="17" grpId="0"/>
      <p:bldP spid="18" grpId="0" animBg="1"/>
      <p:bldP spid="19" grpId="0" animBg="1"/>
      <p:bldP spid="21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15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415" y="334303"/>
            <a:ext cx="12069170" cy="7310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কতটুকু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পারলাম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670734" y="1270749"/>
                <a:ext cx="4075219" cy="57320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3600" dirty="0">
                    <a:solidFill>
                      <a:schemeClr val="tx1"/>
                    </a:solidFill>
                  </a:rPr>
                  <a:t> </a:t>
                </a:r>
                <a:r>
                  <a:rPr lang="en-GB" sz="3600" dirty="0" smtClean="0">
                    <a:solidFill>
                      <a:schemeClr val="tx1"/>
                    </a:solidFill>
                  </a:rPr>
                  <a:t>=</a:t>
                </a:r>
                <a:r>
                  <a:rPr lang="bn-IN" sz="3600" dirty="0" smtClean="0">
                    <a:solidFill>
                      <a:schemeClr val="tx1"/>
                    </a:solidFill>
                  </a:rPr>
                  <a:t> ? </a:t>
                </a:r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734" y="1270749"/>
                <a:ext cx="4075219" cy="573206"/>
              </a:xfrm>
              <a:prstGeom prst="rect">
                <a:avLst/>
              </a:prstGeom>
              <a:blipFill rotWithShape="0">
                <a:blip r:embed="rId3"/>
                <a:stretch>
                  <a:fillRect t="-24468" b="-478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670733" y="3268815"/>
                <a:ext cx="4075218" cy="64421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60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GB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𝑒𝑐</m:t>
                            </m:r>
                          </m:e>
                          <m:sup>
                            <m:r>
                              <a:rPr lang="en-GB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 </m:t>
                    </m:r>
                  </m:oMath>
                </a14:m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733" y="3268815"/>
                <a:ext cx="4075218" cy="644210"/>
              </a:xfrm>
              <a:prstGeom prst="rect">
                <a:avLst/>
              </a:prstGeom>
              <a:blipFill rotWithShape="0">
                <a:blip r:embed="rId4"/>
                <a:stretch>
                  <a:fillRect t="-16038" b="-339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670734" y="4548652"/>
                <a:ext cx="4075217" cy="57320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𝑒𝑐</m:t>
                        </m:r>
                      </m:e>
                      <m:sup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3600" dirty="0">
                    <a:solidFill>
                      <a:schemeClr val="tx1"/>
                    </a:solidFill>
                  </a:rPr>
                  <a:t> = </a:t>
                </a:r>
                <a:r>
                  <a:rPr lang="en-GB" sz="3600" dirty="0" smtClean="0">
                    <a:solidFill>
                      <a:schemeClr val="tx1"/>
                    </a:solidFill>
                  </a:rPr>
                  <a:t>?</a:t>
                </a:r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734" y="4548652"/>
                <a:ext cx="4075217" cy="573206"/>
              </a:xfrm>
              <a:prstGeom prst="rect">
                <a:avLst/>
              </a:prstGeom>
              <a:blipFill rotWithShape="0">
                <a:blip r:embed="rId5"/>
                <a:stretch>
                  <a:fillRect t="-24468" b="-478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670735" y="5748903"/>
                <a:ext cx="4075216" cy="57320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𝑒𝑐</m:t>
                        </m:r>
                      </m:e>
                      <m:sup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3600" dirty="0">
                    <a:solidFill>
                      <a:schemeClr val="tx1"/>
                    </a:solidFill>
                  </a:rPr>
                  <a:t> </a:t>
                </a:r>
                <a:r>
                  <a:rPr lang="en-GB" sz="3600" dirty="0" smtClean="0">
                    <a:solidFill>
                      <a:schemeClr val="tx1"/>
                    </a:solidFill>
                  </a:rPr>
                  <a:t>=? </a:t>
                </a:r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735" y="5748903"/>
                <a:ext cx="4075216" cy="573206"/>
              </a:xfrm>
              <a:prstGeom prst="rect">
                <a:avLst/>
              </a:prstGeom>
              <a:blipFill rotWithShape="0">
                <a:blip r:embed="rId6"/>
                <a:stretch>
                  <a:fillRect t="-24468" b="-478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70732" y="2239304"/>
                <a:ext cx="4075219" cy="57320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GB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GB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3600" dirty="0">
                    <a:solidFill>
                      <a:schemeClr val="tx1"/>
                    </a:solidFill>
                  </a:rPr>
                  <a:t> </a:t>
                </a:r>
                <a:r>
                  <a:rPr lang="en-GB" sz="3600" dirty="0" smtClean="0">
                    <a:solidFill>
                      <a:schemeClr val="tx1"/>
                    </a:solidFill>
                  </a:rPr>
                  <a:t>= ?</a:t>
                </a:r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732" y="2239304"/>
                <a:ext cx="4075219" cy="573206"/>
              </a:xfrm>
              <a:prstGeom prst="rect">
                <a:avLst/>
              </a:prstGeom>
              <a:blipFill rotWithShape="0">
                <a:blip r:embed="rId7"/>
                <a:stretch>
                  <a:fillRect l="-897" t="-24468" r="-897" b="-478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454387" y="1283169"/>
                <a:ext cx="4522767" cy="57320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GB" sz="3600" dirty="0">
                    <a:solidFill>
                      <a:schemeClr val="tx1"/>
                    </a:solidFill>
                  </a:rPr>
                  <a:t>1 </a:t>
                </a:r>
                <a:r>
                  <a:rPr lang="bn-IN" sz="3600" dirty="0">
                    <a:solidFill>
                      <a:schemeClr val="tx1"/>
                    </a:solidFill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387" y="1283169"/>
                <a:ext cx="4522767" cy="573206"/>
              </a:xfrm>
              <a:prstGeom prst="rect">
                <a:avLst/>
              </a:prstGeom>
              <a:blipFill rotWithShape="0">
                <a:blip r:embed="rId8"/>
                <a:stretch>
                  <a:fillRect t="-23158" b="-46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7429769" y="2236971"/>
            <a:ext cx="4522767" cy="573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 </a:t>
            </a:r>
            <a:r>
              <a:rPr lang="en-GB" sz="3600" dirty="0" smtClean="0">
                <a:solidFill>
                  <a:schemeClr val="tx1"/>
                </a:solidFill>
              </a:rPr>
              <a:t>1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29770" y="3339819"/>
            <a:ext cx="4522767" cy="5732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 1</a:t>
            </a:r>
            <a:endParaRPr lang="en-GB" sz="3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454387" y="4580219"/>
                <a:ext cx="4473535" cy="57320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/>
              </a:p>
              <a:p>
                <a:pPr algn="ctr"/>
                <a:r>
                  <a:rPr lang="en-GB" dirty="0" smtClean="0"/>
                  <a:t> </a:t>
                </a:r>
                <a:r>
                  <a:rPr lang="en-GB" sz="3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𝑐𝑜𝑡</m:t>
                        </m:r>
                      </m:e>
                      <m:sup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3600" dirty="0">
                    <a:solidFill>
                      <a:schemeClr val="tx1"/>
                    </a:solidFill>
                  </a:rPr>
                  <a:t>  +1</a:t>
                </a:r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387" y="4580219"/>
                <a:ext cx="4473535" cy="573206"/>
              </a:xfrm>
              <a:prstGeom prst="rect">
                <a:avLst/>
              </a:prstGeom>
              <a:blipFill rotWithShape="0">
                <a:blip r:embed="rId9"/>
                <a:stretch>
                  <a:fillRect t="-21277" b="-478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503619" y="5673288"/>
                <a:ext cx="4473535" cy="57320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dirty="0" smtClean="0">
                    <a:solidFill>
                      <a:schemeClr val="tx1"/>
                    </a:solidFill>
                  </a:rPr>
                  <a:t> </a:t>
                </a:r>
                <a:endParaRPr lang="en-GB" sz="36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3600" dirty="0">
                    <a:solidFill>
                      <a:schemeClr val="tx1"/>
                    </a:solidFill>
                  </a:rPr>
                  <a:t>  +1</a:t>
                </a:r>
              </a:p>
              <a:p>
                <a:pPr algn="ctr"/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619" y="5673288"/>
                <a:ext cx="4473535" cy="573206"/>
              </a:xfrm>
              <a:prstGeom prst="rect">
                <a:avLst/>
              </a:prstGeom>
              <a:blipFill rotWithShape="0">
                <a:blip r:embed="rId10"/>
                <a:stretch>
                  <a:fillRect t="-21277" b="-468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39" y="1517439"/>
            <a:ext cx="1938438" cy="23107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07201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3467" y="213753"/>
            <a:ext cx="9262796" cy="64394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সূত্রগুলো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33516" y="898774"/>
                <a:ext cx="6987654" cy="877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 করতে হবে যে,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𝑒𝑐</m:t>
                            </m:r>
                          </m:e>
                          <m:sup>
                            <m:r>
                              <a:rPr lang="en-GB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GB" sz="3600" b="0" i="0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𝑒𝑐</m:t>
                            </m:r>
                          </m:e>
                          <m:sup>
                            <m:r>
                              <a:rPr lang="en-GB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GB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en-GB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516" y="898774"/>
                <a:ext cx="6987654" cy="877613"/>
              </a:xfrm>
              <a:prstGeom prst="rect">
                <a:avLst/>
              </a:prstGeom>
              <a:blipFill rotWithShape="0">
                <a:blip r:embed="rId3"/>
                <a:stretch>
                  <a:fillRect l="-2705" b="-152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48026" y="1071450"/>
            <a:ext cx="1585240" cy="5322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সমস্যাঃ ১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1547" y="1949062"/>
            <a:ext cx="1462411" cy="5108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10436" y="1776387"/>
                <a:ext cx="5092715" cy="877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বামপক্ষ</a:t>
                </a:r>
                <a:r>
                  <a:rPr lang="bn-IN" sz="3600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𝑒𝑐</m:t>
                            </m:r>
                          </m:e>
                          <m:sup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GB" sz="3600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𝑒𝑐</m:t>
                            </m:r>
                          </m:e>
                          <m:sup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</m:oMath>
                </a14:m>
                <a:endParaRPr lang="en-GB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436" y="1776387"/>
                <a:ext cx="5092715" cy="877613"/>
              </a:xfrm>
              <a:prstGeom prst="rect">
                <a:avLst/>
              </a:prstGeom>
              <a:blipFill rotWithShape="0">
                <a:blip r:embed="rId4"/>
                <a:stretch>
                  <a:fillRect l="-3589"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62411" y="2796395"/>
                <a:ext cx="5240740" cy="1109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>
                    <a:latin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en-GB" sz="36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3600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GB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den>
                        </m:f>
                      </m:den>
                    </m:f>
                    <m:r>
                      <a:rPr lang="en-GB" sz="3600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en-GB" sz="36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3600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GB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den>
                        </m:f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411" y="2796395"/>
                <a:ext cx="5240740" cy="1109150"/>
              </a:xfrm>
              <a:prstGeom prst="rect">
                <a:avLst/>
              </a:prstGeom>
              <a:blipFill rotWithShape="0">
                <a:blip r:embed="rId5"/>
                <a:stretch>
                  <a:fillRect l="-3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50864" y="4342511"/>
                <a:ext cx="4472264" cy="953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864" y="4342511"/>
                <a:ext cx="4472264" cy="953403"/>
              </a:xfrm>
              <a:prstGeom prst="rect">
                <a:avLst/>
              </a:prstGeom>
              <a:blipFill rotWithShape="0">
                <a:blip r:embed="rId6"/>
                <a:stretch>
                  <a:fillRect l="-4087" b="-9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450864" y="5522959"/>
                <a:ext cx="300332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864" y="5522959"/>
                <a:ext cx="3003323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6085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928684" y="5522959"/>
            <a:ext cx="790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19285" y="5544148"/>
            <a:ext cx="1550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ডানপক্ষ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99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 animBg="1"/>
      <p:bldP spid="6" grpId="0" animBg="1"/>
      <p:bldP spid="8" grpId="0"/>
      <p:bldP spid="7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8968" y="256383"/>
            <a:ext cx="1544298" cy="5322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65528" y="83707"/>
                <a:ext cx="7424382" cy="883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3600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𝑎𝑛𝐴</m:t>
                    </m:r>
                  </m:oMath>
                </a14:m>
                <a:r>
                  <a:rPr lang="en-GB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 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𝑡𝑎𝑛𝐴</m:t>
                    </m:r>
                  </m:oMath>
                </a14:m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?</a:t>
                </a:r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528" y="83707"/>
                <a:ext cx="7424382" cy="883703"/>
              </a:xfrm>
              <a:prstGeom prst="rect">
                <a:avLst/>
              </a:prstGeom>
              <a:blipFill rotWithShape="0">
                <a:blip r:embed="rId3"/>
                <a:stretch>
                  <a:fillRect l="-2545" b="-158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88968" y="1233540"/>
            <a:ext cx="1462411" cy="532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94938" y="1057819"/>
                <a:ext cx="6621265" cy="883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i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</a:t>
                </a:r>
                <a:r>
                  <a:rPr lang="en-US" sz="36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i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sec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3600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𝑎𝑛𝐴</m:t>
                    </m:r>
                  </m:oMath>
                </a14:m>
                <a:r>
                  <a:rPr lang="en-GB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938" y="1057819"/>
                <a:ext cx="6621265" cy="883703"/>
              </a:xfrm>
              <a:prstGeom prst="rect">
                <a:avLst/>
              </a:prstGeom>
              <a:blipFill rotWithShape="0">
                <a:blip r:embed="rId4"/>
                <a:stretch>
                  <a:fillRect l="-2855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33265" y="2039558"/>
                <a:ext cx="8175009" cy="693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i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 যে,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𝑒𝑐</m:t>
                        </m:r>
                      </m:e>
                      <m:sup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40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000" b="0" i="0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265" y="2039558"/>
                <a:ext cx="8175009" cy="693716"/>
              </a:xfrm>
              <a:prstGeom prst="rect">
                <a:avLst/>
              </a:prstGeom>
              <a:blipFill rotWithShape="0">
                <a:blip r:embed="rId5"/>
                <a:stretch>
                  <a:fillRect l="-2237" t="-6195" b="-34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8450" y="2878648"/>
                <a:ext cx="778236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3600" i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বা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  <m:r>
                          <a:rPr lang="en-GB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𝑒𝑐</m:t>
                        </m:r>
                      </m:e>
                      <m:sup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36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bn-IN" sz="36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I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[ </a:t>
                </a:r>
                <a:r>
                  <a:rPr lang="bn-IN" sz="36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পক্ষান্তর করে </a:t>
                </a:r>
                <a:r>
                  <a:rPr lang="bn-IN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50" y="2878648"/>
                <a:ext cx="7782362" cy="830997"/>
              </a:xfrm>
              <a:prstGeom prst="rect">
                <a:avLst/>
              </a:prstGeom>
              <a:blipFill rotWithShape="0">
                <a:blip r:embed="rId6"/>
                <a:stretch>
                  <a:fillRect t="-16788" r="-1253" b="-37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8449" y="3858458"/>
                <a:ext cx="118735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600" i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বা</m:t>
                    </m:r>
                  </m:oMath>
                </a14:m>
                <a:r>
                  <a:rPr lang="bn-IN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(sec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3600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𝑎𝑛𝐴</m:t>
                    </m:r>
                  </m:oMath>
                </a14:m>
                <a:r>
                  <a:rPr lang="en-GB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)(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𝑡𝑎𝑛𝐴</m:t>
                    </m:r>
                  </m:oMath>
                </a14:m>
                <a:r>
                  <a:rPr lang="en-GB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=1</a:t>
                </a:r>
                <a:r>
                  <a:rPr lang="bn-I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GB" sz="32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bn-I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GB" sz="32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32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i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i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</a:t>
                </a:r>
                <a:r>
                  <a:rPr lang="en-US" sz="32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প্রয়োগ করে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] </a:t>
                </a:r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49" y="3858458"/>
                <a:ext cx="11873551" cy="646331"/>
              </a:xfrm>
              <a:prstGeom prst="rect">
                <a:avLst/>
              </a:prstGeom>
              <a:blipFill rotWithShape="0">
                <a:blip r:embed="rId7"/>
                <a:stretch>
                  <a:fillRect t="-17925" b="-3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8449" y="4749550"/>
                <a:ext cx="5918578" cy="883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600" i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বা</m:t>
                    </m:r>
                    <m:r>
                      <a:rPr lang="en-GB" sz="36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6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f>
                      <m:fPr>
                        <m:ctrlPr>
                          <a:rPr lang="en-GB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(sec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𝑡𝑎𝑛𝐴</m:t>
                    </m:r>
                  </m:oMath>
                </a14:m>
                <a:r>
                  <a:rPr lang="en-GB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=1</a:t>
                </a:r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49" y="4749550"/>
                <a:ext cx="5918578" cy="883703"/>
              </a:xfrm>
              <a:prstGeom prst="rect">
                <a:avLst/>
              </a:prstGeom>
              <a:blipFill rotWithShape="0">
                <a:blip r:embed="rId8"/>
                <a:stretch>
                  <a:fillRect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64656" y="4643590"/>
                <a:ext cx="5222544" cy="883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600" i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বা</m:t>
                    </m:r>
                  </m:oMath>
                </a14:m>
                <a:r>
                  <a:rPr lang="bn-IN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(sec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𝑡𝑎𝑛𝐴</m:t>
                    </m:r>
                  </m:oMath>
                </a14:m>
                <a:r>
                  <a:rPr lang="en-GB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GB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GB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656" y="4643590"/>
                <a:ext cx="5222544" cy="883703"/>
              </a:xfrm>
              <a:prstGeom prst="rect">
                <a:avLst/>
              </a:prstGeom>
              <a:blipFill rotWithShape="0">
                <a:blip r:embed="rId9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20173" y="5693240"/>
                <a:ext cx="6257151" cy="92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𝑡𝑎𝑛𝐴</m:t>
                    </m:r>
                  </m:oMath>
                </a14:m>
                <a:r>
                  <a:rPr lang="en-GB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GB" sz="36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GB" sz="3600" i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প্রমাণিত</a:t>
                </a:r>
                <a:r>
                  <a:rPr lang="en-GB" sz="36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GB" sz="3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173" y="5693240"/>
                <a:ext cx="6257151" cy="924805"/>
              </a:xfrm>
              <a:prstGeom prst="rect">
                <a:avLst/>
              </a:prstGeom>
              <a:blipFill rotWithShape="0">
                <a:blip r:embed="rId10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593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0465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8968" y="256383"/>
            <a:ext cx="1544298" cy="5322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29051" y="256383"/>
                <a:ext cx="6757372" cy="1094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𝑠𝑖𝑛𝐴</m:t>
                            </m:r>
                          </m:num>
                          <m:den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𝑠𝑖𝑛𝐴</m:t>
                            </m:r>
                          </m:den>
                        </m:f>
                      </m:e>
                    </m:rad>
                  </m:oMath>
                </a14:m>
                <a:r>
                  <a:rPr lang="en-GB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GB" sz="2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secA</a:t>
                </a:r>
                <a:r>
                  <a:rPr lang="en-GB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GB" sz="2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tanA</a:t>
                </a:r>
                <a:r>
                  <a:rPr lang="en-GB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GB" sz="2800" i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প্রমান</a:t>
                </a:r>
                <a:r>
                  <a:rPr lang="en-GB" sz="28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2800" i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GB" sz="28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2800" i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GB" sz="28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GB" sz="2800" i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051" y="256383"/>
                <a:ext cx="6757372" cy="10944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62898" y="1699296"/>
            <a:ext cx="1462411" cy="532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15235" y="1350850"/>
                <a:ext cx="3678482" cy="1219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/>
                  <a:t> </a:t>
                </a:r>
                <a:r>
                  <a:rPr lang="en-US" sz="3600" b="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বামপক্ষ</a:t>
                </a:r>
                <a:r>
                  <a:rPr lang="en-US" sz="3600" b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𝑠𝑖𝑛𝐴</m:t>
                            </m:r>
                          </m:num>
                          <m:den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𝑠𝑖𝑛𝐴</m:t>
                            </m:r>
                          </m:den>
                        </m:f>
                      </m:e>
                    </m:rad>
                  </m:oMath>
                </a14:m>
                <a:endParaRPr lang="en-GB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235" y="1350850"/>
                <a:ext cx="3678482" cy="1219693"/>
              </a:xfrm>
              <a:prstGeom prst="rect">
                <a:avLst/>
              </a:prstGeom>
              <a:blipFill rotWithShape="0">
                <a:blip r:embed="rId4"/>
                <a:stretch>
                  <a:fillRect l="-2483" b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74602" y="2929668"/>
                <a:ext cx="2714767" cy="898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𝑠𝑖𝑛𝐴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𝑐𝑜𝑠𝐴</m:t>
                        </m:r>
                      </m:den>
                    </m:f>
                  </m:oMath>
                </a14:m>
                <a:r>
                  <a:rPr lang="en-GB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602" y="2929668"/>
                <a:ext cx="2714767" cy="898323"/>
              </a:xfrm>
              <a:prstGeom prst="rect">
                <a:avLst/>
              </a:prstGeom>
              <a:blipFill rotWithShape="0">
                <a:blip r:embed="rId5"/>
                <a:stretch>
                  <a:fillRect l="-6966" b="-10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138925" y="5539945"/>
                <a:ext cx="50530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𝑒𝑐𝐴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𝑡𝑎𝑛𝐴</m:t>
                    </m:r>
                  </m:oMath>
                </a14:m>
                <a:r>
                  <a:rPr lang="en-GB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</a:t>
                </a:r>
                <a:r>
                  <a:rPr lang="en-GB" sz="3600" i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প্রমাণিত</a:t>
                </a:r>
                <a:r>
                  <a:rPr lang="en-GB" sz="36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GB" sz="3600" i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925" y="5539945"/>
                <a:ext cx="5053075" cy="646331"/>
              </a:xfrm>
              <a:prstGeom prst="rect">
                <a:avLst/>
              </a:prstGeom>
              <a:blipFill rotWithShape="0">
                <a:blip r:embed="rId6"/>
                <a:stretch>
                  <a:fillRect t="-19811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54314" y="3161835"/>
                <a:ext cx="4067524" cy="1010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𝑠𝑖𝑛𝐴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𝑠𝑖𝑛𝐴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𝑠𝑖𝑛𝐴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𝑠𝑖𝑛𝐴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314" y="3161835"/>
                <a:ext cx="4067524" cy="1010533"/>
              </a:xfrm>
              <a:prstGeom prst="rect">
                <a:avLst/>
              </a:prstGeom>
              <a:blipFill rotWithShape="0">
                <a:blip r:embed="rId7"/>
                <a:stretch>
                  <a:fillRect l="-4498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048692" y="4710479"/>
                <a:ext cx="3455818" cy="1396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3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f>
                        <m:f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3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3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3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3600" i="1">
                                      <a:latin typeface="Cambria Math" panose="02040503050406030204" pitchFamily="18" charset="0"/>
                                    </a:rPr>
                                    <m:t>𝑠𝑖𝑛𝐴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3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bn-IN" sz="3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3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GB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692" y="4710479"/>
                <a:ext cx="3455818" cy="139692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004612" y="1262775"/>
                <a:ext cx="2241960" cy="1109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𝑠𝑖𝑛𝐴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612" y="1262775"/>
                <a:ext cx="2241960" cy="110966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133679" y="4121181"/>
                <a:ext cx="2611997" cy="901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𝑐𝑜𝑠𝐴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𝑠𝑖𝑛𝐴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𝑐𝑜𝑠𝐴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679" y="4121181"/>
                <a:ext cx="2611997" cy="90191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iagonal Stripe 13"/>
          <p:cNvSpPr/>
          <p:nvPr/>
        </p:nvSpPr>
        <p:spPr>
          <a:xfrm rot="20260286">
            <a:off x="5813946" y="1555845"/>
            <a:ext cx="1992573" cy="4763068"/>
          </a:xfrm>
          <a:prstGeom prst="diagStripe">
            <a:avLst>
              <a:gd name="adj" fmla="val 969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01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1" grpId="0"/>
      <p:bldP spid="13" grpId="0"/>
      <p:bldP spid="2" grpId="0"/>
      <p:bldP spid="4" grpId="0"/>
      <p:bldP spid="6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1864"/>
            <a:ext cx="12192000" cy="700068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86208" y="-80622"/>
            <a:ext cx="10986448" cy="928047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                                       ১২  মিনিট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7891" y="1034765"/>
            <a:ext cx="9883082" cy="13287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সমস্যাঃ </a:t>
            </a:r>
            <a:r>
              <a:rPr lang="en-GB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2484" y="2574401"/>
                <a:ext cx="5636525" cy="87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bn-IN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𝑐𝑜𝑠𝑒𝑐𝐴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𝑐𝑜𝑡𝐴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 </a:t>
                </a:r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84" y="2574401"/>
                <a:ext cx="5636525" cy="878126"/>
              </a:xfrm>
              <a:prstGeom prst="rect">
                <a:avLst/>
              </a:prstGeom>
              <a:blipFill rotWithShape="0">
                <a:blip r:embed="rId3"/>
                <a:stretch>
                  <a:fillRect l="-2919"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4577" y="3550653"/>
                <a:ext cx="76586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(ক) 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𝑐𝑜𝑠𝑒𝑐𝐴</m:t>
                    </m:r>
                    <m:r>
                      <a:rPr lang="bn-I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𝑐𝑜𝑡𝐴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মান নির্ণয় কর। </a:t>
                </a:r>
                <a:r>
                  <a:rPr lang="en-GB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77" y="3550653"/>
                <a:ext cx="7658670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2468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2484" y="4250268"/>
                <a:ext cx="6034413" cy="956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(খ)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bn-IN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দেখাও যে,</a:t>
                </a:r>
                <a14:m>
                  <m:oMath xmlns:m="http://schemas.openxmlformats.org/officeDocument/2006/math">
                    <m:r>
                      <a:rPr lang="bn-IN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bn-I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𝑠𝑒𝑐𝐴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84" y="4250268"/>
                <a:ext cx="6034413" cy="956352"/>
              </a:xfrm>
              <a:prstGeom prst="rect">
                <a:avLst/>
              </a:prstGeom>
              <a:blipFill rotWithShape="0">
                <a:blip r:embed="rId5"/>
                <a:stretch>
                  <a:fillRect l="-3030" b="-14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5785" y="5358030"/>
                <a:ext cx="116265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(গ) 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উদ্দীপকের আলোকে প্রমান কর যে,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𝑡𝑎𝑛𝐴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𝑐𝑜𝑡𝐴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secA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cosecA</a:t>
                </a:r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85" y="5358030"/>
                <a:ext cx="11626584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1626" t="-19811" r="-682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" y="892209"/>
            <a:ext cx="1353861" cy="16138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31300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8281" y="0"/>
            <a:ext cx="1298028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85735" y="98474"/>
            <a:ext cx="5345723" cy="6189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৩ মিনিট 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1120112"/>
                <a:ext cx="243919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sec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 ?</m:t>
                    </m:r>
                  </m:oMath>
                </a14:m>
                <a:endParaRPr lang="en-GB" sz="3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20112"/>
                <a:ext cx="2439194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7500" t="-19811" b="-367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8924" y="2083852"/>
                <a:ext cx="2985048" cy="7303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. </m:t>
                        </m:r>
                        <m:r>
                          <m:rPr>
                            <m:nor/>
                          </m:rPr>
                          <a:rPr lang="bn-IN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অতিভূজ</m:t>
                        </m:r>
                      </m:e>
                      <m:sup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? </a:t>
                </a:r>
                <a:endParaRPr lang="en-GB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24" y="2083852"/>
                <a:ext cx="2985048" cy="730393"/>
              </a:xfrm>
              <a:prstGeom prst="rect">
                <a:avLst/>
              </a:prstGeom>
              <a:blipFill rotWithShape="0">
                <a:blip r:embed="rId4"/>
                <a:stretch>
                  <a:fillRect t="-833" r="-5317" b="-3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8924" y="3350612"/>
                <a:ext cx="3088510" cy="57320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</a:rPr>
                  <a:t>3.</a:t>
                </a:r>
                <a:r>
                  <a:rPr lang="bn-IN" sz="3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3600" dirty="0">
                    <a:solidFill>
                      <a:schemeClr val="tx1"/>
                    </a:solidFill>
                  </a:rPr>
                  <a:t> </a:t>
                </a:r>
                <a:r>
                  <a:rPr lang="en-GB" sz="3600" dirty="0" smtClean="0">
                    <a:solidFill>
                      <a:schemeClr val="tx1"/>
                    </a:solidFill>
                  </a:rPr>
                  <a:t>=</a:t>
                </a:r>
                <a:r>
                  <a:rPr lang="bn-IN" sz="3600" dirty="0" smtClean="0">
                    <a:solidFill>
                      <a:schemeClr val="tx1"/>
                    </a:solidFill>
                  </a:rPr>
                  <a:t> ? </a:t>
                </a:r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24" y="3350612"/>
                <a:ext cx="3088510" cy="573206"/>
              </a:xfrm>
              <a:prstGeom prst="rect">
                <a:avLst/>
              </a:prstGeom>
              <a:blipFill rotWithShape="0">
                <a:blip r:embed="rId5"/>
                <a:stretch>
                  <a:fillRect t="-24468" r="-198" b="-468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9537" y="4420522"/>
                <a:ext cx="308366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600" dirty="0" smtClean="0">
                    <a:solidFill>
                      <a:schemeClr val="tx1"/>
                    </a:solidFill>
                  </a:rPr>
                  <a:t>4.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𝑒𝑐</m:t>
                        </m:r>
                      </m:e>
                      <m:sup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3600" dirty="0">
                    <a:solidFill>
                      <a:schemeClr val="tx1"/>
                    </a:solidFill>
                  </a:rPr>
                  <a:t> </a:t>
                </a:r>
                <a:r>
                  <a:rPr lang="en-GB" sz="3600" dirty="0" smtClean="0">
                    <a:solidFill>
                      <a:schemeClr val="tx1"/>
                    </a:solidFill>
                  </a:rPr>
                  <a:t>=</a:t>
                </a:r>
                <a:r>
                  <a:rPr lang="bn-IN" sz="3600" dirty="0" smtClean="0">
                    <a:solidFill>
                      <a:schemeClr val="tx1"/>
                    </a:solidFill>
                  </a:rPr>
                  <a:t>? </a:t>
                </a:r>
                <a:r>
                  <a:rPr lang="en-GB" sz="3600" dirty="0" smtClean="0">
                    <a:solidFill>
                      <a:schemeClr val="tx1"/>
                    </a:solidFill>
                  </a:rPr>
                  <a:t> </a:t>
                </a:r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37" y="4420522"/>
                <a:ext cx="3083665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6126" t="-16038" r="-1581" b="-35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8924" y="5377651"/>
                <a:ext cx="36934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solidFill>
                      <a:schemeClr val="tx1"/>
                    </a:solidFill>
                  </a:rPr>
                  <a:t>5.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  <a:r>
                  <a:rPr lang="en-GB" sz="3200" dirty="0" smtClean="0">
                    <a:solidFill>
                      <a:schemeClr val="tx1"/>
                    </a:solidFill>
                  </a:rPr>
                  <a:t> +1</a:t>
                </a:r>
                <a:r>
                  <a:rPr lang="bn-IN" sz="3200" dirty="0" smtClean="0">
                    <a:solidFill>
                      <a:schemeClr val="tx1"/>
                    </a:solidFill>
                  </a:rPr>
                  <a:t> = ? </a:t>
                </a:r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24" y="5377651"/>
                <a:ext cx="3693421" cy="584775"/>
              </a:xfrm>
              <a:prstGeom prst="rect">
                <a:avLst/>
              </a:prstGeom>
              <a:blipFill rotWithShape="0">
                <a:blip r:embed="rId7"/>
                <a:stretch>
                  <a:fillRect l="-4298" t="-156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2583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8281" y="0"/>
            <a:ext cx="1298028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62562" y="201308"/>
            <a:ext cx="5345723" cy="6189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ction Button: Home 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3552477" y="1064581"/>
            <a:ext cx="4965895" cy="2686929"/>
          </a:xfrm>
          <a:prstGeom prst="actionButtonHom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69497" y="4458205"/>
                <a:ext cx="10931856" cy="1258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36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i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tanA+sinA</a:t>
                </a:r>
                <a:r>
                  <a:rPr lang="en-US" sz="36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=a </a:t>
                </a:r>
                <a:r>
                  <a:rPr lang="en-US" sz="3600" i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i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tanA-sina</a:t>
                </a:r>
                <a:r>
                  <a:rPr lang="en-US" sz="36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b </a:t>
                </a:r>
                <a:r>
                  <a:rPr lang="en-US" sz="3600" i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i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36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i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6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i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6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en-US" sz="36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rad>
                  </m:oMath>
                </a14:m>
                <a:endParaRPr lang="en-US" sz="3600" i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97" y="4458205"/>
                <a:ext cx="10931856" cy="1258037"/>
              </a:xfrm>
              <a:prstGeom prst="rect">
                <a:avLst/>
              </a:prstGeom>
              <a:blipFill rotWithShape="0">
                <a:blip r:embed="rId4"/>
                <a:stretch>
                  <a:fillRect l="-1505" t="-7246" b="-178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14" y="820286"/>
            <a:ext cx="1938438" cy="23107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23040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2984109"/>
            <a:ext cx="1524000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" y="0"/>
            <a:ext cx="12980281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76159" y="1330032"/>
            <a:ext cx="5963125" cy="5220090"/>
            <a:chOff x="6351876" y="-28136"/>
            <a:chExt cx="5963125" cy="5220090"/>
          </a:xfrm>
        </p:grpSpPr>
        <p:pic>
          <p:nvPicPr>
            <p:cNvPr id="2050" name="Picture 2" descr="https://encrypted-tbn0.gstatic.com/images?q=tbn%3AANd9GcQ1JFf_kREmV3YiD9egdn11NTwCV5BbU9CAY6uK7blym5Vf07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3757" y="3555609"/>
              <a:ext cx="1751244" cy="163634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51876" y="3587262"/>
              <a:ext cx="2517872" cy="160469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/>
            <a:srcRect l="46800" t="13693"/>
            <a:stretch/>
          </p:blipFill>
          <p:spPr>
            <a:xfrm>
              <a:off x="8881403" y="3555608"/>
              <a:ext cx="1659988" cy="163634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63531" y="-28136"/>
              <a:ext cx="5939815" cy="358726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0"/>
            <a:ext cx="1524000" cy="1143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883546" y="1143000"/>
            <a:ext cx="4909625" cy="52191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সকলকে</a:t>
            </a: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 ভাইরাসকে প্রতিরোধ করতে </a:t>
            </a: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 নিজে সচেতন হই এবং অন্যকেউ সচেতন করতে উৎসাহিত কর। </a:t>
            </a: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 ক্লাসে দেখা হবে </a:t>
            </a:r>
            <a:r>
              <a:rPr lang="bn-IN" sz="4400" dirty="0" smtClean="0">
                <a:solidFill>
                  <a:schemeClr val="tx1"/>
                </a:solidFill>
              </a:rPr>
              <a:t>। </a:t>
            </a:r>
            <a:endParaRPr lang="en-GB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73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5612" y="282836"/>
            <a:ext cx="1909497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6675" y="1705970"/>
            <a:ext cx="10413242" cy="40124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–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সুক্ষ্মকোণ এর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ত্রিকোনমিতিক অনুপাত বর্ণনা করতে পারবে।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ত্রিকোনমিতিক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অভেদাবলীর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 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বাস্তব জীবনে ত্রিকোনমিতিক গাণিতিক সমস্যার সমাধান করতে পারবে। 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2183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34896" y="270456"/>
            <a:ext cx="1674254" cy="18803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r>
              <a:rPr lang="en-US" sz="19900" dirty="0" smtClean="0">
                <a:solidFill>
                  <a:schemeClr val="tx1"/>
                </a:solidFill>
              </a:rPr>
              <a:t>6</a:t>
            </a:r>
            <a:endParaRPr lang="en-GB" sz="199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4291" y="572036"/>
            <a:ext cx="1881761" cy="12771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উলটা</a:t>
            </a:r>
            <a:endParaRPr lang="en-GB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94501" y="270455"/>
            <a:ext cx="1674254" cy="18803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 </a:t>
            </a:r>
            <a:r>
              <a:rPr lang="en-US" sz="19900" dirty="0" smtClean="0">
                <a:solidFill>
                  <a:schemeClr val="tx1"/>
                </a:solidFill>
              </a:rPr>
              <a:t>6</a:t>
            </a:r>
            <a:endParaRPr lang="en-GB" sz="199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8160" y="572035"/>
            <a:ext cx="2018764" cy="12771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পালটা</a:t>
            </a:r>
            <a:endParaRPr lang="en-GB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 rot="10800000">
            <a:off x="3307106" y="572035"/>
            <a:ext cx="2018764" cy="12771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পালটা</a:t>
            </a:r>
            <a:endParaRPr lang="en-GB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10800000">
            <a:off x="8573223" y="270455"/>
            <a:ext cx="1674254" cy="18803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 </a:t>
            </a:r>
            <a:r>
              <a:rPr lang="en-US" sz="19900" dirty="0" smtClean="0">
                <a:solidFill>
                  <a:schemeClr val="tx1"/>
                </a:solidFill>
              </a:rPr>
              <a:t>6</a:t>
            </a:r>
            <a:endParaRPr lang="en-GB" sz="199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6" y="2309798"/>
            <a:ext cx="4646618" cy="18646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35" y="2309798"/>
            <a:ext cx="3601230" cy="18646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ectangle 14"/>
          <p:cNvSpPr/>
          <p:nvPr/>
        </p:nvSpPr>
        <p:spPr>
          <a:xfrm>
            <a:off x="5632174" y="2603539"/>
            <a:ext cx="1502722" cy="12771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GB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765" y="4425712"/>
            <a:ext cx="11953461" cy="808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 পটলের সাথে মৃতের সম্পর্ক কী তা যদি যানা যেত তাহলে শিক্ষা হতো আরও মজার।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2765" y="5485885"/>
            <a:ext cx="11953461" cy="10905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অনুরূপভাবে গণিত/রেখা গণিতেও এরকম কিছু অর্থগত বৈসাদৃশ্য রয়েছে যার অর্থ বুঝতে পারলে গণিত হতে পারে মজার বিষয়।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364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5" grpId="1" animBg="1"/>
      <p:bldP spid="7" grpId="0" animBg="1"/>
      <p:bldP spid="7" grpId="1" animBg="1"/>
      <p:bldP spid="8" grpId="0" animBg="1"/>
      <p:bldP spid="9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agonal Stripe 3"/>
          <p:cNvSpPr/>
          <p:nvPr/>
        </p:nvSpPr>
        <p:spPr>
          <a:xfrm rot="18733558">
            <a:off x="9934330" y="1094707"/>
            <a:ext cx="2511379" cy="2305318"/>
          </a:xfrm>
          <a:prstGeom prst="diagStripe">
            <a:avLst>
              <a:gd name="adj" fmla="val 9615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Diagonal Stripe 4"/>
          <p:cNvSpPr/>
          <p:nvPr/>
        </p:nvSpPr>
        <p:spPr>
          <a:xfrm rot="2269811">
            <a:off x="9396052" y="3292794"/>
            <a:ext cx="1604408" cy="1344563"/>
          </a:xfrm>
          <a:prstGeom prst="diagStripe">
            <a:avLst>
              <a:gd name="adj" fmla="val 924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Diagonal Stripe 5"/>
          <p:cNvSpPr/>
          <p:nvPr/>
        </p:nvSpPr>
        <p:spPr>
          <a:xfrm rot="20438298">
            <a:off x="8685581" y="944916"/>
            <a:ext cx="3036211" cy="2669944"/>
          </a:xfrm>
          <a:prstGeom prst="diagStripe">
            <a:avLst>
              <a:gd name="adj" fmla="val 9615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83714" y="-51727"/>
            <a:ext cx="72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</a:t>
            </a:r>
            <a:endParaRPr lang="en-GB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0940136" y="3894255"/>
            <a:ext cx="72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656899" y="3758365"/>
            <a:ext cx="72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6395" y="2000893"/>
            <a:ext cx="2987899" cy="5537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71339" y="1897580"/>
            <a:ext cx="1798414" cy="5537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Block Arc 15"/>
          <p:cNvSpPr/>
          <p:nvPr/>
        </p:nvSpPr>
        <p:spPr>
          <a:xfrm rot="4877988">
            <a:off x="9215868" y="3253241"/>
            <a:ext cx="1017431" cy="932971"/>
          </a:xfrm>
          <a:prstGeom prst="blockArc">
            <a:avLst>
              <a:gd name="adj1" fmla="val 10800000"/>
              <a:gd name="adj2" fmla="val 18423532"/>
              <a:gd name="adj3" fmla="val 782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Block Arc 16"/>
          <p:cNvSpPr/>
          <p:nvPr/>
        </p:nvSpPr>
        <p:spPr>
          <a:xfrm rot="19563632">
            <a:off x="10635500" y="3163349"/>
            <a:ext cx="1017431" cy="932971"/>
          </a:xfrm>
          <a:prstGeom prst="blockArc">
            <a:avLst>
              <a:gd name="adj1" fmla="val 10800000"/>
              <a:gd name="adj2" fmla="val 18423532"/>
              <a:gd name="adj3" fmla="val 782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Block Arc 17"/>
          <p:cNvSpPr/>
          <p:nvPr/>
        </p:nvSpPr>
        <p:spPr>
          <a:xfrm rot="12819680">
            <a:off x="10236820" y="1361732"/>
            <a:ext cx="1017431" cy="932971"/>
          </a:xfrm>
          <a:prstGeom prst="blockArc">
            <a:avLst>
              <a:gd name="adj1" fmla="val 10800000"/>
              <a:gd name="adj2" fmla="val 18423532"/>
              <a:gd name="adj3" fmla="val 782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2185" y="2942075"/>
            <a:ext cx="4971245" cy="5537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একটী ত্রিভুজে কয়টি কোণ থাকে?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32282" y="2928240"/>
            <a:ext cx="2447864" cy="5537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Left-Right Arrow 20"/>
          <p:cNvSpPr/>
          <p:nvPr/>
        </p:nvSpPr>
        <p:spPr>
          <a:xfrm rot="18053175">
            <a:off x="9163203" y="2222836"/>
            <a:ext cx="1339403" cy="201837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81040" y="3813732"/>
            <a:ext cx="4971245" cy="5537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বৃহত্তর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 rot="18023301">
            <a:off x="8713505" y="1851162"/>
            <a:ext cx="1378021" cy="4626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অতিভুজ  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9542076" y="3429000"/>
            <a:ext cx="408510" cy="372813"/>
            <a:chOff x="4654349" y="3894255"/>
            <a:chExt cx="633791" cy="510441"/>
          </a:xfrm>
        </p:grpSpPr>
        <p:sp>
          <p:nvSpPr>
            <p:cNvPr id="25" name="Minus 24"/>
            <p:cNvSpPr/>
            <p:nvPr/>
          </p:nvSpPr>
          <p:spPr>
            <a:xfrm rot="19334083">
              <a:off x="4654349" y="3981446"/>
              <a:ext cx="633791" cy="344436"/>
            </a:xfrm>
            <a:prstGeom prst="mathMinu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4790941" y="3894255"/>
              <a:ext cx="360608" cy="51044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80615" y="4945499"/>
            <a:ext cx="10855753" cy="561464"/>
            <a:chOff x="654054" y="3414529"/>
            <a:chExt cx="10855753" cy="561464"/>
          </a:xfrm>
        </p:grpSpPr>
        <p:sp>
          <p:nvSpPr>
            <p:cNvPr id="45" name="Rectangle 44"/>
            <p:cNvSpPr/>
            <p:nvPr/>
          </p:nvSpPr>
          <p:spPr>
            <a:xfrm>
              <a:off x="654054" y="3414529"/>
              <a:ext cx="10855753" cy="5614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সুক্ষ্ম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কোণের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    থিটা)  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    ACB )</a:t>
              </a:r>
              <a:r>
                <a:rPr lang="bn-IN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 বিপরিত বাহুকে কী বলে 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155677" y="3503081"/>
              <a:ext cx="458565" cy="384359"/>
              <a:chOff x="4719022" y="4353964"/>
              <a:chExt cx="633791" cy="510441"/>
            </a:xfrm>
          </p:grpSpPr>
          <p:sp>
            <p:nvSpPr>
              <p:cNvPr id="48" name="Minus 47"/>
              <p:cNvSpPr/>
              <p:nvPr/>
            </p:nvSpPr>
            <p:spPr>
              <a:xfrm rot="19334083">
                <a:off x="4719022" y="4436966"/>
                <a:ext cx="633791" cy="344436"/>
              </a:xfrm>
              <a:prstGeom prst="mathMinus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864602" y="4353964"/>
                <a:ext cx="360608" cy="510441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7" name="Half Frame 46"/>
            <p:cNvSpPr/>
            <p:nvPr/>
          </p:nvSpPr>
          <p:spPr>
            <a:xfrm rot="17075018">
              <a:off x="4861648" y="3452451"/>
              <a:ext cx="399305" cy="343425"/>
            </a:xfrm>
            <a:prstGeom prst="halfFrame">
              <a:avLst>
                <a:gd name="adj1" fmla="val 13718"/>
                <a:gd name="adj2" fmla="val 1652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50" name="Left-Right Arrow 49"/>
          <p:cNvSpPr/>
          <p:nvPr/>
        </p:nvSpPr>
        <p:spPr>
          <a:xfrm rot="19102766">
            <a:off x="9914884" y="2882364"/>
            <a:ext cx="1339403" cy="201837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Left-Right Arrow 50"/>
          <p:cNvSpPr/>
          <p:nvPr/>
        </p:nvSpPr>
        <p:spPr>
          <a:xfrm rot="16200000">
            <a:off x="10674620" y="2375682"/>
            <a:ext cx="1339403" cy="201837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11423183" y="2174476"/>
            <a:ext cx="642472" cy="5537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Left-Right Arrow 52"/>
          <p:cNvSpPr/>
          <p:nvPr/>
        </p:nvSpPr>
        <p:spPr>
          <a:xfrm rot="21406071">
            <a:off x="9507828" y="3989710"/>
            <a:ext cx="1339403" cy="201837"/>
          </a:xfrm>
          <a:prstGeom prst="left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417208" y="5727954"/>
            <a:ext cx="4206186" cy="5537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BC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794747" y="4207419"/>
            <a:ext cx="840396" cy="5537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76267" y="99342"/>
            <a:ext cx="8139180" cy="16236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 বৈসাদৃশ্যগুলো জানার আগে আমরা রেখা গণিতের প্রাথমিক জ্ঞানগুলো ঝালাই করে নেই।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802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10" grpId="0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1" y="-278296"/>
            <a:ext cx="12192000" cy="7136296"/>
          </a:xfrm>
          <a:prstGeom prst="rect">
            <a:avLst/>
          </a:prstGeom>
        </p:spPr>
      </p:pic>
      <p:sp>
        <p:nvSpPr>
          <p:cNvPr id="5" name="Diagonal Stripe 4"/>
          <p:cNvSpPr/>
          <p:nvPr/>
        </p:nvSpPr>
        <p:spPr>
          <a:xfrm rot="18733558">
            <a:off x="9934330" y="1094707"/>
            <a:ext cx="2511379" cy="2305318"/>
          </a:xfrm>
          <a:prstGeom prst="diagStripe">
            <a:avLst>
              <a:gd name="adj" fmla="val 9615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Diagonal Stripe 5"/>
          <p:cNvSpPr/>
          <p:nvPr/>
        </p:nvSpPr>
        <p:spPr>
          <a:xfrm rot="2269811">
            <a:off x="9396052" y="3292794"/>
            <a:ext cx="1604408" cy="1344563"/>
          </a:xfrm>
          <a:prstGeom prst="diagStripe">
            <a:avLst>
              <a:gd name="adj" fmla="val 924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Diagonal Stripe 6"/>
          <p:cNvSpPr/>
          <p:nvPr/>
        </p:nvSpPr>
        <p:spPr>
          <a:xfrm rot="20438298">
            <a:off x="8685581" y="944916"/>
            <a:ext cx="3036211" cy="2669944"/>
          </a:xfrm>
          <a:prstGeom prst="diagStripe">
            <a:avLst>
              <a:gd name="adj" fmla="val 9615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Block Arc 3"/>
          <p:cNvSpPr/>
          <p:nvPr/>
        </p:nvSpPr>
        <p:spPr>
          <a:xfrm rot="7316657">
            <a:off x="9049417" y="3008014"/>
            <a:ext cx="1079847" cy="1195904"/>
          </a:xfrm>
          <a:prstGeom prst="blockArc">
            <a:avLst>
              <a:gd name="adj1" fmla="val 9584295"/>
              <a:gd name="adj2" fmla="val 16336183"/>
              <a:gd name="adj3" fmla="val 6032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83714" y="-51727"/>
            <a:ext cx="72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</a:t>
            </a:r>
            <a:endParaRPr lang="en-GB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10940136" y="3894255"/>
            <a:ext cx="72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</a:t>
            </a:r>
            <a:endParaRPr lang="en-GB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656899" y="3758365"/>
            <a:ext cx="72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C</a:t>
            </a:r>
          </a:p>
        </p:txBody>
      </p:sp>
      <p:sp>
        <p:nvSpPr>
          <p:cNvPr id="23" name="Left-Right Arrow 22"/>
          <p:cNvSpPr/>
          <p:nvPr/>
        </p:nvSpPr>
        <p:spPr>
          <a:xfrm rot="18053175">
            <a:off x="9326132" y="1989399"/>
            <a:ext cx="1339403" cy="201837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ivision 12"/>
          <p:cNvSpPr/>
          <p:nvPr/>
        </p:nvSpPr>
        <p:spPr>
          <a:xfrm>
            <a:off x="534979" y="157642"/>
            <a:ext cx="1493949" cy="1390918"/>
          </a:xfrm>
          <a:prstGeom prst="mathDivid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199493" y="607343"/>
            <a:ext cx="3915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ভাগ/ভগ্নাংশ হলো অনুপাত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4990" y="1833464"/>
            <a:ext cx="850262" cy="699755"/>
            <a:chOff x="485440" y="1519707"/>
            <a:chExt cx="850262" cy="699755"/>
          </a:xfrm>
          <a:solidFill>
            <a:schemeClr val="tx1"/>
          </a:solidFill>
        </p:grpSpPr>
        <p:sp>
          <p:nvSpPr>
            <p:cNvPr id="16" name="Oval 15"/>
            <p:cNvSpPr/>
            <p:nvPr/>
          </p:nvSpPr>
          <p:spPr>
            <a:xfrm>
              <a:off x="753750" y="1519707"/>
              <a:ext cx="309093" cy="2833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1026609" y="1927544"/>
              <a:ext cx="309093" cy="2833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485440" y="1936127"/>
              <a:ext cx="309093" cy="2833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634131" y="1654103"/>
            <a:ext cx="862290" cy="1144814"/>
            <a:chOff x="1334852" y="1230635"/>
            <a:chExt cx="862290" cy="1144814"/>
          </a:xfrm>
        </p:grpSpPr>
        <p:sp>
          <p:nvSpPr>
            <p:cNvPr id="18" name="Minus 17"/>
            <p:cNvSpPr/>
            <p:nvPr/>
          </p:nvSpPr>
          <p:spPr>
            <a:xfrm>
              <a:off x="1334852" y="1599123"/>
              <a:ext cx="789594" cy="407837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475925" y="1230635"/>
              <a:ext cx="721217" cy="1144814"/>
              <a:chOff x="1964879" y="1215175"/>
              <a:chExt cx="721217" cy="1144814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64879" y="1215175"/>
                <a:ext cx="7212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 smtClean="0"/>
                  <a:t>A</a:t>
                </a:r>
                <a:endParaRPr lang="en-GB" sz="36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964879" y="1713658"/>
                <a:ext cx="7212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b="1" dirty="0" smtClean="0"/>
                  <a:t>B</a:t>
                </a:r>
                <a:endParaRPr lang="en-GB" sz="3600" b="1" dirty="0"/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2552418" y="1602383"/>
            <a:ext cx="6182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A/B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হলো 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B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A</a:t>
            </a:r>
            <a:r>
              <a:rPr lang="en-GB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1983" y="3016070"/>
            <a:ext cx="6418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কোণ/সুক্ষ্ম কোণ তৈরিতে কতটি বাহু লাগে?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08068" y="3807775"/>
            <a:ext cx="7729873" cy="1200329"/>
            <a:chOff x="749727" y="4042753"/>
            <a:chExt cx="7729873" cy="1200329"/>
          </a:xfrm>
        </p:grpSpPr>
        <p:sp>
          <p:nvSpPr>
            <p:cNvPr id="34" name="TextBox 33"/>
            <p:cNvSpPr txBox="1"/>
            <p:nvPr/>
          </p:nvSpPr>
          <p:spPr>
            <a:xfrm>
              <a:off x="749727" y="4042753"/>
              <a:ext cx="77298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দু’টি । যেমনঃ </a:t>
              </a:r>
              <a:r>
                <a:rPr lang="en-GB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AC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ও </a:t>
              </a:r>
              <a:r>
                <a:rPr lang="en-GB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BC </a:t>
              </a:r>
              <a:r>
                <a:rPr lang="en-GB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বাহু</a:t>
              </a:r>
              <a:r>
                <a:rPr lang="en-GB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দ্বারা</a:t>
              </a:r>
              <a:r>
                <a:rPr lang="en-GB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GB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সুক্ষকোণ</a:t>
              </a:r>
              <a:r>
                <a:rPr lang="en-GB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উৎপন্ন</a:t>
              </a:r>
              <a:r>
                <a:rPr lang="en-GB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GB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যা</a:t>
              </a:r>
              <a:r>
                <a:rPr lang="en-GB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থিটা</a:t>
              </a:r>
              <a:r>
                <a:rPr lang="en-GB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en-GB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দ্বারা</a:t>
              </a:r>
              <a:r>
                <a:rPr lang="en-GB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প্রকাশ</a:t>
              </a:r>
              <a:r>
                <a:rPr lang="en-GB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GB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GB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GB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502129" y="4701499"/>
              <a:ext cx="408510" cy="372813"/>
              <a:chOff x="4495990" y="4473750"/>
              <a:chExt cx="633791" cy="510441"/>
            </a:xfrm>
          </p:grpSpPr>
          <p:sp>
            <p:nvSpPr>
              <p:cNvPr id="36" name="Minus 35"/>
              <p:cNvSpPr/>
              <p:nvPr/>
            </p:nvSpPr>
            <p:spPr>
              <a:xfrm rot="19334083">
                <a:off x="4495990" y="4566441"/>
                <a:ext cx="633791" cy="344436"/>
              </a:xfrm>
              <a:prstGeom prst="mathMinus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622880" y="4473750"/>
                <a:ext cx="360608" cy="510441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39" name="Left-Right Arrow 38"/>
          <p:cNvSpPr/>
          <p:nvPr/>
        </p:nvSpPr>
        <p:spPr>
          <a:xfrm rot="10800000">
            <a:off x="9443667" y="4041351"/>
            <a:ext cx="1339403" cy="201837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897846" y="5050921"/>
            <a:ext cx="7152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আজ আমরা কী শিখব?  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9732" y="5865521"/>
            <a:ext cx="7825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 সুক্ষ্মকোণের অনুপাত 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Half Frame 41"/>
          <p:cNvSpPr/>
          <p:nvPr/>
        </p:nvSpPr>
        <p:spPr>
          <a:xfrm rot="17105977">
            <a:off x="9485084" y="3565981"/>
            <a:ext cx="294465" cy="328297"/>
          </a:xfrm>
          <a:prstGeom prst="halfFrame">
            <a:avLst>
              <a:gd name="adj1" fmla="val 7478"/>
              <a:gd name="adj2" fmla="val 820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19231382">
            <a:off x="9403925" y="3310406"/>
            <a:ext cx="871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ACB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55763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13" grpId="0" animBg="1"/>
      <p:bldP spid="14" grpId="0"/>
      <p:bldP spid="31" grpId="0"/>
      <p:bldP spid="33" grpId="0"/>
      <p:bldP spid="39" grpId="0" animBg="1"/>
      <p:bldP spid="40" grpId="0"/>
      <p:bldP spid="41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800" y="-169342"/>
            <a:ext cx="12192000" cy="72576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634" y="244699"/>
            <a:ext cx="12072731" cy="10905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আসি রেখা গণিতের ত্রিকোণমিক সুক্ষ্ম কোণের অনুপাতগুলোর নাম ও  তাদের অর্থগত বৈসাদৃশ্য নিয়ে যাদের অর্থ বুঝতে পারলে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সত্যই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 হতে পারে মজার বিষয়।   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230" y="1456950"/>
            <a:ext cx="1532970" cy="2150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91454" y="1455314"/>
            <a:ext cx="9535127" cy="808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ত্রিকোণমিক সুক্ষ্ম কোণের অনুপাতগুলোর নাম ও  তাদের অর্থগত বৈসাদৃশ্য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4" y="2346056"/>
            <a:ext cx="7088140" cy="587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68" y="3222888"/>
            <a:ext cx="4344940" cy="576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2" name="Group 11"/>
          <p:cNvGrpSpPr/>
          <p:nvPr/>
        </p:nvGrpSpPr>
        <p:grpSpPr>
          <a:xfrm>
            <a:off x="92427" y="5945085"/>
            <a:ext cx="9783539" cy="581107"/>
            <a:chOff x="942256" y="794492"/>
            <a:chExt cx="9783539" cy="581107"/>
          </a:xfrm>
        </p:grpSpPr>
        <p:pic>
          <p:nvPicPr>
            <p:cNvPr id="13" name="Picture 12" descr="Screen Clippi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4205" y="794493"/>
              <a:ext cx="7811590" cy="58110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261652" y="723046"/>
              <a:ext cx="581105" cy="7240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256" y="794492"/>
              <a:ext cx="1247949" cy="58110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362" y="2264211"/>
            <a:ext cx="1655650" cy="14293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7" name="Oval 16"/>
          <p:cNvSpPr/>
          <p:nvPr/>
        </p:nvSpPr>
        <p:spPr>
          <a:xfrm>
            <a:off x="5716760" y="3459462"/>
            <a:ext cx="2575774" cy="2485623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inus 17"/>
          <p:cNvSpPr/>
          <p:nvPr/>
        </p:nvSpPr>
        <p:spPr>
          <a:xfrm rot="19409910">
            <a:off x="5359861" y="2329071"/>
            <a:ext cx="152176" cy="4971245"/>
          </a:xfrm>
          <a:prstGeom prst="mathMinus">
            <a:avLst>
              <a:gd name="adj1" fmla="val 57199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inus 18"/>
          <p:cNvSpPr/>
          <p:nvPr/>
        </p:nvSpPr>
        <p:spPr>
          <a:xfrm rot="2887948" flipH="1">
            <a:off x="6742919" y="1122882"/>
            <a:ext cx="124210" cy="7306885"/>
          </a:xfrm>
          <a:prstGeom prst="mathMinus">
            <a:avLst>
              <a:gd name="adj1" fmla="val 5719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552191" y="3271514"/>
            <a:ext cx="1391478" cy="3335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ছেদক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215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24"/>
            <a:ext cx="12192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03011" y="252072"/>
            <a:ext cx="5038690" cy="6439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GB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CO </a:t>
            </a:r>
            <a:r>
              <a:rPr lang="en-GB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GB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সাথী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8183" y="2106704"/>
            <a:ext cx="11217502" cy="107046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co+tangent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=cotangent/cot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cot </a:t>
            </a:r>
            <a:r>
              <a:rPr lang="en-GB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tan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বিপরিত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8183" y="3508342"/>
            <a:ext cx="10135674" cy="64394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অনুরূপভাবে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co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sec=</a:t>
            </a:r>
            <a:r>
              <a:rPr lang="en-GB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cos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cos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sec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বিপরিত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8183" y="1114505"/>
            <a:ext cx="11526592" cy="64394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co+sin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cosec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sin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cose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সাথী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বিপরিত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8183" y="4362879"/>
            <a:ext cx="5409130" cy="6439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ফলাফল দাড়াল- </a:t>
            </a:r>
            <a:endParaRPr lang="en-GB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18183" y="5337992"/>
                <a:ext cx="3295129" cy="1010846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sin=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𝑐𝑜𝑠𝑒𝑐</m:t>
                        </m:r>
                      </m:den>
                    </m:f>
                  </m:oMath>
                </a14:m>
                <a:endParaRPr lang="en-GB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83" y="5337992"/>
                <a:ext cx="3295129" cy="1010846"/>
              </a:xfrm>
              <a:prstGeom prst="rect">
                <a:avLst/>
              </a:prstGeom>
              <a:blipFill rotWithShape="0">
                <a:blip r:embed="rId3"/>
                <a:stretch>
                  <a:fillRect b="-139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48435" y="5321370"/>
                <a:ext cx="3295129" cy="1010846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cos</a:t>
                </a:r>
                <a:r>
                  <a:rPr lang="en-GB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𝑠𝑒𝑐</m:t>
                        </m:r>
                      </m:den>
                    </m:f>
                  </m:oMath>
                </a14:m>
                <a:endParaRPr lang="en-GB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435" y="5321370"/>
                <a:ext cx="3295129" cy="1010846"/>
              </a:xfrm>
              <a:prstGeom prst="rect">
                <a:avLst/>
              </a:prstGeom>
              <a:blipFill rotWithShape="0">
                <a:blip r:embed="rId4"/>
                <a:stretch>
                  <a:fillRect b="-132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320217" y="5317777"/>
                <a:ext cx="3295129" cy="1010846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tan=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𝑐𝑜𝑡</m:t>
                        </m:r>
                      </m:den>
                    </m:f>
                  </m:oMath>
                </a14:m>
                <a:endParaRPr lang="en-GB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217" y="5317777"/>
                <a:ext cx="3295129" cy="1010846"/>
              </a:xfrm>
              <a:prstGeom prst="rect">
                <a:avLst/>
              </a:prstGeom>
              <a:blipFill rotWithShape="0">
                <a:blip r:embed="rId5"/>
                <a:stretch>
                  <a:fillRect b="-138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696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26" y="-436728"/>
            <a:ext cx="12192000" cy="721094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954592" y="1227264"/>
            <a:ext cx="4029122" cy="402043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042061" y="216766"/>
            <a:ext cx="124147" cy="5807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H="1">
            <a:off x="9139429" y="239972"/>
            <a:ext cx="127880" cy="58070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04134" y="3091964"/>
            <a:ext cx="72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64636" y="2756374"/>
            <a:ext cx="72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</a:t>
            </a:r>
            <a:endParaRPr lang="en-GB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8541733" y="23086"/>
            <a:ext cx="72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21531" y="2840557"/>
            <a:ext cx="72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78276" y="5798258"/>
            <a:ext cx="72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26347" y="5441431"/>
            <a:ext cx="72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F</a:t>
            </a:r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1087087" y="556378"/>
            <a:ext cx="72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6" name="Minus 15"/>
          <p:cNvSpPr/>
          <p:nvPr/>
        </p:nvSpPr>
        <p:spPr>
          <a:xfrm flipH="1">
            <a:off x="10174820" y="429098"/>
            <a:ext cx="156244" cy="5587545"/>
          </a:xfrm>
          <a:prstGeom prst="mathMinus">
            <a:avLst>
              <a:gd name="adj1" fmla="val 57199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Minus 16"/>
          <p:cNvSpPr/>
          <p:nvPr/>
        </p:nvSpPr>
        <p:spPr>
          <a:xfrm rot="2257917" flipH="1">
            <a:off x="9219436" y="-3009549"/>
            <a:ext cx="112784" cy="11984223"/>
          </a:xfrm>
          <a:prstGeom prst="mathMinus">
            <a:avLst>
              <a:gd name="adj1" fmla="val 57199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inus 17"/>
          <p:cNvSpPr/>
          <p:nvPr/>
        </p:nvSpPr>
        <p:spPr>
          <a:xfrm flipH="1">
            <a:off x="10939594" y="-763332"/>
            <a:ext cx="149464" cy="7039412"/>
          </a:xfrm>
          <a:prstGeom prst="mathMinus">
            <a:avLst>
              <a:gd name="adj1" fmla="val 5719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10336326" y="3079541"/>
            <a:ext cx="72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FF00"/>
                </a:solidFill>
              </a:rPr>
              <a:t>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054443" y="955898"/>
            <a:ext cx="72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FF00"/>
                </a:solidFill>
              </a:rPr>
              <a:t>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809335" y="4670550"/>
            <a:ext cx="72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067021" y="3046403"/>
            <a:ext cx="72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M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7961" y="882935"/>
            <a:ext cx="6959281" cy="7595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OM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সুক্ষ্মকোণ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278169" y="-166377"/>
            <a:ext cx="72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</a:t>
            </a:r>
          </a:p>
        </p:txBody>
      </p:sp>
      <p:sp>
        <p:nvSpPr>
          <p:cNvPr id="33" name="Rectangle 32"/>
          <p:cNvSpPr/>
          <p:nvPr/>
        </p:nvSpPr>
        <p:spPr>
          <a:xfrm rot="18567130">
            <a:off x="7458160" y="3698528"/>
            <a:ext cx="1380667" cy="3409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FT</a:t>
            </a:r>
            <a:r>
              <a:rPr lang="en-GB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ছেদক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 rot="16200000">
            <a:off x="10558978" y="2052384"/>
            <a:ext cx="1364764" cy="2778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GE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স্পর্শক</a:t>
            </a:r>
            <a:endParaRPr lang="en-GB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38137" y="4765182"/>
            <a:ext cx="72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 Q</a:t>
            </a:r>
            <a:endParaRPr lang="en-GB" sz="3600" dirty="0"/>
          </a:p>
        </p:txBody>
      </p:sp>
      <p:sp>
        <p:nvSpPr>
          <p:cNvPr id="31" name="Rectangle 30"/>
          <p:cNvSpPr/>
          <p:nvPr/>
        </p:nvSpPr>
        <p:spPr>
          <a:xfrm rot="16200000">
            <a:off x="9458121" y="3896701"/>
            <a:ext cx="1011310" cy="3021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HQ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Can 39"/>
          <p:cNvSpPr/>
          <p:nvPr/>
        </p:nvSpPr>
        <p:spPr>
          <a:xfrm>
            <a:off x="10185018" y="1679384"/>
            <a:ext cx="120734" cy="1543488"/>
          </a:xfrm>
          <a:prstGeom prst="ca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5" name="Group 44"/>
          <p:cNvGrpSpPr/>
          <p:nvPr/>
        </p:nvGrpSpPr>
        <p:grpSpPr>
          <a:xfrm>
            <a:off x="9064734" y="427785"/>
            <a:ext cx="1993388" cy="3098413"/>
            <a:chOff x="9064734" y="427785"/>
            <a:chExt cx="1993388" cy="3098413"/>
          </a:xfrm>
        </p:grpSpPr>
        <p:sp>
          <p:nvSpPr>
            <p:cNvPr id="46" name="Can 45"/>
            <p:cNvSpPr/>
            <p:nvPr/>
          </p:nvSpPr>
          <p:spPr>
            <a:xfrm rot="2332172">
              <a:off x="10027883" y="427785"/>
              <a:ext cx="81783" cy="3098413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Can 46"/>
            <p:cNvSpPr/>
            <p:nvPr/>
          </p:nvSpPr>
          <p:spPr>
            <a:xfrm>
              <a:off x="10972588" y="726349"/>
              <a:ext cx="85534" cy="2501284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Can 47"/>
            <p:cNvSpPr/>
            <p:nvPr/>
          </p:nvSpPr>
          <p:spPr>
            <a:xfrm rot="5400000">
              <a:off x="9979952" y="2191006"/>
              <a:ext cx="102608" cy="1933043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402853" y="3619882"/>
            <a:ext cx="72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425196" y="1005340"/>
            <a:ext cx="72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405130" y="3495365"/>
            <a:ext cx="72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M</a:t>
            </a:r>
            <a:endParaRPr lang="en-GB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93409" y="1864299"/>
                <a:ext cx="4380942" cy="64313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ctr">
                  <a:buFont typeface="Wingdings" panose="05000000000000000000" pitchFamily="2" charset="2"/>
                  <a:buChar char="Ø"/>
                </a:pP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sec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𝑂𝐸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𝑂𝑀</m:t>
                        </m:r>
                      </m:den>
                    </m:f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IN" sz="2800" dirty="0">
                            <a:solidFill>
                              <a:schemeClr val="tx2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অতিভূজ</m:t>
                        </m:r>
                      </m:num>
                      <m:den>
                        <m:r>
                          <a:rPr lang="bn-IN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ভূমি</m:t>
                        </m:r>
                      </m:den>
                    </m:f>
                    <m:r>
                      <a:rPr lang="en-US" sz="28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/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ছেদক</m:t>
                        </m:r>
                      </m:num>
                      <m:den>
                        <m:r>
                          <a:rPr lang="bn-I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ভূমি</m:t>
                        </m:r>
                      </m:den>
                    </m:f>
                  </m:oMath>
                </a14:m>
                <a:endParaRPr lang="en-GB" sz="2800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09" y="1864299"/>
                <a:ext cx="4380942" cy="643139"/>
              </a:xfrm>
              <a:prstGeom prst="rect">
                <a:avLst/>
              </a:prstGeom>
              <a:blipFill rotWithShape="0">
                <a:blip r:embed="rId5"/>
                <a:stretch>
                  <a:fillRect l="-2228" t="-6667" b="-219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18132" y="2741187"/>
                <a:ext cx="4227506" cy="75417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ctr">
                  <a:buFont typeface="Wingdings" panose="05000000000000000000" pitchFamily="2" charset="2"/>
                  <a:buChar char="Ø"/>
                </a:pP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𝐸𝑀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𝑂𝑀</m:t>
                        </m:r>
                      </m:den>
                    </m:f>
                    <m:r>
                      <a:rPr lang="bn-I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IN" sz="2800" b="0" i="0" dirty="0" smtClean="0">
                            <a:solidFill>
                              <a:schemeClr val="tx2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লম্ব</m:t>
                        </m:r>
                      </m:num>
                      <m:den>
                        <m:r>
                          <a:rPr lang="bn-I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ভূমি</m:t>
                        </m:r>
                      </m:den>
                    </m:f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/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স্প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র্শক</m:t>
                        </m:r>
                      </m:num>
                      <m:den>
                        <m:r>
                          <a:rPr lang="bn-I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ভূমি</m:t>
                        </m:r>
                      </m:den>
                    </m:f>
                  </m:oMath>
                </a14:m>
                <a:r>
                  <a:rPr lang="en-GB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GB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32" y="2741187"/>
                <a:ext cx="4227506" cy="754178"/>
              </a:xfrm>
              <a:prstGeom prst="rect">
                <a:avLst/>
              </a:prstGeom>
              <a:blipFill rotWithShape="0">
                <a:blip r:embed="rId6"/>
                <a:stretch>
                  <a:fillRect l="-1297" b="-113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6059" y="3759948"/>
                <a:ext cx="4345313" cy="79348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𝐻𝑁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𝑂𝐻</m:t>
                        </m:r>
                      </m:den>
                    </m:f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IN" sz="2800" dirty="0">
                            <a:solidFill>
                              <a:schemeClr val="tx2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লম্ব</m:t>
                        </m:r>
                      </m:num>
                      <m:den>
                        <m:r>
                          <m:rPr>
                            <m:nor/>
                          </m:rPr>
                          <a:rPr lang="bn-IN" sz="2800" dirty="0">
                            <a:solidFill>
                              <a:schemeClr val="tx2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অতিভূজ</m:t>
                        </m:r>
                      </m:den>
                    </m:f>
                    <m:r>
                      <a:rPr lang="en-GB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/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latin typeface="NikoshBAN" panose="02000000000000000000" pitchFamily="2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অর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্ধজ্যা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bn-IN" sz="2800" dirty="0">
                            <a:solidFill>
                              <a:schemeClr val="tx2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অতিভূজ</m:t>
                        </m:r>
                      </m:den>
                    </m:f>
                  </m:oMath>
                </a14:m>
                <a:endParaRPr lang="en-GB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9" y="3759948"/>
                <a:ext cx="4345313" cy="793488"/>
              </a:xfrm>
              <a:prstGeom prst="rect">
                <a:avLst/>
              </a:prstGeom>
              <a:blipFill rotWithShape="0">
                <a:blip r:embed="rId7"/>
                <a:stretch>
                  <a:fillRect l="-2528" b="-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/>
          <p:cNvSpPr/>
          <p:nvPr/>
        </p:nvSpPr>
        <p:spPr>
          <a:xfrm rot="16200000">
            <a:off x="10066651" y="2194040"/>
            <a:ext cx="1011310" cy="30215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</a:t>
            </a:r>
            <a:r>
              <a:rPr lang="en-GB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rot="18743102">
            <a:off x="4680182" y="2156910"/>
            <a:ext cx="1122638" cy="269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অতিভূজ </a:t>
            </a:r>
            <a:endParaRPr lang="en-GB" dirty="0"/>
          </a:p>
        </p:txBody>
      </p:sp>
      <p:sp>
        <p:nvSpPr>
          <p:cNvPr id="56" name="Rectangle 55"/>
          <p:cNvSpPr/>
          <p:nvPr/>
        </p:nvSpPr>
        <p:spPr>
          <a:xfrm rot="16200000">
            <a:off x="6410807" y="2301294"/>
            <a:ext cx="729882" cy="240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লম্ব  </a:t>
            </a:r>
            <a:endParaRPr lang="en-GB" dirty="0"/>
          </a:p>
        </p:txBody>
      </p:sp>
      <p:sp>
        <p:nvSpPr>
          <p:cNvPr id="57" name="Rectangle 56"/>
          <p:cNvSpPr/>
          <p:nvPr/>
        </p:nvSpPr>
        <p:spPr>
          <a:xfrm rot="21382622">
            <a:off x="5345006" y="3891828"/>
            <a:ext cx="728909" cy="206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ভূমি</a:t>
            </a:r>
            <a:endParaRPr lang="en-GB" dirty="0"/>
          </a:p>
        </p:txBody>
      </p:sp>
      <p:grpSp>
        <p:nvGrpSpPr>
          <p:cNvPr id="43" name="Group 42"/>
          <p:cNvGrpSpPr/>
          <p:nvPr/>
        </p:nvGrpSpPr>
        <p:grpSpPr>
          <a:xfrm>
            <a:off x="9075054" y="1509625"/>
            <a:ext cx="1241102" cy="1894855"/>
            <a:chOff x="9075054" y="1509625"/>
            <a:chExt cx="1241102" cy="1894855"/>
          </a:xfrm>
        </p:grpSpPr>
        <p:sp>
          <p:nvSpPr>
            <p:cNvPr id="44" name="Can 43"/>
            <p:cNvSpPr/>
            <p:nvPr/>
          </p:nvSpPr>
          <p:spPr>
            <a:xfrm rot="2223069">
              <a:off x="9619656" y="1509625"/>
              <a:ext cx="116119" cy="1894855"/>
            </a:xfrm>
            <a:prstGeom prst="ca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Can 57"/>
            <p:cNvSpPr/>
            <p:nvPr/>
          </p:nvSpPr>
          <p:spPr>
            <a:xfrm rot="5400000">
              <a:off x="9636658" y="2522666"/>
              <a:ext cx="117893" cy="1241102"/>
            </a:xfrm>
            <a:prstGeom prst="ca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Can 58"/>
            <p:cNvSpPr/>
            <p:nvPr/>
          </p:nvSpPr>
          <p:spPr>
            <a:xfrm>
              <a:off x="10172139" y="1679384"/>
              <a:ext cx="120734" cy="1543488"/>
            </a:xfrm>
            <a:prstGeom prst="ca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5358914" y="5910760"/>
            <a:ext cx="72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591106" y="5898337"/>
            <a:ext cx="72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FF00"/>
                </a:solidFill>
              </a:rPr>
              <a:t>N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309223" y="3774694"/>
            <a:ext cx="72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FF00"/>
                </a:solidFill>
              </a:rPr>
              <a:t>H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20" y="516469"/>
            <a:ext cx="6396724" cy="59421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66572" y="4690108"/>
            <a:ext cx="7383439" cy="19782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পূর্ণতা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গণিতবিধ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আর্য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ভট্টা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গোলাকার গর্তে/বৃত্তে 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sin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কে জ্যা, 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sec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কে বৃত্তের ছেদক এবং 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tan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কে বৃত্তের স্পর্শক ধরে এর সমাধান দেন। </a:t>
            </a:r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0231" y="111185"/>
            <a:ext cx="7986418" cy="531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সেই 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অর্থগত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বৈসাদৃশ্যগুলো মেলানোর চেষ্টা করি </a:t>
            </a:r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Curved Right Arrow 22"/>
          <p:cNvSpPr/>
          <p:nvPr/>
        </p:nvSpPr>
        <p:spPr>
          <a:xfrm>
            <a:off x="8093960" y="1328505"/>
            <a:ext cx="853599" cy="4044992"/>
          </a:xfrm>
          <a:prstGeom prst="curvedRightArrow">
            <a:avLst>
              <a:gd name="adj1" fmla="val 875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0" name="Curved Right Arrow 59"/>
          <p:cNvSpPr/>
          <p:nvPr/>
        </p:nvSpPr>
        <p:spPr>
          <a:xfrm>
            <a:off x="8325835" y="3202164"/>
            <a:ext cx="733379" cy="3121320"/>
          </a:xfrm>
          <a:prstGeom prst="curvedRightArrow">
            <a:avLst>
              <a:gd name="adj1" fmla="val 9872"/>
              <a:gd name="adj2" fmla="val 50000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1" name="Curved Right Arrow 60"/>
          <p:cNvSpPr/>
          <p:nvPr/>
        </p:nvSpPr>
        <p:spPr>
          <a:xfrm>
            <a:off x="8446191" y="2184174"/>
            <a:ext cx="681603" cy="2236852"/>
          </a:xfrm>
          <a:prstGeom prst="curvedRightArrow">
            <a:avLst>
              <a:gd name="adj1" fmla="val 12793"/>
              <a:gd name="adj2" fmla="val 50000"/>
              <a:gd name="adj3" fmla="val 25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71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-0.3806 0.0824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36" y="412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-0.29453 0.40695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7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20" grpId="0"/>
      <p:bldP spid="21" grpId="0"/>
      <p:bldP spid="22" grpId="0"/>
      <p:bldP spid="28" grpId="0"/>
      <p:bldP spid="30" grpId="0" animBg="1"/>
      <p:bldP spid="32" grpId="0"/>
      <p:bldP spid="33" grpId="0" animBg="1"/>
      <p:bldP spid="34" grpId="0" animBg="1"/>
      <p:bldP spid="29" grpId="0"/>
      <p:bldP spid="31" grpId="0" animBg="1"/>
      <p:bldP spid="40" grpId="0" animBg="1"/>
      <p:bldP spid="49" grpId="0"/>
      <p:bldP spid="50" grpId="0"/>
      <p:bldP spid="51" grpId="0"/>
      <p:bldP spid="52" grpId="0" animBg="1"/>
      <p:bldP spid="53" grpId="0" animBg="1"/>
      <p:bldP spid="54" grpId="0" animBg="1"/>
      <p:bldP spid="7" grpId="0" animBg="1"/>
      <p:bldP spid="56" grpId="0" animBg="1"/>
      <p:bldP spid="57" grpId="0" animBg="1"/>
      <p:bldP spid="67" grpId="0"/>
      <p:bldP spid="68" grpId="0"/>
      <p:bldP spid="69" grpId="0"/>
      <p:bldP spid="4" grpId="0" animBg="1"/>
      <p:bldP spid="23" grpId="0" animBg="1"/>
      <p:bldP spid="6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6519" y="920324"/>
            <a:ext cx="11818961" cy="12010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কতটুকু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পারলাম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686603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4" y="2421228"/>
            <a:ext cx="1938438" cy="23107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80400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</TotalTime>
  <Words>747</Words>
  <Application>Microsoft Office PowerPoint</Application>
  <PresentationFormat>Widescreen</PresentationFormat>
  <Paragraphs>199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185</cp:revision>
  <dcterms:created xsi:type="dcterms:W3CDTF">2020-03-23T17:38:05Z</dcterms:created>
  <dcterms:modified xsi:type="dcterms:W3CDTF">2020-04-17T13:30:07Z</dcterms:modified>
</cp:coreProperties>
</file>