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78" r:id="rId3"/>
    <p:sldId id="258" r:id="rId4"/>
    <p:sldId id="279" r:id="rId5"/>
    <p:sldId id="280" r:id="rId6"/>
    <p:sldId id="262" r:id="rId7"/>
    <p:sldId id="265" r:id="rId8"/>
    <p:sldId id="264" r:id="rId9"/>
    <p:sldId id="263" r:id="rId10"/>
    <p:sldId id="271" r:id="rId11"/>
    <p:sldId id="270" r:id="rId12"/>
    <p:sldId id="266" r:id="rId13"/>
    <p:sldId id="275" r:id="rId14"/>
    <p:sldId id="276" r:id="rId15"/>
    <p:sldId id="277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1C82E-0E3C-43E9-9CB1-FEE64252144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DD4E3-2A5B-4F87-83E5-EC1EA1C8B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4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DD4E3-2A5B-4F87-83E5-EC1EA1C8BE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8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600" dirty="0" smtClean="0">
                <a:solidFill>
                  <a:schemeClr val="accent6">
                    <a:lumMod val="75000"/>
                  </a:schemeClr>
                </a:solidFill>
              </a:rPr>
              <a:t>স্বাগতম</a:t>
            </a:r>
            <a:r>
              <a:rPr lang="bn-IN" dirty="0" smtClean="0"/>
              <a:t>   </a:t>
            </a:r>
            <a:endParaRPr lang="en-US" dirty="0"/>
          </a:p>
        </p:txBody>
      </p:sp>
      <p:pic>
        <p:nvPicPr>
          <p:cNvPr id="4" name="Content Placeholder 3" descr="livingstone-daisies_25993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57200" y="1066800"/>
            <a:ext cx="8229600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57" y="228600"/>
            <a:ext cx="8463643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60960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70C0"/>
                </a:solidFill>
              </a:rPr>
              <a:t>সচিবালয়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_fro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763000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5943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</a:rPr>
              <a:t>বঙ্গভবন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udici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3058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5867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সুপ্রিম কোর্ট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</a:rPr>
              <a:t>একক কাজ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6934200" cy="39703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জাতীয় সংসদের সাধারন আসন সংখ্যা ৩০০। একক আঞ্চলিক নির্বাচনি এলাকাসমূহ হতে প্রত্যক্ষ নির্বাচনের মাধ্যমে ৩০০জন সদস্য </a:t>
            </a:r>
          </a:p>
          <a:p>
            <a:r>
              <a:rPr lang="bn-IN" sz="2800" dirty="0" smtClean="0"/>
              <a:t>নির্বাচিত হবেন। এছাড়া ৫০টি আসন মহিলাদের জন্য সংরক্ষিত রয়েছে।তাঁরা সংসদ সদস্যদের </a:t>
            </a:r>
            <a:r>
              <a:rPr lang="en-US" sz="2800" dirty="0" err="1" smtClean="0"/>
              <a:t>দ্বা</a:t>
            </a:r>
            <a:r>
              <a:rPr lang="bn-IN" sz="2800" dirty="0" smtClean="0"/>
              <a:t>রা নির্বাচিত। তবে মহিলারা সংরক্ষিত আসন ছাড়াও সাধারন আসনে প্রতি</a:t>
            </a:r>
            <a:r>
              <a:rPr lang="en-US" sz="2800" dirty="0" err="1" smtClean="0"/>
              <a:t>দ্ব</a:t>
            </a:r>
            <a:r>
              <a:rPr lang="bn-IN" sz="2800" dirty="0" smtClean="0"/>
              <a:t>ন্দিতা করে সংসদ সদস্য নির্বাচিত হতে পারবেন।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990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জাতীয় সংসদের গঠন বর্ননা কর।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</a:rPr>
              <a:t>জোড়ায় কাজ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693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</a:rPr>
              <a:t>সংসদ সদস্যদের দায়ি</a:t>
            </a:r>
            <a:r>
              <a:rPr lang="en-US" sz="2400" dirty="0" err="1" smtClean="0">
                <a:solidFill>
                  <a:srgbClr val="C00000"/>
                </a:solidFill>
              </a:rPr>
              <a:t>ত্ব</a:t>
            </a:r>
            <a:r>
              <a:rPr lang="bn-IN" sz="2400" dirty="0" smtClean="0">
                <a:solidFill>
                  <a:srgbClr val="C00000"/>
                </a:solidFill>
              </a:rPr>
              <a:t> ও কর্তব্যঃজাতী্য় সংসদ সদস্যগন জনগনের ভোটে  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নির্বাচিত হন ।ভালোভাবে দায়িত</a:t>
            </a:r>
            <a:r>
              <a:rPr lang="en-US" sz="2400" dirty="0" err="1" smtClean="0">
                <a:solidFill>
                  <a:srgbClr val="C00000"/>
                </a:solidFill>
              </a:rPr>
              <a:t>্ব</a:t>
            </a:r>
            <a:r>
              <a:rPr lang="bn-IN" sz="2400" dirty="0" smtClean="0">
                <a:solidFill>
                  <a:srgbClr val="C00000"/>
                </a:solidFill>
              </a:rPr>
              <a:t> পালন করলে এবং জনগনের দাবি_দাওয়া 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ঠিকমত জাতীয় স্ংসদে উত্থাপন করতে সক্ষ্মম </a:t>
            </a:r>
            <a:r>
              <a:rPr lang="en-US" sz="2400" dirty="0" smtClean="0">
                <a:solidFill>
                  <a:srgbClr val="C00000"/>
                </a:solidFill>
              </a:rPr>
              <a:t>              </a:t>
            </a:r>
            <a:r>
              <a:rPr lang="bn-IN" sz="2400" dirty="0" smtClean="0">
                <a:solidFill>
                  <a:srgbClr val="C00000"/>
                </a:solidFill>
              </a:rPr>
              <a:t>হলে জনগন একজন সংসদ সদস্যকে পুনরায় নির্বাচিত করবেন এরুপ আশা করাই সাবভাবিক।এছাড়াও 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সংসদ সদস্য যে দলের প্রতিনিধি                                          –সে দল যদি জনগনের সমর্থন ও বি</a:t>
            </a:r>
            <a:r>
              <a:rPr lang="en-US" sz="2400" dirty="0" err="1" smtClean="0">
                <a:solidFill>
                  <a:srgbClr val="C00000"/>
                </a:solidFill>
              </a:rPr>
              <a:t>শ্বা</a:t>
            </a:r>
            <a:r>
              <a:rPr lang="bn-IN" sz="2400" dirty="0" smtClean="0">
                <a:solidFill>
                  <a:srgbClr val="C00000"/>
                </a:solidFill>
              </a:rPr>
              <a:t>সয</a:t>
            </a:r>
            <a:r>
              <a:rPr lang="en-US" sz="2400" dirty="0" smtClean="0">
                <a:solidFill>
                  <a:srgbClr val="C00000"/>
                </a:solidFill>
              </a:rPr>
              <a:t>ো</a:t>
            </a:r>
            <a:r>
              <a:rPr lang="bn-IN" sz="2400" dirty="0" smtClean="0">
                <a:solidFill>
                  <a:srgbClr val="C00000"/>
                </a:solidFill>
              </a:rPr>
              <a:t>গ্যতা হারিয়ে ফেলে তাহলেও তার পক্ষে সংসদ সদস্য হিসেবে পুনরায় নির্বাচিত হওয়া সম্ভব নয়।একজন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সংসদ সদস্য এজন্যই জনমতকে অ</a:t>
            </a:r>
            <a:r>
              <a:rPr lang="en-US" sz="2400" dirty="0" err="1" smtClean="0">
                <a:solidFill>
                  <a:srgbClr val="C00000"/>
                </a:solidFill>
              </a:rPr>
              <a:t>স্বী</a:t>
            </a:r>
            <a:r>
              <a:rPr lang="bn-IN" sz="2400" dirty="0" smtClean="0">
                <a:solidFill>
                  <a:srgbClr val="C00000"/>
                </a:solidFill>
              </a:rPr>
              <a:t>কার করতে কিংবা এলাকার জনগনের সার্থবিরোধী কোনও ভূমিকায় অংশগ্রহন করতে পারেননা।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    </a:t>
            </a:r>
            <a:r>
              <a:rPr lang="bn-IN" sz="4800" dirty="0" smtClean="0">
                <a:solidFill>
                  <a:srgbClr val="7030A0"/>
                </a:solidFill>
              </a:rPr>
              <a:t>মূল্যায়ন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5410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১। </a:t>
            </a:r>
            <a:r>
              <a:rPr lang="bn-IN" sz="2000" dirty="0" smtClean="0">
                <a:solidFill>
                  <a:srgbClr val="7030A0"/>
                </a:solidFill>
              </a:rPr>
              <a:t>বাংলাদেশের আইন সভার সাংবিধানিক নাম কী?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 জাতীয় সংসদ।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২। কতজন সংসদ সদস্যের উপস্থতিতে কোরাম হয়।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 ৬০ জন।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৩। জাতিয় সংসদের মেয়াদ কত বছর ?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 পাঁচ বছর।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৪। জাতীয় সংসদে কে বাজেট পেশ করেন ?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উঃ। অর্থমন্ত্রী।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৫। জাতিয় সংসদ পরিচালনা করেন কে?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 স্পিকার।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৬।কার পরামর্শে রাষ্টপতি জাতীয় সংসদের অধিবেশন আহবান স্থগিত ও ভেঙে দেন?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উঃ প্রধানমন্ত্রী।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৭। বাংলাদেশের রাষ্টপতি কীভাবে নির্বাচিত হন।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উ</a:t>
            </a:r>
            <a:r>
              <a:rPr lang="en-US" sz="2000" dirty="0" smtClean="0">
                <a:solidFill>
                  <a:srgbClr val="7030A0"/>
                </a:solidFill>
              </a:rPr>
              <a:t>:</a:t>
            </a:r>
            <a:r>
              <a:rPr lang="bn-IN" sz="2000" dirty="0" smtClean="0">
                <a:solidFill>
                  <a:srgbClr val="7030A0"/>
                </a:solidFill>
              </a:rPr>
              <a:t> জাতীয় সংসদ সদস্যগনের ভোটে।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৮। বাংলাদেশের মন্ত্রীসভা কার কাছে দায়ী? </a:t>
            </a:r>
          </a:p>
          <a:p>
            <a:r>
              <a:rPr lang="en-US" sz="2000" dirty="0" err="1" smtClean="0">
                <a:solidFill>
                  <a:srgbClr val="7030A0"/>
                </a:solidFill>
              </a:rPr>
              <a:t>উঃ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bn-IN" sz="2000" dirty="0" smtClean="0">
                <a:solidFill>
                  <a:srgbClr val="7030A0"/>
                </a:solidFill>
              </a:rPr>
              <a:t>জাতীয় সংসদের কাছে। 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81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70C0"/>
                </a:solidFill>
              </a:rPr>
              <a:t>বাড়ীর কাজ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6"/>
                </a:solidFill>
              </a:rPr>
              <a:t>জাতীয় সংসদের ক্ষমতা </a:t>
            </a:r>
          </a:p>
          <a:p>
            <a:r>
              <a:rPr lang="bn-IN" sz="3600" dirty="0" smtClean="0">
                <a:solidFill>
                  <a:schemeClr val="accent6"/>
                </a:solidFill>
              </a:rPr>
              <a:t>ও কার্যাবলি আলোচনা কর।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990600" y="13716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28900"/>
            <a:ext cx="7010400" cy="3679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_you_animated_by_jssanda-d5b1e3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87630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F0"/>
                </a:solidFill>
              </a:rPr>
              <a:t>শিক্ষক  পরিচিতি</a:t>
            </a:r>
            <a:endParaRPr lang="en-US" sz="4000" dirty="0">
              <a:solidFill>
                <a:srgbClr val="00B0F0"/>
              </a:solidFill>
            </a:endParaRPr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 rot="16200000" flipH="1">
            <a:off x="2106543" y="3554343"/>
            <a:ext cx="4702314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1676400"/>
            <a:ext cx="3657600" cy="310854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কুসুম আরা বেগম</a:t>
            </a:r>
          </a:p>
          <a:p>
            <a:r>
              <a:rPr lang="bn-IN" sz="2800" dirty="0" smtClean="0"/>
              <a:t>প্রভাষক, রাষ্টবি</a:t>
            </a:r>
            <a:r>
              <a:rPr lang="en-US" sz="2800" dirty="0" smtClean="0"/>
              <a:t>জ</a:t>
            </a:r>
            <a:r>
              <a:rPr lang="bn-IN" sz="2800" dirty="0" smtClean="0"/>
              <a:t>্ঞান</a:t>
            </a:r>
          </a:p>
          <a:p>
            <a:r>
              <a:rPr lang="bn-IN" sz="2800" dirty="0" smtClean="0"/>
              <a:t>তামি্রুমিল্লাত মহিলা কামিল মাদ্রাসা। </a:t>
            </a:r>
          </a:p>
          <a:p>
            <a:r>
              <a:rPr lang="bn-IN" sz="2800" dirty="0" smtClean="0"/>
              <a:t>ডেমরা, ঢাকা।</a:t>
            </a:r>
          </a:p>
          <a:p>
            <a:r>
              <a:rPr lang="bn-IN" sz="2800" dirty="0" smtClean="0"/>
              <a:t>মোবাইলঃ 01878589825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676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পাঠ পরিচিতি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7432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শ্রেনীঃ </a:t>
            </a:r>
            <a:r>
              <a:rPr lang="en-US" sz="2800" dirty="0" err="1" smtClean="0"/>
              <a:t>দ্বাদ</a:t>
            </a:r>
            <a:r>
              <a:rPr lang="bn-IN" sz="2800" dirty="0" smtClean="0"/>
              <a:t>শ</a:t>
            </a:r>
          </a:p>
          <a:p>
            <a:r>
              <a:rPr lang="bn-IN" sz="2800" dirty="0" smtClean="0"/>
              <a:t>পৌরনীতি ও সুশাসন</a:t>
            </a:r>
          </a:p>
          <a:p>
            <a:r>
              <a:rPr lang="bn-IN" sz="2800" dirty="0" smtClean="0"/>
              <a:t> </a:t>
            </a:r>
          </a:p>
          <a:p>
            <a:r>
              <a:rPr lang="bn-IN" sz="2800" dirty="0" smtClean="0"/>
              <a:t>পঞ্চম অধ্যায় </a:t>
            </a:r>
          </a:p>
          <a:p>
            <a:r>
              <a:rPr lang="bn-IN" sz="2800" dirty="0" smtClean="0"/>
              <a:t>তারিখঃ</a:t>
            </a:r>
            <a:r>
              <a:rPr lang="en-US" sz="2800" dirty="0"/>
              <a:t> </a:t>
            </a:r>
            <a:r>
              <a:rPr lang="en-US" sz="2800" dirty="0" smtClean="0"/>
              <a:t>১৭-০৪-২০২০</a:t>
            </a:r>
            <a:r>
              <a:rPr lang="bn-IN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324090240_efa02219ac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82296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60960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জাতীয় সংসদ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00200" y="2286000"/>
            <a:ext cx="5638800" cy="2514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31242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</a:rPr>
              <a:t>বাংলাদেশের সরকার ও প্রশাসনিক কাঠামো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066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শিখনফল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286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7924800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১।</a:t>
            </a:r>
            <a:r>
              <a:rPr lang="bn-IN" sz="2400" dirty="0" smtClean="0"/>
              <a:t>জাত</a:t>
            </a:r>
            <a:r>
              <a:rPr lang="en-US" sz="2400" dirty="0" smtClean="0"/>
              <a:t>ী</a:t>
            </a:r>
            <a:r>
              <a:rPr lang="bn-IN" sz="2400" dirty="0" smtClean="0"/>
              <a:t>য় </a:t>
            </a:r>
            <a:r>
              <a:rPr lang="bn-IN" sz="2400" dirty="0" smtClean="0"/>
              <a:t>সংসদের গঠন ও কার্যাবলি  বর্ননা করতে পারবে।</a:t>
            </a:r>
          </a:p>
          <a:p>
            <a:r>
              <a:rPr lang="bn-IN" sz="2400" dirty="0" smtClean="0"/>
              <a:t>২</a:t>
            </a:r>
            <a:r>
              <a:rPr lang="bn-IN" sz="2400" dirty="0" smtClean="0"/>
              <a:t>।</a:t>
            </a:r>
            <a:r>
              <a:rPr lang="en-US" sz="2400" dirty="0" err="1" smtClean="0"/>
              <a:t>সংসদ</a:t>
            </a:r>
            <a:r>
              <a:rPr lang="bn-IN" sz="2400" dirty="0" smtClean="0"/>
              <a:t> স</a:t>
            </a:r>
            <a:r>
              <a:rPr lang="en-US" sz="2400" dirty="0" err="1" smtClean="0"/>
              <a:t>দস্য</a:t>
            </a:r>
            <a:r>
              <a:rPr lang="bn-IN" sz="2400" dirty="0" smtClean="0"/>
              <a:t>দের </a:t>
            </a:r>
            <a:r>
              <a:rPr lang="bn-IN" sz="2400" dirty="0" smtClean="0"/>
              <a:t>দায়িত্ব ও কর্তব্য ব্যখ্যা করতে পারবে।</a:t>
            </a:r>
          </a:p>
          <a:p>
            <a:r>
              <a:rPr lang="bn-IN" sz="2400" dirty="0" smtClean="0"/>
              <a:t>৩।প্রধা</a:t>
            </a:r>
            <a:r>
              <a:rPr lang="en-US" sz="2400" dirty="0" err="1" smtClean="0"/>
              <a:t>নমন্ত্রীর</a:t>
            </a:r>
            <a:r>
              <a:rPr lang="bn-IN" sz="2400" dirty="0" smtClean="0"/>
              <a:t> </a:t>
            </a:r>
            <a:r>
              <a:rPr lang="bn-IN" sz="2400" dirty="0" smtClean="0"/>
              <a:t>ক্ষমতা ,পদমর্যাদা ও কার্যাবলী বর্ননা করতে পারবে।</a:t>
            </a:r>
          </a:p>
          <a:p>
            <a:r>
              <a:rPr lang="bn-IN" sz="2400" dirty="0" smtClean="0"/>
              <a:t>৪। বাংলাদেশের বিচার বিভাগের কাঠামো </a:t>
            </a:r>
            <a:r>
              <a:rPr lang="bn-IN" sz="2400" dirty="0" smtClean="0"/>
              <a:t>ব্যাখ্য</a:t>
            </a:r>
            <a:r>
              <a:rPr lang="en-US" sz="2400" dirty="0" smtClean="0"/>
              <a:t>া</a:t>
            </a:r>
            <a:r>
              <a:rPr lang="bn-IN" sz="2400" dirty="0" smtClean="0"/>
              <a:t> </a:t>
            </a:r>
            <a:r>
              <a:rPr lang="bn-IN" sz="2400" dirty="0" smtClean="0"/>
              <a:t>করতে পারবে।</a:t>
            </a:r>
          </a:p>
          <a:p>
            <a:r>
              <a:rPr lang="bn-IN" sz="2400" dirty="0" smtClean="0"/>
              <a:t>৫।বাংলাদেশের প্রশাসনিক কাঠামো ব্যাখ্যা করতে পারবে।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_Deputy-Speaker_Fazle-Rabbi-Mia_211214_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534400" cy="5191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6019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5">
                    <a:lumMod val="75000"/>
                  </a:schemeClr>
                </a:solidFill>
              </a:rPr>
              <a:t>ডিপুটি স্পিকার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-Prime-Ministers-Office-Job-Circular-in-October-2016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486775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6019800"/>
            <a:ext cx="3696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প্রধানমন্ত্রী শেখ হাসিনা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m-office-bd-Banglade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81" y="416670"/>
            <a:ext cx="8588219" cy="54507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0960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</a:rPr>
              <a:t>প্রধানমন্ত্রীর কার্যালয়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S-session-in-progress-620x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"/>
            <a:ext cx="891540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0299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সংসদ অধিবেশন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713</TotalTime>
  <Words>389</Words>
  <Application>Microsoft Office PowerPoint</Application>
  <PresentationFormat>On-screen Show (4:3)</PresentationFormat>
  <Paragraphs>59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Vrinda</vt:lpstr>
      <vt:lpstr>Wingdings 2</vt:lpstr>
      <vt:lpstr>Flow</vt:lpstr>
      <vt:lpstr>স্বাগতম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ljh</dc:creator>
  <cp:lastModifiedBy>Windows User</cp:lastModifiedBy>
  <cp:revision>104</cp:revision>
  <dcterms:created xsi:type="dcterms:W3CDTF">2006-08-16T00:00:00Z</dcterms:created>
  <dcterms:modified xsi:type="dcterms:W3CDTF">2020-04-17T06:11:40Z</dcterms:modified>
</cp:coreProperties>
</file>