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86" r:id="rId3"/>
    <p:sldId id="295" r:id="rId4"/>
    <p:sldId id="277" r:id="rId5"/>
    <p:sldId id="278" r:id="rId6"/>
    <p:sldId id="302" r:id="rId7"/>
    <p:sldId id="303" r:id="rId8"/>
    <p:sldId id="280" r:id="rId9"/>
    <p:sldId id="304" r:id="rId10"/>
    <p:sldId id="294" r:id="rId11"/>
    <p:sldId id="274" r:id="rId12"/>
    <p:sldId id="273" r:id="rId13"/>
    <p:sldId id="27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5458" autoAdjust="0"/>
  </p:normalViewPr>
  <p:slideViewPr>
    <p:cSldViewPr snapToGrid="0">
      <p:cViewPr varScale="1">
        <p:scale>
          <a:sx n="59" d="100"/>
          <a:sy n="59" d="100"/>
        </p:scale>
        <p:origin x="1740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C52D4-275F-4B87-8D02-9F4390CFD303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1FE062-C944-4EE8-B963-7F5EF0C20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347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শিক্ষক</a:t>
            </a:r>
            <a:r>
              <a:rPr lang="bn-BD" baseline="0" dirty="0" smtClean="0"/>
              <a:t> ছবিটির বিষয়ে শিক্ষার্থীদের এক মিনিটের মতামত নিতে পারেন। শিক্ষার্থীরা কি কি দেখতে পাচ্ছে। শিক্ষার্থীদের ২ মিনিট চিন্তা করার সুযোগ দেয়া যেতে পারে।</a:t>
            </a: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FE062-C944-4EE8-B963-7F5EF0C2073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6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bn-BD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প্রশ্ন করতে পারেন, আমরা ছবিওগুলোতে কী দেখলাম? শিক্ষার্থীদের অংশগ্রহনের মাধ্যমে পাঠ ঘোষণা করা যেতে পারে। পাঠ শিরোনাম বোর্ডে লিখে দিতে হবে।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FE062-C944-4EE8-B963-7F5EF0C2073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1306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দ্রুতি হল অবস্থান</a:t>
            </a:r>
            <a:r>
              <a:rPr lang="bn-BD" baseline="0" dirty="0" smtClean="0"/>
              <a:t> পরিবর্তনের হার। এখানে দিক বলার দরকার নাই। দ্রুতির একক মিটার পার সেকেন্ড।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FE062-C944-4EE8-B963-7F5EF0C2073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9693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বেগ হল নির্দিষ্ট</a:t>
            </a:r>
            <a:r>
              <a:rPr lang="bn-BD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দিকে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অবস্থান</a:t>
            </a:r>
            <a:r>
              <a:rPr lang="bn-BD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পরিবর্তনের হার। এখানে দিক বলা প্রয়োজন। বেগের এককও মিটার পার সেকেন্ড।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FE062-C944-4EE8-B963-7F5EF0C2073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7405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১) দ্রুতি স্কেলার রাশি, বেগ ভেক্টর রাশি। ২) দ্রুতি প্রকাশে দিকের</a:t>
            </a:r>
            <a:r>
              <a:rPr lang="bn-BD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প্রয়োজন নাই, বেগ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প্রকাশে দিকের</a:t>
            </a:r>
            <a:r>
              <a:rPr lang="bn-BD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প্রয়োজন আছে। ৩) শুধু মানের পরিবর্তন হলে দ্রুতির পরিবর্তন হয়, শুধু মান, শুধু দিক বা উভয়ের পরিবর্তন হলে বেগের পরিবর্তন হয়।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FE062-C944-4EE8-B963-7F5EF0C2073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6796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</a:t>
            </a:r>
            <a:r>
              <a:rPr lang="bn-BD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প্রয়োজনে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শিক্ষার্থীদের</a:t>
            </a:r>
            <a:r>
              <a:rPr lang="bn-BD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সহযোগিতা করবেন। ত্বরণ ও বেগের সংগা, একক ও মাত্রা উল্লেখ করা যেতে পারে।  প্রয়োজনে পাঠ্য বইয়ের সহায়তা নেয়া যেতে পারে।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FE062-C944-4EE8-B963-7F5EF0C2073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6964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bn-BD" sz="2800" baseline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১</a:t>
                </a:r>
                <a:r>
                  <a:rPr lang="bn-BD" sz="2800" baseline="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) অবস্থান পরিবর্তনের হার   ২)  নির্দিষ্ট দিকে অবস্থান পরিবর্তনের হার  </a:t>
                </a:r>
              </a:p>
              <a:p>
                <a:r>
                  <a:rPr lang="bn-BD" sz="2800" baseline="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৩)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BD" sz="2800" i="1" baseline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baseline="0" smtClean="0">
                            <a:latin typeface="Cambria Math" panose="02040503050406030204" pitchFamily="18" charset="0"/>
                          </a:rPr>
                          <m:t>𝑚𝑠</m:t>
                        </m:r>
                      </m:e>
                      <m:sup>
                        <m:r>
                          <a:rPr lang="en-US" sz="2800" b="0" i="1" baseline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0" i="1" baseline="0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n-US" sz="2800" b="0" i="1" baseline="0" smtClean="0">
                        <a:latin typeface="Cambria Math" panose="02040503050406030204" pitchFamily="18" charset="0"/>
                      </a:rPr>
                      <m:t>               </m:t>
                    </m:r>
                    <m:r>
                      <a:rPr lang="bn-BD" sz="2800" b="0" i="1" baseline="0" smtClean="0">
                        <a:latin typeface="Cambria Math" panose="02040503050406030204" pitchFamily="18" charset="0"/>
                      </a:rPr>
                      <m:t>৪</m:t>
                    </m:r>
                    <m:r>
                      <a:rPr lang="bn-BD" sz="2800" b="0" i="1" baseline="0" smtClean="0">
                        <a:latin typeface="Cambria Math" panose="02040503050406030204" pitchFamily="18" charset="0"/>
                      </a:rPr>
                      <m:t>) </m:t>
                    </m:r>
                    <m:sSup>
                      <m:sSupPr>
                        <m:ctrlPr>
                          <a:rPr lang="bn-BD" sz="2800" i="1" baseline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baseline="0" smtClean="0">
                            <a:latin typeface="Cambria Math" panose="02040503050406030204" pitchFamily="18" charset="0"/>
                          </a:rPr>
                          <m:t>𝑚𝑠</m:t>
                        </m:r>
                      </m:e>
                      <m:sup>
                        <m:r>
                          <a:rPr lang="en-US" sz="2800" b="0" i="1" baseline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0" i="1" baseline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8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bn-BD" sz="2800" dirty="0" smtClean="0"/>
                  <a:t>শিক্ষার্থীদের</a:t>
                </a:r>
                <a:r>
                  <a:rPr lang="bn-BD" sz="2800" baseline="0" dirty="0" smtClean="0"/>
                  <a:t> এলোমেলো করেও প্রশ্ন করা যেতে পারে। যেমন ১নং এর পর ৪ নং প্রশ্ন</a:t>
                </a:r>
                <a:r>
                  <a:rPr lang="bn-BD" sz="2800" baseline="0" dirty="0" smtClean="0"/>
                  <a:t>। ১) অবস্থান পরিবর্তনের হার   ২)  নির্দিষ্ট দিকে অবস্থান পরিবর্তনের হার  </a:t>
                </a:r>
              </a:p>
              <a:p>
                <a:r>
                  <a:rPr lang="bn-BD" sz="2800" baseline="0" dirty="0" smtClean="0"/>
                  <a:t>৩) </a:t>
                </a:r>
                <a:r>
                  <a:rPr lang="bn-BD" sz="2800" i="0" baseline="0" smtClean="0">
                    <a:latin typeface="Cambria Math" panose="02040503050406030204" pitchFamily="18" charset="0"/>
                  </a:rPr>
                  <a:t>〖</a:t>
                </a:r>
                <a:r>
                  <a:rPr lang="en-US" sz="2800" b="0" i="0" baseline="0" smtClean="0">
                    <a:latin typeface="Cambria Math" panose="02040503050406030204" pitchFamily="18" charset="0"/>
                  </a:rPr>
                  <a:t>𝑚𝑠</a:t>
                </a:r>
                <a:r>
                  <a:rPr lang="bn-BD" sz="2800" b="0" i="0" baseline="0" smtClean="0">
                    <a:latin typeface="Cambria Math" panose="02040503050406030204" pitchFamily="18" charset="0"/>
                  </a:rPr>
                  <a:t>〗^(</a:t>
                </a:r>
                <a:r>
                  <a:rPr lang="en-US" sz="2800" b="0" i="0" baseline="0" smtClean="0">
                    <a:latin typeface="Cambria Math" panose="02040503050406030204" pitchFamily="18" charset="0"/>
                  </a:rPr>
                  <a:t>−1</a:t>
                </a:r>
                <a:r>
                  <a:rPr lang="bn-BD" sz="2800" b="0" i="0" baseline="0" smtClean="0">
                    <a:latin typeface="Cambria Math" panose="02040503050406030204" pitchFamily="18" charset="0"/>
                  </a:rPr>
                  <a:t>)</a:t>
                </a:r>
                <a:r>
                  <a:rPr lang="en-US" sz="2800" b="0" i="0" baseline="0" smtClean="0">
                    <a:latin typeface="Cambria Math" panose="02040503050406030204" pitchFamily="18" charset="0"/>
                  </a:rPr>
                  <a:t>                </a:t>
                </a:r>
                <a:r>
                  <a:rPr lang="bn-BD" sz="2800" b="0" i="0" baseline="0" smtClean="0">
                    <a:latin typeface="Cambria Math" panose="02040503050406030204" pitchFamily="18" charset="0"/>
                  </a:rPr>
                  <a:t>৪)</a:t>
                </a:r>
                <a:r>
                  <a:rPr lang="en-US" sz="2800" b="0" i="0" baseline="0" smtClean="0">
                    <a:latin typeface="Cambria Math" panose="02040503050406030204" pitchFamily="18" charset="0"/>
                  </a:rPr>
                  <a:t> </a:t>
                </a:r>
                <a:r>
                  <a:rPr lang="bn-BD" sz="2800" i="0" baseline="0" smtClean="0">
                    <a:latin typeface="Cambria Math" panose="02040503050406030204" pitchFamily="18" charset="0"/>
                  </a:rPr>
                  <a:t>〖</a:t>
                </a:r>
                <a:r>
                  <a:rPr lang="en-US" sz="2800" b="0" i="0" baseline="0" smtClean="0">
                    <a:latin typeface="Cambria Math" panose="02040503050406030204" pitchFamily="18" charset="0"/>
                  </a:rPr>
                  <a:t>𝑚𝑠</a:t>
                </a:r>
                <a:r>
                  <a:rPr lang="bn-BD" sz="2800" b="0" i="0" baseline="0" smtClean="0">
                    <a:latin typeface="Cambria Math" panose="02040503050406030204" pitchFamily="18" charset="0"/>
                  </a:rPr>
                  <a:t>〗^(</a:t>
                </a:r>
                <a:r>
                  <a:rPr lang="en-US" sz="2800" b="0" i="0" baseline="0" smtClean="0">
                    <a:latin typeface="Cambria Math" panose="02040503050406030204" pitchFamily="18" charset="0"/>
                  </a:rPr>
                  <a:t>−</a:t>
                </a:r>
                <a:r>
                  <a:rPr lang="en-US" sz="2800" b="0" i="0" baseline="0" smtClean="0">
                    <a:latin typeface="Cambria Math" panose="02040503050406030204" pitchFamily="18" charset="0"/>
                  </a:rPr>
                  <a:t>2</a:t>
                </a:r>
                <a:r>
                  <a:rPr lang="bn-BD" sz="2800" b="0" i="0" baseline="0" smtClean="0">
                    <a:latin typeface="Cambria Math" panose="02040503050406030204" pitchFamily="18" charset="0"/>
                  </a:rPr>
                  <a:t>)</a:t>
                </a:r>
                <a:endParaRPr lang="en-US" sz="2800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FE062-C944-4EE8-B963-7F5EF0C2073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4229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ত্বরণের</a:t>
            </a:r>
            <a:r>
              <a:rPr lang="bn-BD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মান শূণ্য হবে।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FE062-C944-4EE8-B963-7F5EF0C2073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4583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FE062-C944-4EE8-B963-7F5EF0C2073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011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B63B-212C-465C-BC9E-64B30243691B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3D73-33FE-4137-8C70-3CDAFF159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472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B63B-212C-465C-BC9E-64B30243691B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3D73-33FE-4137-8C70-3CDAFF159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444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B63B-212C-465C-BC9E-64B30243691B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3D73-33FE-4137-8C70-3CDAFF159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839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B63B-212C-465C-BC9E-64B30243691B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3D73-33FE-4137-8C70-3CDAFF159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344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B63B-212C-465C-BC9E-64B30243691B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3D73-33FE-4137-8C70-3CDAFF159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77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B63B-212C-465C-BC9E-64B30243691B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3D73-33FE-4137-8C70-3CDAFF159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844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B63B-212C-465C-BC9E-64B30243691B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3D73-33FE-4137-8C70-3CDAFF159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59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B63B-212C-465C-BC9E-64B30243691B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3D73-33FE-4137-8C70-3CDAFF159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38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B63B-212C-465C-BC9E-64B30243691B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3D73-33FE-4137-8C70-3CDAFF159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35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B63B-212C-465C-BC9E-64B30243691B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3D73-33FE-4137-8C70-3CDAFF159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781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B63B-212C-465C-BC9E-64B30243691B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3D73-33FE-4137-8C70-3CDAFF159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822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0B63B-212C-465C-BC9E-64B30243691B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C3D73-33FE-4137-8C70-3CDAFF159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548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8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0.png"/><Relationship Id="rId4" Type="http://schemas.openxmlformats.org/officeDocument/2006/relationships/image" Target="../media/image9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539"/>
            <a:ext cx="9144000" cy="685800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67770" y="5032670"/>
            <a:ext cx="3410470" cy="1677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0300" dirty="0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0300" dirty="0">
              <a:solidFill>
                <a:srgbClr val="008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969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03314" y="1297534"/>
            <a:ext cx="17252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3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30402" y="2470587"/>
            <a:ext cx="623943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ত্বরণ ও বেগের মধ্যে ৩ টি পার্থক্য লেখ।</a:t>
            </a:r>
            <a:endParaRPr lang="en-US" sz="3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684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26339" y="870266"/>
            <a:ext cx="1890310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95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95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174035" y="2209019"/>
            <a:ext cx="35949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1. </a:t>
            </a:r>
            <a:r>
              <a:rPr lang="bn-BD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দ্রুতি বলতে কী বোঝায়?</a:t>
            </a:r>
            <a:endParaRPr lang="bn-BD" sz="32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74035" y="4550255"/>
            <a:ext cx="30011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4. </a:t>
            </a:r>
            <a:r>
              <a:rPr lang="bn-BD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ত্বরণের একক কী? </a:t>
            </a:r>
            <a:endParaRPr lang="en-US" sz="32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74035" y="3769843"/>
            <a:ext cx="28392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3. </a:t>
            </a:r>
            <a:r>
              <a:rPr lang="bn-BD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বেগের একক কী?</a:t>
            </a:r>
          </a:p>
        </p:txBody>
      </p:sp>
      <p:sp>
        <p:nvSpPr>
          <p:cNvPr id="5" name="Rectangle 4"/>
          <p:cNvSpPr/>
          <p:nvPr/>
        </p:nvSpPr>
        <p:spPr>
          <a:xfrm>
            <a:off x="2174035" y="2989431"/>
            <a:ext cx="36503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2. </a:t>
            </a:r>
            <a:r>
              <a:rPr lang="bn-BD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বেগ বলতে কী বোঝায়? </a:t>
            </a:r>
          </a:p>
        </p:txBody>
      </p:sp>
    </p:spTree>
    <p:extLst>
      <p:ext uri="{BB962C8B-B14F-4D97-AF65-F5344CB8AC3E}">
        <p14:creationId xmlns:p14="http://schemas.microsoft.com/office/powerpoint/2010/main" val="2525719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9" grpId="0"/>
      <p:bldP spid="3" grpId="0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99251" y="1096567"/>
            <a:ext cx="2606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3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13" y="1017908"/>
            <a:ext cx="2314415" cy="168081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98120" y="3367530"/>
            <a:ext cx="91287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আদিবেগ ও শেষ বেগ সমান হলে ত্বরণের মান বের করে আনবে।</a:t>
            </a:r>
            <a:endParaRPr lang="en-US" sz="3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574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343" r="2864" b="16996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90163" y="2165924"/>
            <a:ext cx="3667259" cy="14196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625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8625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912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52400"/>
            <a:ext cx="9143999" cy="6459767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307642" y="152400"/>
            <a:ext cx="8528715" cy="5150635"/>
            <a:chOff x="630829" y="43726"/>
            <a:chExt cx="11371620" cy="5021744"/>
          </a:xfrm>
        </p:grpSpPr>
        <p:grpSp>
          <p:nvGrpSpPr>
            <p:cNvPr id="12" name="Group 11"/>
            <p:cNvGrpSpPr/>
            <p:nvPr/>
          </p:nvGrpSpPr>
          <p:grpSpPr>
            <a:xfrm>
              <a:off x="630829" y="2909585"/>
              <a:ext cx="5587606" cy="2155885"/>
              <a:chOff x="630829" y="2909585"/>
              <a:chExt cx="5587606" cy="2155885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630830" y="2909585"/>
                <a:ext cx="5540701" cy="1305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700" dirty="0" err="1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আশরাফুল</a:t>
                </a:r>
                <a:r>
                  <a:rPr lang="en-US" sz="2700" dirty="0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700" dirty="0" err="1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হক</a:t>
                </a:r>
                <a:endParaRPr lang="en-US" sz="2700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2700" dirty="0" err="1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সহকারী</a:t>
                </a:r>
                <a:r>
                  <a:rPr lang="en-US" sz="2700" dirty="0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700" dirty="0" err="1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শিক্ষক</a:t>
                </a:r>
                <a:endParaRPr lang="en-US" sz="2700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2700" dirty="0" err="1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কালুখালী</a:t>
                </a:r>
                <a:r>
                  <a:rPr lang="en-US" sz="2700" dirty="0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700" dirty="0" err="1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আদর্শ</a:t>
                </a:r>
                <a:r>
                  <a:rPr lang="en-US" sz="2700" dirty="0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700" dirty="0" err="1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উচ্চ</a:t>
                </a:r>
                <a:r>
                  <a:rPr lang="en-US" sz="2700" dirty="0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700" dirty="0" err="1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বিদ্যালয়</a:t>
                </a:r>
                <a:endParaRPr lang="en-US" sz="27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1186873" y="3357520"/>
                <a:ext cx="4743078" cy="4951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27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630829" y="4165245"/>
                <a:ext cx="5587606" cy="9002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7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  <a:r>
                  <a:rPr lang="bn-BD" sz="2700" dirty="0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  <a:r>
                  <a:rPr lang="en-US" sz="2700" dirty="0" err="1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হারুয়া;কালুখালী;রাজবাড়ী</a:t>
                </a:r>
                <a:r>
                  <a:rPr lang="en-US" sz="2700" dirty="0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।</a:t>
                </a:r>
              </a:p>
              <a:p>
                <a:r>
                  <a:rPr lang="en-US" sz="2700" dirty="0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মোবাইলঃ০১৭২০৫৫৮৬২৮ </a:t>
                </a:r>
                <a:endParaRPr lang="bn-BD" sz="27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630829" y="3475785"/>
                <a:ext cx="5466410" cy="4951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27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>
              <a:off x="5479425" y="43726"/>
              <a:ext cx="1478017" cy="5827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7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পরিচিতি</a:t>
              </a:r>
              <a:endPara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8304224" y="2740343"/>
              <a:ext cx="3698225" cy="1751197"/>
              <a:chOff x="8304224" y="2740343"/>
              <a:chExt cx="3698225" cy="1751197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8304224" y="2740343"/>
                <a:ext cx="2872030" cy="4951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2700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শ্রেণি</a:t>
                </a:r>
                <a:r>
                  <a:rPr lang="en-US" sz="2700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: </a:t>
                </a:r>
                <a:r>
                  <a:rPr lang="bn-BD" sz="2700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নবম-দশম</a:t>
                </a:r>
                <a:endParaRPr lang="en-US" sz="27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8304224" y="3192827"/>
                <a:ext cx="3698225" cy="4951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2700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বিষয়</a:t>
                </a:r>
                <a:r>
                  <a:rPr lang="en-US" sz="2700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:</a:t>
                </a:r>
                <a:r>
                  <a:rPr lang="bn-BD" sz="2700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পদার্থবিজ্ঞান</a:t>
                </a:r>
                <a:endParaRPr lang="en-US" sz="27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8420955" y="3572808"/>
                <a:ext cx="2677421" cy="4951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2700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অধ্যায়</a:t>
                </a:r>
                <a:r>
                  <a:rPr lang="en-US" sz="2700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:</a:t>
                </a:r>
                <a:r>
                  <a:rPr lang="bn-BD" sz="2700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দ্বিতীয় </a:t>
                </a:r>
                <a:endParaRPr lang="en-US" sz="27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8495247" y="3996417"/>
                <a:ext cx="2677421" cy="4951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2700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পৃষ্ঠা</a:t>
                </a:r>
                <a:r>
                  <a:rPr lang="en-US" sz="2700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:</a:t>
                </a:r>
                <a:r>
                  <a:rPr lang="bn-BD" sz="2700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৩০,</a:t>
                </a:r>
                <a:r>
                  <a:rPr lang="en-US" sz="2700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2700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৩১ </a:t>
                </a:r>
                <a:endParaRPr lang="en-US" sz="27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</p:grp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0310" y="2116353"/>
            <a:ext cx="131445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31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5643" y="1837354"/>
            <a:ext cx="1422400" cy="2159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18618"/>
            <a:ext cx="2255520" cy="2255520"/>
          </a:xfrm>
          <a:prstGeom prst="rect">
            <a:avLst/>
          </a:prstGeom>
        </p:spPr>
      </p:pic>
      <p:grpSp>
        <p:nvGrpSpPr>
          <p:cNvPr id="25" name="Group 24"/>
          <p:cNvGrpSpPr/>
          <p:nvPr/>
        </p:nvGrpSpPr>
        <p:grpSpPr>
          <a:xfrm>
            <a:off x="1035715" y="3046378"/>
            <a:ext cx="7239605" cy="461665"/>
            <a:chOff x="1035715" y="3046378"/>
            <a:chExt cx="7309144" cy="461665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4966937" y="3104290"/>
              <a:ext cx="3377922" cy="1219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H="1" flipV="1">
              <a:off x="1035715" y="3082954"/>
              <a:ext cx="2972405" cy="3352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3914772" y="3046378"/>
              <a:ext cx="11887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২০ মিটার</a:t>
              </a:r>
              <a:endParaRPr lang="en-US" sz="1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137160" y="4480560"/>
            <a:ext cx="11370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 খুঁটি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498080" y="4328430"/>
            <a:ext cx="1202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দ্বিতীয় খুঁটি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255520" y="4711392"/>
            <a:ext cx="50512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 খুঁটি ও দ্বিতীয় খুঁটির মধ্যবর্তী দূরত্ব কত?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500" t="63348" r="4333" b="5251"/>
          <a:stretch/>
        </p:blipFill>
        <p:spPr>
          <a:xfrm rot="5400000">
            <a:off x="3890350" y="95811"/>
            <a:ext cx="2118360" cy="2096181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2061153" y="5438841"/>
            <a:ext cx="30036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দ্বিতীয় খুঁটির অবস্থান কোথায়?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879887" y="5438841"/>
            <a:ext cx="22524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২০ মিটার পূর্ব দিক।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7037394" y="5349673"/>
            <a:ext cx="1393822" cy="72127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সরণ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465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30" grpId="0"/>
      <p:bldP spid="31" grpId="0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53731" y="2038519"/>
            <a:ext cx="4526280" cy="2392680"/>
            <a:chOff x="1853731" y="2038519"/>
            <a:chExt cx="4526280" cy="2392680"/>
          </a:xfrm>
        </p:grpSpPr>
        <p:sp>
          <p:nvSpPr>
            <p:cNvPr id="9" name="Cloud Callout 8"/>
            <p:cNvSpPr/>
            <p:nvPr/>
          </p:nvSpPr>
          <p:spPr>
            <a:xfrm>
              <a:off x="1853731" y="2038519"/>
              <a:ext cx="4526280" cy="2392680"/>
            </a:xfrm>
            <a:prstGeom prst="cloudCallout">
              <a:avLst>
                <a:gd name="adj1" fmla="val 58628"/>
                <a:gd name="adj2" fmla="val 30652"/>
              </a:avLst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777823" y="2744271"/>
              <a:ext cx="267809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800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দূরত্ব ও সরণ</a:t>
              </a:r>
              <a:endParaRPr lang="en-US" sz="4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891"/>
          <a:stretch/>
        </p:blipFill>
        <p:spPr>
          <a:xfrm>
            <a:off x="7201757" y="2935774"/>
            <a:ext cx="1305160" cy="2990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383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3863" y="1389578"/>
            <a:ext cx="383075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3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</a:t>
            </a:r>
            <a:r>
              <a:rPr lang="bn-BD" sz="33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3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…</a:t>
            </a:r>
            <a:endParaRPr lang="en-US" sz="33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983556" y="2632170"/>
            <a:ext cx="7523361" cy="1338827"/>
            <a:chOff x="912252" y="2500593"/>
            <a:chExt cx="9680720" cy="1785103"/>
          </a:xfrm>
        </p:grpSpPr>
        <p:sp>
          <p:nvSpPr>
            <p:cNvPr id="3" name="TextBox 2"/>
            <p:cNvSpPr txBox="1"/>
            <p:nvPr/>
          </p:nvSpPr>
          <p:spPr>
            <a:xfrm>
              <a:off x="912252" y="2500593"/>
              <a:ext cx="7248076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১। </a:t>
              </a:r>
              <a:r>
                <a:rPr lang="bn-BD" sz="24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সরণ ব্যাখ্যা করতে পারবে</a:t>
              </a:r>
              <a:r>
                <a:rPr lang="en-US" sz="2400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;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912252" y="3085521"/>
              <a:ext cx="968072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২। </a:t>
              </a:r>
              <a:r>
                <a:rPr lang="bn-BD" sz="24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দ্রুতি ও বেগের মধ্যে পার্থক্য নির্ণয় করতে পারবে</a:t>
              </a:r>
              <a:r>
                <a:rPr lang="en-US" sz="24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;</a:t>
              </a:r>
              <a:endParaRPr lang="en-US" sz="2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912252" y="3670143"/>
              <a:ext cx="968072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৩। </a:t>
              </a:r>
              <a:r>
                <a:rPr lang="bn-BD" sz="24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বেগ ও ত্বরণ ব্যাখ্যা করতে পারবে</a:t>
              </a:r>
              <a:r>
                <a:rPr lang="en-US" sz="24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en-US" sz="2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2829859" y="673999"/>
            <a:ext cx="383075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33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07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15240" y="2335096"/>
            <a:ext cx="9022080" cy="914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71" t="13117" r="5371" b="30259"/>
          <a:stretch/>
        </p:blipFill>
        <p:spPr>
          <a:xfrm>
            <a:off x="8147379" y="2056966"/>
            <a:ext cx="946278" cy="274320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15240" y="1961716"/>
            <a:ext cx="106680" cy="929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9044940" y="1919801"/>
            <a:ext cx="106680" cy="929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139290" y="2895087"/>
            <a:ext cx="8878167" cy="1101365"/>
            <a:chOff x="139290" y="2895087"/>
            <a:chExt cx="8878167" cy="1101365"/>
          </a:xfrm>
        </p:grpSpPr>
        <p:sp>
          <p:nvSpPr>
            <p:cNvPr id="12" name="Right Brace 11"/>
            <p:cNvSpPr/>
            <p:nvPr/>
          </p:nvSpPr>
          <p:spPr>
            <a:xfrm rot="5400000">
              <a:off x="4349774" y="-1315397"/>
              <a:ext cx="457200" cy="8878167"/>
            </a:xfrm>
            <a:prstGeom prst="rightBrace">
              <a:avLst>
                <a:gd name="adj1" fmla="val 8333"/>
                <a:gd name="adj2" fmla="val 53057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3520440" y="3627120"/>
                  <a:ext cx="199644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100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20440" y="3627120"/>
                  <a:ext cx="1996440" cy="369332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520440" y="1562715"/>
                <a:ext cx="19964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সময়</a:t>
                </a:r>
                <a14:m>
                  <m:oMath xmlns:m="http://schemas.openxmlformats.org/officeDocument/2006/math">
                    <m:r>
                      <a:rPr lang="bn-BD" sz="2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bn-BD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25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bn-BD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en-US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0440" y="1562715"/>
                <a:ext cx="1996440" cy="461665"/>
              </a:xfrm>
              <a:prstGeom prst="rect">
                <a:avLst/>
              </a:prstGeom>
              <a:blipFill rotWithShape="0">
                <a:blip r:embed="rId5"/>
                <a:stretch>
                  <a:fillRect l="-4893" t="-9211" b="-30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37083" y="4234217"/>
                <a:ext cx="5504638" cy="835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দ্রুতি=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32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BD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দূরত্ব</m:t>
                        </m:r>
                      </m:num>
                      <m:den>
                        <m:r>
                          <a:rPr lang="bn-BD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সময়</m:t>
                        </m:r>
                      </m:den>
                    </m:f>
                    <m:r>
                      <a:rPr lang="bn-BD" sz="3200" b="0" i="0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=</m:t>
                    </m:r>
                    <m:f>
                      <m:fPr>
                        <m:ctrlPr>
                          <a:rPr lang="bn-BD" sz="32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100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𝑚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25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𝑠</m:t>
                        </m:r>
                      </m:den>
                    </m:f>
                    <m:r>
                      <a:rPr lang="en-US" sz="32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=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4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𝑚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/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𝑠</m:t>
                    </m:r>
                  </m:oMath>
                </a14:m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083" y="4234217"/>
                <a:ext cx="5504638" cy="835357"/>
              </a:xfrm>
              <a:prstGeom prst="rect">
                <a:avLst/>
              </a:prstGeom>
              <a:blipFill rotWithShape="0">
                <a:blip r:embed="rId6"/>
                <a:stretch>
                  <a:fillRect l="-2879" b="-138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163925" y="5296061"/>
                <a:ext cx="4983453" cy="9205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দ্রুতি=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32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BD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দূরত্ব</m:t>
                        </m:r>
                      </m:num>
                      <m:den>
                        <m:r>
                          <a:rPr lang="bn-BD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সময়</m:t>
                        </m:r>
                      </m:den>
                    </m:f>
                  </m:oMath>
                </a14:m>
                <a:r>
                  <a:rPr lang="bn-BD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32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BD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মিটার</m:t>
                        </m:r>
                      </m:num>
                      <m:den>
                        <m:r>
                          <a:rPr lang="bn-BD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সেকেন্ড</m:t>
                        </m:r>
                      </m:den>
                    </m:f>
                    <m:r>
                      <m:rPr>
                        <m:nor/>
                      </m:rPr>
                      <a:rPr lang="bn-BD" sz="3200" dirty="0"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m:t>=</m:t>
                    </m:r>
                    <m:f>
                      <m:fPr>
                        <m:ctrlPr>
                          <a:rPr lang="bn-BD" sz="32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𝑚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𝑠</m:t>
                        </m:r>
                      </m:den>
                    </m:f>
                  </m:oMath>
                </a14:m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n-US" sz="3200" b="0" i="0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𝑚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𝑠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−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1</m:t>
                        </m:r>
                      </m:sup>
                    </m:sSup>
                  </m:oMath>
                </a14:m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3925" y="5296061"/>
                <a:ext cx="4983453" cy="920573"/>
              </a:xfrm>
              <a:prstGeom prst="rect">
                <a:avLst/>
              </a:prstGeom>
              <a:blipFill rotWithShape="0">
                <a:blip r:embed="rId7"/>
                <a:stretch>
                  <a:fillRect l="-3056" b="-125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764498" y="5463959"/>
            <a:ext cx="18912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দ্রুতির একক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316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repeatCount="200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59259E-6 L -0.99931 0.0111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965" y="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15240" y="2335096"/>
            <a:ext cx="9022080" cy="914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71" t="13117" r="5371" b="30259"/>
          <a:stretch/>
        </p:blipFill>
        <p:spPr>
          <a:xfrm>
            <a:off x="8147379" y="2056966"/>
            <a:ext cx="946278" cy="274320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15240" y="1961716"/>
            <a:ext cx="106680" cy="929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9044940" y="1919801"/>
            <a:ext cx="106680" cy="929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121920" y="2879049"/>
            <a:ext cx="8878167" cy="1117403"/>
            <a:chOff x="121920" y="2879049"/>
            <a:chExt cx="8878167" cy="1117403"/>
          </a:xfrm>
        </p:grpSpPr>
        <p:sp>
          <p:nvSpPr>
            <p:cNvPr id="12" name="Right Brace 11"/>
            <p:cNvSpPr/>
            <p:nvPr/>
          </p:nvSpPr>
          <p:spPr>
            <a:xfrm rot="5400000">
              <a:off x="4332404" y="-1331435"/>
              <a:ext cx="457200" cy="8878167"/>
            </a:xfrm>
            <a:prstGeom prst="rightBrace">
              <a:avLst>
                <a:gd name="adj1" fmla="val 8333"/>
                <a:gd name="adj2" fmla="val 53057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3520440" y="3627120"/>
                  <a:ext cx="199644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100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20440" y="3627120"/>
                  <a:ext cx="1996440" cy="369332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520440" y="1562715"/>
                <a:ext cx="19964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সময়</a:t>
                </a:r>
                <a14:m>
                  <m:oMath xmlns:m="http://schemas.openxmlformats.org/officeDocument/2006/math">
                    <m:r>
                      <a:rPr lang="bn-BD" sz="2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bn-BD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25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bn-BD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en-US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0440" y="1562715"/>
                <a:ext cx="1996440" cy="461665"/>
              </a:xfrm>
              <a:prstGeom prst="rect">
                <a:avLst/>
              </a:prstGeom>
              <a:blipFill rotWithShape="0">
                <a:blip r:embed="rId5"/>
                <a:stretch>
                  <a:fillRect l="-4893" t="-9211" b="-30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772963" y="3607628"/>
                <a:ext cx="2209800" cy="8322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বেগ=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32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BD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দূরত্ব</m:t>
                        </m:r>
                      </m:num>
                      <m:den>
                        <m:r>
                          <a:rPr lang="bn-BD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সময়</m:t>
                        </m:r>
                      </m:den>
                    </m:f>
                  </m:oMath>
                </a14:m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963" y="3607628"/>
                <a:ext cx="2209800" cy="832279"/>
              </a:xfrm>
              <a:prstGeom prst="rect">
                <a:avLst/>
              </a:prstGeom>
              <a:blipFill rotWithShape="0">
                <a:blip r:embed="rId6"/>
                <a:stretch>
                  <a:fillRect l="-6887" b="-147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163925" y="5296061"/>
                <a:ext cx="4983453" cy="9205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বেগ=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32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BD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দূরত্ব</m:t>
                        </m:r>
                      </m:num>
                      <m:den>
                        <m:r>
                          <a:rPr lang="bn-BD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সময়</m:t>
                        </m:r>
                      </m:den>
                    </m:f>
                  </m:oMath>
                </a14:m>
                <a:r>
                  <a:rPr lang="bn-BD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32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BD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মিটার</m:t>
                        </m:r>
                      </m:num>
                      <m:den>
                        <m:r>
                          <a:rPr lang="bn-BD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সেকেন্ড</m:t>
                        </m:r>
                      </m:den>
                    </m:f>
                    <m:r>
                      <m:rPr>
                        <m:nor/>
                      </m:rPr>
                      <a:rPr lang="bn-BD" sz="3200" dirty="0"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m:t>=</m:t>
                    </m:r>
                    <m:f>
                      <m:fPr>
                        <m:ctrlPr>
                          <a:rPr lang="bn-BD" sz="32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𝑚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𝑠</m:t>
                        </m:r>
                      </m:den>
                    </m:f>
                  </m:oMath>
                </a14:m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n-US" sz="3200" b="0" i="0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𝑚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𝑠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−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1</m:t>
                        </m:r>
                      </m:sup>
                    </m:sSup>
                  </m:oMath>
                </a14:m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3925" y="5296061"/>
                <a:ext cx="4983453" cy="920573"/>
              </a:xfrm>
              <a:prstGeom prst="rect">
                <a:avLst/>
              </a:prstGeom>
              <a:blipFill rotWithShape="0">
                <a:blip r:embed="rId7"/>
                <a:stretch>
                  <a:fillRect l="-3056" b="-125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764498" y="4711286"/>
            <a:ext cx="18912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বেগের একক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500" t="63348" r="4333" b="5251"/>
          <a:stretch/>
        </p:blipFill>
        <p:spPr>
          <a:xfrm rot="5400000">
            <a:off x="5274294" y="317560"/>
            <a:ext cx="1216083" cy="1203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082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59259E-6 L -0.99271 0.0111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635" y="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45195" y="2711466"/>
            <a:ext cx="51128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দ্রুতি ও বেগের মধ্যে ৩ টি পার্থক্য </a:t>
            </a:r>
            <a:r>
              <a:rPr lang="bn-BD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লেখ।</a:t>
            </a:r>
            <a:endParaRPr lang="en-US" sz="28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75238" y="1288584"/>
            <a:ext cx="212536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3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17920" y="1355733"/>
            <a:ext cx="24494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2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BD" sz="2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০৮ মিনিট </a:t>
            </a:r>
            <a:endParaRPr lang="en-US" sz="2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290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240" y="2335096"/>
            <a:ext cx="9022080" cy="914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71" t="13117" r="5371" b="30259"/>
          <a:stretch/>
        </p:blipFill>
        <p:spPr>
          <a:xfrm>
            <a:off x="8197722" y="2060776"/>
            <a:ext cx="946278" cy="27432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71" t="13117" r="5371" b="30259"/>
          <a:stretch/>
        </p:blipFill>
        <p:spPr>
          <a:xfrm>
            <a:off x="5027802" y="2060776"/>
            <a:ext cx="946278" cy="27432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71800" y="6123108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ত্বরণ হল বেগ পরিবর্তনের হার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292539" y="4914252"/>
                <a:ext cx="3244722" cy="10807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dirty="0" smtClean="0"/>
                  <a:t>a=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2539" y="4914252"/>
                <a:ext cx="3244722" cy="1080745"/>
              </a:xfrm>
              <a:prstGeom prst="rect">
                <a:avLst/>
              </a:prstGeom>
              <a:blipFill rotWithShape="0">
                <a:blip r:embed="rId3"/>
                <a:stretch>
                  <a:fillRect l="-8459" t="-3390" b="-158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2301939" y="2700856"/>
            <a:ext cx="5501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আদি বেগ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u,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শেষ বেগ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v,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t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হলে,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356360" y="3261392"/>
                <a:ext cx="550164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t </a:t>
                </a:r>
                <a:r>
                  <a:rPr lang="bn-BD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সময়ে বেগের পরিবর্তন =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bn-BD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  <a:r>
                  <a:rPr lang="en-US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en-US" sz="28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6360" y="3261392"/>
                <a:ext cx="5501640" cy="523220"/>
              </a:xfrm>
              <a:prstGeom prst="rect">
                <a:avLst/>
              </a:prstGeom>
              <a:blipFill rotWithShape="0">
                <a:blip r:embed="rId4"/>
                <a:stretch>
                  <a:fillRect l="-2328" t="-9302" b="-337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356360" y="3912723"/>
                <a:ext cx="5501640" cy="6688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একক</a:t>
                </a:r>
                <a:r>
                  <a:rPr lang="en-US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সময়ে বেগের পরিবর্তন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𝑢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</m:oMath>
                </a14:m>
                <a:endParaRPr lang="en-US" sz="28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6360" y="3912723"/>
                <a:ext cx="5501640" cy="668837"/>
              </a:xfrm>
              <a:prstGeom prst="rect">
                <a:avLst/>
              </a:prstGeom>
              <a:blipFill rotWithShape="0">
                <a:blip r:embed="rId5"/>
                <a:stretch>
                  <a:fillRect l="-2328" b="-14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3335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7037E-7 L -0.75659 0.006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830" y="32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7037E-7 L -0.53333 0.00671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667" y="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7" grpId="0"/>
      <p:bldP spid="8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1349</TotalTime>
  <Words>415</Words>
  <Application>Microsoft Office PowerPoint</Application>
  <PresentationFormat>On-screen Show (4:3)</PresentationFormat>
  <Paragraphs>70</Paragraphs>
  <Slides>13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ANISUR</dc:creator>
  <cp:lastModifiedBy>Windows User</cp:lastModifiedBy>
  <cp:revision>326</cp:revision>
  <dcterms:created xsi:type="dcterms:W3CDTF">2014-09-20T16:42:22Z</dcterms:created>
  <dcterms:modified xsi:type="dcterms:W3CDTF">2020-04-18T14:29:10Z</dcterms:modified>
</cp:coreProperties>
</file>