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84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69" r:id="rId17"/>
    <p:sldId id="270" r:id="rId18"/>
    <p:sldId id="282" r:id="rId19"/>
    <p:sldId id="271" r:id="rId20"/>
    <p:sldId id="272" r:id="rId21"/>
    <p:sldId id="273" r:id="rId22"/>
    <p:sldId id="283" r:id="rId23"/>
    <p:sldId id="274" r:id="rId24"/>
    <p:sldId id="275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6D67-7743-4FE4-9E95-CCC2ED4942CB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 cap="flat" cmpd="sng">
              <a:solidFill>
                <a:srgbClr val="FFFF00"/>
              </a:solidFill>
              <a:prstDash val="lgDash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ounded Rectangle 7" descr="Pink tissue paper"/>
          <p:cNvSpPr>
            <a:spLocks noChangeArrowheads="1"/>
          </p:cNvSpPr>
          <p:nvPr/>
        </p:nvSpPr>
        <p:spPr bwMode="auto">
          <a:xfrm>
            <a:off x="762000" y="5638800"/>
            <a:ext cx="7772400" cy="838200"/>
          </a:xfrm>
          <a:prstGeom prst="roundRect">
            <a:avLst>
              <a:gd name="adj" fmla="val 28491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7800" y="838200"/>
            <a:ext cx="6210300" cy="919401"/>
          </a:xfrm>
          <a:prstGeom prst="roundRect">
            <a:avLst/>
          </a:prstGeom>
          <a:solidFill>
            <a:srgbClr val="7030A0"/>
          </a:solidFill>
          <a:ln/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5382" y="4648200"/>
            <a:ext cx="2686406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ভিসিক্যালক্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2" descr="E:\MOTIAR\D,contennt Picture 2\visical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27250"/>
            <a:ext cx="2109788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MOTIAR\D,contennt Picture 2\Open of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98650"/>
            <a:ext cx="2366963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2935266" y="4641850"/>
            <a:ext cx="3276600" cy="762000"/>
          </a:xfrm>
          <a:prstGeom prst="roundRect">
            <a:avLst/>
          </a:prstGeom>
          <a:solidFill>
            <a:schemeClr val="accent2"/>
          </a:solidFill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400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‌ওপেন অফিস ক্যালক্‌</a:t>
            </a:r>
            <a:endParaRPr lang="en-US" sz="24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7" name="Picture 4" descr="E:\MOTIAR\D,contennt Picture 2\exc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127250"/>
            <a:ext cx="19431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6324600" y="4648200"/>
            <a:ext cx="2381250" cy="762000"/>
          </a:xfrm>
          <a:prstGeom prst="roundRect">
            <a:avLst/>
          </a:prstGeom>
          <a:solidFill>
            <a:srgbClr val="FF33CC"/>
          </a:solidFill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এক্সেল</a:t>
            </a:r>
            <a:endParaRPr lang="en-US" sz="4000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5383" y="187088"/>
            <a:ext cx="9031446" cy="6477000"/>
            <a:chOff x="304013" y="330219"/>
            <a:chExt cx="8799870" cy="599722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04013" y="330219"/>
              <a:ext cx="8687586" cy="5997222"/>
            </a:xfrm>
            <a:prstGeom prst="rect">
              <a:avLst/>
            </a:prstGeom>
            <a:solidFill>
              <a:srgbClr val="FFFFFF"/>
            </a:solidFill>
            <a:ln w="152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921374"/>
              <a:ext cx="1513300" cy="370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7750" y="1469398"/>
              <a:ext cx="1828571" cy="411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6754161" y="2720299"/>
              <a:ext cx="1548767" cy="567702"/>
              <a:chOff x="6048434" y="2299138"/>
              <a:chExt cx="1871517" cy="65071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048434" y="2611847"/>
                <a:ext cx="1871517" cy="3380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All Programs</a:t>
                </a: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6680600" y="2299138"/>
                <a:ext cx="417480" cy="22851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765430" y="1643801"/>
              <a:ext cx="2333294" cy="835040"/>
              <a:chOff x="4107435" y="1226403"/>
              <a:chExt cx="2819751" cy="95755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07435" y="1226403"/>
                <a:ext cx="2140966" cy="88232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কম্পিউটার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চালু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থাকা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অবস্থায়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4" name="Elbow Connector 13"/>
              <p:cNvCxnSpPr/>
              <p:nvPr/>
            </p:nvCxnSpPr>
            <p:spPr>
              <a:xfrm>
                <a:off x="6241387" y="1602726"/>
                <a:ext cx="685799" cy="581227"/>
              </a:xfrm>
              <a:prstGeom prst="bentConnector3">
                <a:avLst>
                  <a:gd name="adj1" fmla="val 5000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6432484" y="3358390"/>
              <a:ext cx="2076847" cy="585624"/>
              <a:chOff x="5665647" y="2932710"/>
              <a:chExt cx="2509575" cy="67176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665647" y="3266210"/>
                <a:ext cx="2509575" cy="3382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Microsoft Office</a:t>
                </a: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6781345" y="2932710"/>
                <a:ext cx="417468" cy="22868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71500" y="638014"/>
              <a:ext cx="6979139" cy="599061"/>
            </a:xfrm>
            <a:prstGeom prst="roundRect">
              <a:avLst/>
            </a:prstGeom>
            <a:ln w="57150">
              <a:solidFill>
                <a:schemeClr val="accent2"/>
              </a:solidFill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মাইক্রোসফট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অফিস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এক্সেল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2007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খোলার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নিয়ম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2450" y="3162854"/>
              <a:ext cx="1702462" cy="120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144462" y="2334165"/>
              <a:ext cx="874877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NikoshBAN" pitchFamily="2" charset="0"/>
                  <a:cs typeface="NikoshBAN" pitchFamily="2" charset="0"/>
                </a:rPr>
                <a:t>Start</a:t>
              </a: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5827283" y="4023520"/>
              <a:ext cx="3276600" cy="681940"/>
              <a:chOff x="5674883" y="3565404"/>
              <a:chExt cx="3276600" cy="6827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674883" y="3909613"/>
                <a:ext cx="3276600" cy="3385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NikoshBAN" pitchFamily="2" charset="0"/>
                    <a:cs typeface="NikoshBAN" pitchFamily="2" charset="0"/>
                  </a:rPr>
                  <a:t>Microsoft  Office Excel 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2007</a:t>
                </a:r>
              </a:p>
            </p:txBody>
          </p:sp>
          <p:sp>
            <p:nvSpPr>
              <p:cNvPr id="23" name="Down Arrow 22"/>
              <p:cNvSpPr/>
              <p:nvPr/>
            </p:nvSpPr>
            <p:spPr>
              <a:xfrm>
                <a:off x="7167388" y="3565404"/>
                <a:ext cx="417512" cy="22887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33400"/>
            <a:ext cx="5715000" cy="64698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OTIAR\D,contennt Picture 2\ex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6200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Right Arrow 7"/>
          <p:cNvSpPr/>
          <p:nvPr/>
        </p:nvSpPr>
        <p:spPr>
          <a:xfrm>
            <a:off x="304800" y="5105400"/>
            <a:ext cx="25146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All Programs</a:t>
            </a:r>
            <a:r>
              <a:rPr lang="en-US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0" y="5105400"/>
            <a:ext cx="1981200" cy="12954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MS Office</a:t>
            </a:r>
            <a:r>
              <a:rPr lang="en-US" dirty="0"/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57800" y="5105400"/>
            <a:ext cx="19812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MS Excel</a:t>
            </a:r>
            <a:r>
              <a:rPr lang="en-US" dirty="0"/>
              <a:t> </a:t>
            </a:r>
          </a:p>
        </p:txBody>
      </p:sp>
      <p:sp>
        <p:nvSpPr>
          <p:cNvPr id="11" name="L-Shape 10"/>
          <p:cNvSpPr/>
          <p:nvPr/>
        </p:nvSpPr>
        <p:spPr>
          <a:xfrm>
            <a:off x="7467600" y="5257800"/>
            <a:ext cx="1524000" cy="914400"/>
          </a:xfrm>
          <a:prstGeom prst="corner">
            <a:avLst>
              <a:gd name="adj1" fmla="val 68182"/>
              <a:gd name="adj2" fmla="val 4848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76400" y="533400"/>
            <a:ext cx="5486400" cy="646986"/>
          </a:xfrm>
          <a:prstGeom prst="roundRect">
            <a:avLst/>
          </a:prstGeom>
          <a:solidFill>
            <a:schemeClr val="accent1"/>
          </a:solidFill>
          <a:ln w="57150">
            <a:solidFill>
              <a:srgbClr val="C2290A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স্প্রেডশিট পরিচিতি: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266700" y="28575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1143000"/>
            <a:ext cx="7750175" cy="4357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10" name="Group 109"/>
          <p:cNvGrpSpPr>
            <a:grpSpLocks/>
          </p:cNvGrpSpPr>
          <p:nvPr/>
        </p:nvGrpSpPr>
        <p:grpSpPr bwMode="auto">
          <a:xfrm rot="5400000">
            <a:off x="5067300" y="-266700"/>
            <a:ext cx="228600" cy="5943600"/>
            <a:chOff x="3581400" y="2362994"/>
            <a:chExt cx="228600" cy="3124200"/>
          </a:xfrm>
        </p:grpSpPr>
        <p:cxnSp>
          <p:nvCxnSpPr>
            <p:cNvPr id="111" name="Straight Connector 110"/>
            <p:cNvCxnSpPr/>
            <p:nvPr/>
          </p:nvCxnSpPr>
          <p:spPr>
            <a:xfrm rot="5400000">
              <a:off x="2020094" y="3924300"/>
              <a:ext cx="31242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3581400" y="251486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3581400" y="266673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3581400" y="2819440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3581400" y="2977153"/>
              <a:ext cx="228600" cy="8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581400" y="3124017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581400" y="3276722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3581400" y="342859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3581400" y="3581298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581400" y="373400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3581400" y="3885874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581400" y="4038580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3581400" y="419128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3581400" y="4343155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3581400" y="4495861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3581400" y="4653573"/>
              <a:ext cx="228600" cy="8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3581400" y="4800437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3581400" y="4953142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3581400" y="5105013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3581400" y="5257718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3581400" y="5410424"/>
              <a:ext cx="228600" cy="1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1981200" y="3733800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রো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4724400" y="2286000"/>
            <a:ext cx="60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কলাম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1371600" y="2209800"/>
            <a:ext cx="228600" cy="3124200"/>
            <a:chOff x="228600" y="2210594"/>
            <a:chExt cx="228600" cy="3124200"/>
          </a:xfrm>
        </p:grpSpPr>
        <p:cxnSp>
          <p:nvCxnSpPr>
            <p:cNvPr id="135" name="Straight Connector 134"/>
            <p:cNvCxnSpPr/>
            <p:nvPr/>
          </p:nvCxnSpPr>
          <p:spPr>
            <a:xfrm rot="5400000">
              <a:off x="-1332706" y="3771900"/>
              <a:ext cx="31242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228600" y="2361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228600" y="2513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228600" y="2666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228600" y="2818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228600" y="2971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228600" y="3123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28600" y="3275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>
              <a:off x="228600" y="3428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28600" y="3580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228600" y="3733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228600" y="3885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228600" y="4037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228600" y="4190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228600" y="4342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>
              <a:off x="228600" y="4495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228600" y="46474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228600" y="47998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228600" y="49522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228600" y="51046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228600" y="5257007"/>
              <a:ext cx="2286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161924" y="5650468"/>
            <a:ext cx="8601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 থেকে নীচের দিকে লম্বা ভাবে যে সারি তাকে কলাম বলে। কলামের ঠিকানা </a:t>
            </a:r>
            <a:r>
              <a:rPr lang="en-US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A,B,C </a:t>
            </a:r>
            <a:r>
              <a:rPr lang="bn-BD" sz="1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61680" y="6019800"/>
            <a:ext cx="8307624" cy="366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 দিক ডানে যে সারি তাকে রো বা সারি বলে। রো এর ঠিকানা </a:t>
            </a:r>
            <a:r>
              <a:rPr lang="en-US" dirty="0">
                <a:solidFill>
                  <a:srgbClr val="FF0000"/>
                </a:solidFill>
                <a:latin typeface="+mj-lt"/>
                <a:cs typeface="NikoshBAN" pitchFamily="2" charset="0"/>
              </a:rPr>
              <a:t>1.2.3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 দিয়ে প্রকাশ করা হয়।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479425" y="3363913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>
                <a:latin typeface="NikoshBAN" pitchFamily="2" charset="0"/>
                <a:cs typeface="NikoshBAN" pitchFamily="2" charset="0"/>
              </a:rPr>
              <a:t>সেল পয়েন্টার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2" grpId="0"/>
      <p:bldP spid="133" grpId="0"/>
      <p:bldP spid="156" grpId="0"/>
      <p:bldP spid="157" grpId="0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533400"/>
            <a:ext cx="54102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স্প্রেডশিট পরিচিতি: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preadshe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848600" cy="5254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12" y="46482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স্প্রেডশিট ও ওয়ার্ড প্রোসেসিং এর মধ্যে ৩টি পার্থক লেখ।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কোন ধরনের কাজের জন্য স্প্রেডশিট ব্যবহার করা হয়?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স্প্রেডশিট প্রোগ্রামের প্রধান বৈশিষ্ট্য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Bouquet"/>
          <p:cNvSpPr>
            <a:spLocks noChangeArrowheads="1"/>
          </p:cNvSpPr>
          <p:nvPr/>
        </p:nvSpPr>
        <p:spPr bwMode="auto">
          <a:xfrm>
            <a:off x="2743200" y="6858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8" descr="Untitled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0437" y="1680723"/>
            <a:ext cx="3116909" cy="26962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19200" y="457200"/>
            <a:ext cx="6629400" cy="646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066800"/>
            <a:ext cx="33528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3900" y="1103194"/>
            <a:ext cx="3657600" cy="1944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2175" y="3810000"/>
            <a:ext cx="36576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411" y="3810000"/>
            <a:ext cx="3491551" cy="204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28688" y="3186113"/>
            <a:ext cx="2500312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4650" y="3143250"/>
            <a:ext cx="25025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288" y="6019800"/>
            <a:ext cx="2860674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037263"/>
            <a:ext cx="2500313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990600"/>
            <a:ext cx="3527425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3733800"/>
            <a:ext cx="395605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3733800"/>
            <a:ext cx="3527425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t="18951"/>
          <a:stretch>
            <a:fillRect/>
          </a:stretch>
        </p:blipFill>
        <p:spPr bwMode="auto">
          <a:xfrm>
            <a:off x="4654550" y="990600"/>
            <a:ext cx="395605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80043" y="344270"/>
            <a:ext cx="8299450" cy="646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438" y="3181350"/>
            <a:ext cx="2189162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24200"/>
            <a:ext cx="2657475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525" y="5943600"/>
            <a:ext cx="18161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গবেষণায়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3012" y="5943600"/>
            <a:ext cx="279558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অফিসে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3962400"/>
            <a:ext cx="6418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ফলাফল তৈরীতে আমরা স্প্রেডশিট ব্যবহার করব কেন?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4724400"/>
            <a:ext cx="4538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২। স্প্রেডশিট ব্যবহারের ক্ষেত্র সমূহ লেখ।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95400" y="5410200"/>
            <a:ext cx="6162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৩। স্প্রেডশিট-এ ফর্মূলা ব্যবহার করে ৫টি সেল এর যোগ 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করার নিয়ম  লেখ।</a:t>
            </a:r>
          </a:p>
        </p:txBody>
      </p:sp>
      <p:pic>
        <p:nvPicPr>
          <p:cNvPr id="9" name="Picture 5" descr="nccnccncc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0221" y="1608267"/>
            <a:ext cx="3345463" cy="2295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7432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762000"/>
            <a:ext cx="7086600" cy="646986"/>
          </a:xfrm>
          <a:prstGeom prst="round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ফর্মুলা ব্যবহার করে হিসাব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r="55490" b="57875"/>
          <a:stretch>
            <a:fillRect/>
          </a:stretch>
        </p:blipFill>
        <p:spPr bwMode="auto">
          <a:xfrm>
            <a:off x="609600" y="1447800"/>
            <a:ext cx="77724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rot="10800000">
            <a:off x="4987925" y="3519488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999125"/>
            <a:ext cx="1104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altLang="en-US" sz="4400" b="1" dirty="0">
                <a:solidFill>
                  <a:srgbClr val="0033CC"/>
                </a:solidFill>
                <a:latin typeface="AnandapatraCMJ" pitchFamily="2" charset="0"/>
              </a:rPr>
              <a:t>কামরুজ্জামান সরদার</a:t>
            </a:r>
            <a:r>
              <a:rPr lang="bn-BD" altLang="en-US" sz="4400" b="1" dirty="0">
                <a:solidFill>
                  <a:srgbClr val="0033CC"/>
                </a:solidFill>
                <a:latin typeface="AnandapatraCMJ" pitchFamily="2" charset="0"/>
              </a:rPr>
              <a:t> </a:t>
            </a:r>
            <a:r>
              <a:rPr lang="bn-IN" altLang="en-US" sz="4400" b="1" dirty="0">
                <a:solidFill>
                  <a:srgbClr val="0033CC"/>
                </a:solidFill>
                <a:latin typeface="AnandapatraCMJ" pitchFamily="2" charset="0"/>
              </a:rPr>
              <a:t>( কামরুল )</a:t>
            </a:r>
            <a:endParaRPr lang="bn-BD" sz="4400" dirty="0">
              <a:solidFill>
                <a:srgbClr val="002060"/>
              </a:solidFill>
            </a:endParaRPr>
          </a:p>
          <a:p>
            <a:r>
              <a:rPr lang="bn-BD" alt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alt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ICT )</a:t>
            </a:r>
            <a:endParaRPr lang="bn-IN" alt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altLang="en-US" sz="4400" b="1" dirty="0">
                <a:solidFill>
                  <a:srgbClr val="00B050"/>
                </a:solidFill>
                <a:latin typeface="AnandapatraCMJ" pitchFamily="2" charset="0"/>
              </a:rPr>
              <a:t>নিশ্চিন্তপুর</a:t>
            </a:r>
            <a:r>
              <a:rPr lang="bn-BD" altLang="en-US" sz="4400" b="1" dirty="0">
                <a:solidFill>
                  <a:srgbClr val="00B050"/>
                </a:solidFill>
                <a:latin typeface="AnandapatraCMJ" pitchFamily="2" charset="0"/>
              </a:rPr>
              <a:t> </a:t>
            </a:r>
            <a:r>
              <a:rPr lang="bn-IN" altLang="en-US" sz="4400" b="1" dirty="0">
                <a:solidFill>
                  <a:srgbClr val="00B050"/>
                </a:solidFill>
                <a:latin typeface="AnandapatraCMJ" pitchFamily="2" charset="0"/>
              </a:rPr>
              <a:t>মাধ্যমিক  </a:t>
            </a:r>
            <a:r>
              <a:rPr lang="bn-BD" altLang="en-US" sz="4000" b="1" dirty="0">
                <a:solidFill>
                  <a:srgbClr val="00B050"/>
                </a:solidFill>
                <a:latin typeface="NikoshBAN" panose="02000000000000000000" pitchFamily="2" charset="0"/>
              </a:rPr>
              <a:t>বিদ্যালয়</a:t>
            </a:r>
            <a:r>
              <a:rPr lang="bn-BD" altLang="en-US" sz="4000" b="1" dirty="0">
                <a:solidFill>
                  <a:srgbClr val="00B050"/>
                </a:solidFill>
                <a:latin typeface="ShurmaMJ" pitchFamily="2" charset="0"/>
              </a:rPr>
              <a:t>,</a:t>
            </a:r>
            <a:r>
              <a:rPr lang="bn-IN" altLang="en-US" sz="4000" b="1" dirty="0">
                <a:solidFill>
                  <a:srgbClr val="00B050"/>
                </a:solidFill>
                <a:latin typeface="ShurmaMJ" pitchFamily="2" charset="0"/>
              </a:rPr>
              <a:t>বাবুপাড়া,পাংশা,</a:t>
            </a:r>
            <a:r>
              <a:rPr lang="bn-BD" altLang="en-US" sz="4000" b="1" dirty="0">
                <a:solidFill>
                  <a:srgbClr val="00B050"/>
                </a:solidFill>
                <a:latin typeface="ShurmaMJ" pitchFamily="2" charset="0"/>
              </a:rPr>
              <a:t>রাজবাড়ী।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4400" dirty="0">
                <a:solidFill>
                  <a:srgbClr val="FF0000"/>
                </a:solidFill>
                <a:latin typeface="Nikosh" pitchFamily="2" charset="0"/>
              </a:rPr>
              <a:t>মোবাইল নং ০১৭</a:t>
            </a:r>
            <a:r>
              <a:rPr lang="en-US" sz="4400" dirty="0">
                <a:solidFill>
                  <a:srgbClr val="FF0000"/>
                </a:solidFill>
                <a:latin typeface="Nikosh" pitchFamily="2" charset="0"/>
              </a:rPr>
              <a:t>১১৫১৪৩০৮</a:t>
            </a:r>
            <a:r>
              <a:rPr lang="bn-BD" sz="4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685800"/>
            <a:ext cx="4504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Siyam Rupali ANSI" panose="02000000000000000000" pitchFamily="2" charset="0"/>
                <a:ea typeface="Microsoft Yi Baiti" panose="03000500000000000000" pitchFamily="66" charset="0"/>
              </a:rPr>
              <a:t>Dc¯’</a:t>
            </a:r>
            <a:r>
              <a:rPr lang="en-US" sz="7200" b="1" dirty="0" err="1">
                <a:latin typeface="Siyam Rupali ANSI" panose="02000000000000000000" pitchFamily="2" charset="0"/>
                <a:ea typeface="Microsoft Yi Baiti" panose="03000500000000000000" pitchFamily="66" charset="0"/>
              </a:rPr>
              <a:t>vcbvq</a:t>
            </a:r>
            <a:endParaRPr lang="en-US" sz="7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5669"/>
            <a:ext cx="1905000" cy="23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533400"/>
            <a:ext cx="7391400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ফর্মূলা ব্যবহার করে পরীক্ষার রেজাল্ট তৈরি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49048" b="37500"/>
          <a:stretch>
            <a:fillRect/>
          </a:stretch>
        </p:blipFill>
        <p:spPr bwMode="auto">
          <a:xfrm>
            <a:off x="685800" y="1295400"/>
            <a:ext cx="78486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573088"/>
            <a:ext cx="6248400" cy="715089"/>
          </a:xfrm>
          <a:prstGeom prst="roundRect">
            <a:avLst/>
          </a:prstGeom>
          <a:solidFill>
            <a:schemeClr val="accent1"/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NikoshLight" pitchFamily="2" charset="0"/>
                <a:cs typeface="NikoshLight" pitchFamily="2" charset="0"/>
              </a:rPr>
              <a:t>যোগ, বিয়োগ, গুণ ও ভাগ করার পদ্ধতিঃ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84694" y="1974850"/>
            <a:ext cx="7696895" cy="274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66800" y="5105400"/>
            <a:ext cx="6248400" cy="105560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bn-BD" sz="2800">
                <a:latin typeface="Lucida Sans Unicode" pitchFamily="34" charset="0"/>
                <a:cs typeface="Vrinda" pitchFamily="34" charset="0"/>
              </a:rPr>
              <a:t>যোগ </a:t>
            </a:r>
            <a:r>
              <a:rPr lang="en-US" sz="2800">
                <a:latin typeface="Lucida Sans Unicode" pitchFamily="34" charset="0"/>
              </a:rPr>
              <a:t>= sum(a1:a8) Enter</a:t>
            </a:r>
            <a:endParaRPr lang="bn-BD" sz="2800">
              <a:latin typeface="Lucida Sans Unicode" pitchFamily="34" charset="0"/>
              <a:cs typeface="Vrinda" pitchFamily="34" charset="0"/>
            </a:endParaRPr>
          </a:p>
          <a:p>
            <a:pPr algn="ctr"/>
            <a:r>
              <a:rPr lang="bn-BD" sz="2800">
                <a:cs typeface="Vrinda" pitchFamily="34" charset="0"/>
              </a:rPr>
              <a:t>বিয়োগ </a:t>
            </a:r>
            <a:r>
              <a:rPr lang="en-US" sz="2800">
                <a:cs typeface="Vrinda" pitchFamily="34" charset="0"/>
              </a:rPr>
              <a:t>= (a9- a10) Enter</a:t>
            </a:r>
            <a:endParaRPr lang="en-US" sz="4000">
              <a:latin typeface="Lucida Sans Unicode" pitchFamily="34" charset="0"/>
              <a:cs typeface="Vrinda" pitchFamily="34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863975" y="3794125"/>
            <a:ext cx="684213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FF"/>
                </a:solidFill>
                <a:latin typeface="Lucida Sans Unicode" pitchFamily="34" charset="0"/>
              </a:rPr>
              <a:t>102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75125" y="4214813"/>
            <a:ext cx="3175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411480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স্প্রেডশিট এ সারি ও কলামের সংখ্যা কত?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স্প্রেডশিট বলতে কী বুঝ?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>
                <a:latin typeface="Calibri" pitchFamily="34" charset="0"/>
                <a:cs typeface="NikoshBAN" pitchFamily="2" charset="0"/>
              </a:rPr>
              <a:t>3</a:t>
            </a:r>
            <a:r>
              <a:rPr lang="bn-BD" sz="3200" dirty="0">
                <a:latin typeface="Calibri" pitchFamily="34" charset="0"/>
                <a:cs typeface="NikoshBAN" pitchFamily="2" charset="0"/>
              </a:rPr>
              <a:t> এবং </a:t>
            </a:r>
            <a:r>
              <a:rPr lang="en-US" sz="3200" dirty="0">
                <a:latin typeface="Calibri" pitchFamily="34" charset="0"/>
                <a:cs typeface="NikoshBAN" pitchFamily="2" charset="0"/>
              </a:rPr>
              <a:t>D3 </a:t>
            </a:r>
            <a:r>
              <a:rPr lang="bn-BD" sz="3200" dirty="0">
                <a:latin typeface="Calibri" pitchFamily="34" charset="0"/>
                <a:cs typeface="NikoshBAN" pitchFamily="2" charset="0"/>
              </a:rPr>
              <a:t>সেল এর যোগের ফর্মূলা কী?</a:t>
            </a: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819400" y="762000"/>
            <a:ext cx="3059113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8829" y="1832255"/>
            <a:ext cx="3729789" cy="2126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762000"/>
            <a:ext cx="7086600" cy="5788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স্প্রেডশিট ব্যবহারের উদ্দেশ্য-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1752600"/>
            <a:ext cx="7543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স্প্রেডশিট প্রোগ্রামের মাধ্যমে একটা ওয়ার্কশিটে সব ধরনের উপাত্ত প্রবেশ করানো হয়।  ফলে যে কোন ধরনের যে কোনো সংখ্যক উপাত্ত অল্প সময়ে সম্পাদন করা , হিসাব করা, বিশ্লেষণ করা এবং প্রতিবেদন তৈরি করার কাজ স্প্রেডশিট প্রোগ্রামের মাধ্যমে করা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57200"/>
            <a:ext cx="7239000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স্প্রেডশিট ব্যবহারের নানাবিধ সুবিধা আছে যেমন: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143000"/>
            <a:ext cx="8153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স্প্রেডশিট সফটওয়্যার ব্যবহারের মাধ্যমে হিসাবের কাজ দ্রুত ও নির্ভূলভাবে করা যায়। 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মাধ্যমে সহজ, কঠিন ও জটিল সকল ধরনের হিসবা 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এতে বিপুল পরিমান উপাত্ত নিয়ে কাজ 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ফলে হিসাবের কাজ স্বয়ংক্রিয়ভাবে করা যায়।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সম্ভব।</a:t>
            </a:r>
          </a:p>
          <a:p>
            <a:pPr algn="just">
              <a:lnSpc>
                <a:spcPct val="150000"/>
              </a:lnSpc>
              <a:buFont typeface="Wingdings 2" pitchFamily="18" charset="2"/>
              <a:buChar char="³"/>
            </a:pPr>
            <a:r>
              <a:rPr lang="bn-BD" sz="24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 একটি ওয়ার্কবুকে কলামের সংখ্যা ২৫৬টি এবং সারির সংখ্যা ৬৫৫৩৬টি।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6" name="Picture 7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03388"/>
            <a:ext cx="4191000" cy="27876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2741613" y="6223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4790182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পরীক্ষার ফলাফল সংরক্ষণে এবং ফলাফল প্রকাশে স্প্রেডশিট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সুবিধাজনক? তোমার যুক্তি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7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303907" cy="4103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1184" y="762000"/>
            <a:ext cx="48558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u="sng" dirty="0">
                <a:solidFill>
                  <a:srgbClr val="002060"/>
                </a:solidFill>
              </a:rPr>
              <a:t>পাঠ </a:t>
            </a:r>
            <a:r>
              <a:rPr lang="en-US" sz="6000" b="1" u="sng" dirty="0" err="1">
                <a:solidFill>
                  <a:srgbClr val="002060"/>
                </a:solidFill>
              </a:rPr>
              <a:t>পরিচিতি</a:t>
            </a:r>
            <a:endParaRPr lang="en-US" sz="6000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967334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4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4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62000" y="495300"/>
            <a:ext cx="7391400" cy="49530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E:\MOTIAR\D,contennt Picture 2\aba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293370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E:\MOTIAR\D,contennt Picture 2\calcul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0" y="4038600"/>
            <a:ext cx="2438400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>
                <a:latin typeface="NikoshBAN" pitchFamily="2" charset="0"/>
                <a:cs typeface="NikoshBAN" pitchFamily="2" charset="0"/>
              </a:rPr>
              <a:t>গণনার কাজে</a:t>
            </a:r>
          </a:p>
        </p:txBody>
      </p:sp>
      <p:pic>
        <p:nvPicPr>
          <p:cNvPr id="17" name="Picture 16" descr="Slide Pictu -2 (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95400"/>
            <a:ext cx="3124200" cy="1431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4" descr="E:\MOTIAR\D,contennt Picture 2\c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6576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ound Single Corner Rectangle 4"/>
          <p:cNvSpPr/>
          <p:nvPr/>
        </p:nvSpPr>
        <p:spPr>
          <a:xfrm>
            <a:off x="762000" y="5829300"/>
            <a:ext cx="75438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8800" y="457200"/>
            <a:ext cx="5486400" cy="783193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E:\MOTIAR\D,contennt Picture 2\exc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799"/>
            <a:ext cx="3505200" cy="331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914400" y="5029200"/>
            <a:ext cx="7315200" cy="10668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ও স্প্রেডশিট সফটওয়্যার ব্যবহারের কৌশল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Flowchart: Alternate Process 6"/>
          <p:cNvSpPr/>
          <p:nvPr/>
        </p:nvSpPr>
        <p:spPr>
          <a:xfrm>
            <a:off x="2633662" y="728662"/>
            <a:ext cx="3505200" cy="762001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831850" y="1885950"/>
            <a:ext cx="5964365" cy="571500"/>
          </a:xfrm>
          <a:prstGeom prst="roundRect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4674" y="2895600"/>
            <a:ext cx="8229600" cy="303061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2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marL="342900" indent="-342900"/>
            <a:r>
              <a:rPr lang="bn-BD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২. স্প্রেডশিট ব্যবহারের ক্ষেত্র চিহ্নত করতে পারবে।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৩. স্প্রেডশিট সফটওয়্যারের ব্যবহারের উদ্দেশ্য ব্যাখ্যা করতে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৪. স্প্রেডশিট সফটওয়্যারে ফর্মূলা ব্যবহার করে হিসাব করতে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126569"/>
            <a:ext cx="8534400" cy="1464231"/>
          </a:xfrm>
          <a:prstGeom prst="flowChartAlternateProcess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কম্পিউটারে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যে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প্রোগ্রামের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সাহায্যে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হিসাব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নিকাশ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করা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তাকে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বলে</a:t>
            </a:r>
            <a:r>
              <a:rPr lang="en-US" sz="4000" dirty="0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905488"/>
            <a:ext cx="8001000" cy="1123712"/>
          </a:xfrm>
          <a:prstGeom prst="flowChartAlternateProcess">
            <a:avLst/>
          </a:prstGeom>
          <a:solidFill>
            <a:srgbClr val="008000"/>
          </a:solidFill>
          <a:ln w="571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NikoshLight" pitchFamily="2" charset="0"/>
                <a:cs typeface="NikoshLight" pitchFamily="2" charset="0"/>
              </a:rPr>
              <a:t>স্প্রেডশিট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NikoshLight" pitchFamily="2" charset="0"/>
                <a:cs typeface="NikoshLight" pitchFamily="2" charset="0"/>
              </a:rPr>
              <a:t> Spreadsheet</a:t>
            </a:r>
            <a:r>
              <a:rPr lang="en-US" sz="105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609600"/>
            <a:ext cx="5395913" cy="783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Spreadsheet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457200" y="1600200"/>
            <a:ext cx="2514600" cy="1371600"/>
          </a:xfrm>
          <a:prstGeom prst="right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18187C"/>
              </a:gs>
              <a:gs pos="80000">
                <a:srgbClr val="2222A3"/>
              </a:gs>
              <a:gs pos="100000">
                <a:srgbClr val="2020A6"/>
              </a:gs>
            </a:gsLst>
            <a:lin ang="16200000"/>
          </a:gradFill>
          <a:ln w="9525" algn="ctr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cs typeface="+mn-cs"/>
              </a:rPr>
              <a:t>Spread </a:t>
            </a:r>
          </a:p>
        </p:txBody>
      </p:sp>
      <p:sp>
        <p:nvSpPr>
          <p:cNvPr id="9" name="Equal 8"/>
          <p:cNvSpPr/>
          <p:nvPr/>
        </p:nvSpPr>
        <p:spPr>
          <a:xfrm>
            <a:off x="3429000" y="1981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0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3435350" y="3505200"/>
            <a:ext cx="1828800" cy="838200"/>
          </a:xfrm>
          <a:prstGeom prst="mathEqual">
            <a:avLst>
              <a:gd name="adj1" fmla="val 23520"/>
              <a:gd name="adj2" fmla="val 3159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46594" y="1828800"/>
            <a:ext cx="2819400" cy="990600"/>
          </a:xfrm>
          <a:prstGeom prst="roundRect">
            <a:avLst/>
          </a:prstGeom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ছাড়ানো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24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err="1">
                <a:latin typeface="NikoshLight" pitchFamily="2" charset="0"/>
                <a:cs typeface="NikoshLight" pitchFamily="2" charset="0"/>
              </a:rPr>
              <a:t>বিশ্রিত</a:t>
            </a:r>
            <a:endParaRPr lang="en-US" sz="24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88013" y="3505200"/>
            <a:ext cx="2846387" cy="990600"/>
          </a:xfrm>
          <a:prstGeom prst="roundRect">
            <a:avLst/>
          </a:prstGeom>
          <a:solidFill>
            <a:srgbClr val="008000"/>
          </a:solidFill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কাগজ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3200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atin typeface="NikoshLight" pitchFamily="2" charset="0"/>
                <a:cs typeface="NikoshLight" pitchFamily="2" charset="0"/>
              </a:rPr>
              <a:t>পাতা</a:t>
            </a:r>
            <a:endParaRPr lang="en-US" sz="32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57200" y="3200400"/>
            <a:ext cx="2514600" cy="1371600"/>
          </a:xfrm>
          <a:prstGeom prst="right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18187C"/>
              </a:gs>
              <a:gs pos="80000">
                <a:srgbClr val="2222A3"/>
              </a:gs>
              <a:gs pos="100000">
                <a:srgbClr val="2020A6"/>
              </a:gs>
            </a:gsLst>
            <a:lin ang="16200000"/>
          </a:gradFill>
          <a:ln w="9525" algn="ctr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sheet</a:t>
            </a:r>
            <a:endParaRPr lang="en-US" sz="32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7068" y="4847753"/>
            <a:ext cx="8004175" cy="1328023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tx1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</p:grpSpPr>
        <p:sp>
          <p:nvSpPr>
            <p:cNvPr id="4" name="Rectangle 3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94570" y="4233963"/>
            <a:ext cx="8382000" cy="2281476"/>
          </a:xfrm>
          <a:prstGeom prst="roundRect">
            <a:avLst/>
          </a:prstGeom>
          <a:solidFill>
            <a:srgbClr val="0070C0"/>
          </a:solidFill>
          <a:scene3d>
            <a:camera prst="perspectiveRelaxedModerately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ওয়ার্কশীটের আভিধানিক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হছে কাজ করার কাগজ।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 মাইক্রোসফট অফিস  এক্সেলে সারি  এবং কলামের সমন্বয়ে আয়তাকার ঘর বিশিষ্ট যে কাগজে প্রোগ্রামের কাজ করা হয় তাকে ওয়ার্কশীট বলে 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0934" y="533400"/>
            <a:ext cx="4563957" cy="783193"/>
          </a:xfrm>
          <a:prstGeom prst="roundRect">
            <a:avLst/>
          </a:prstGeom>
          <a:solidFill>
            <a:srgbClr val="0070C0"/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ওয়ার্কশীট কাকে বলে?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47801"/>
            <a:ext cx="6324600" cy="2648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565</Words>
  <Application>Microsoft Office PowerPoint</Application>
  <PresentationFormat>On-screen Show (4:3)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AnandapatraCMJ</vt:lpstr>
      <vt:lpstr>Arial</vt:lpstr>
      <vt:lpstr>Calibri</vt:lpstr>
      <vt:lpstr>Lucida Sans Unicode</vt:lpstr>
      <vt:lpstr>Microsoft Yi Baiti</vt:lpstr>
      <vt:lpstr>Nikosh</vt:lpstr>
      <vt:lpstr>NikoshBAN</vt:lpstr>
      <vt:lpstr>NikoshLight</vt:lpstr>
      <vt:lpstr>ShurmaMJ</vt:lpstr>
      <vt:lpstr>Siyam Rupali ANSI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NIHADCOCHING</dc:creator>
  <cp:lastModifiedBy>DELL</cp:lastModifiedBy>
  <cp:revision>48</cp:revision>
  <dcterms:created xsi:type="dcterms:W3CDTF">2016-03-26T15:04:33Z</dcterms:created>
  <dcterms:modified xsi:type="dcterms:W3CDTF">2017-09-13T04:56:14Z</dcterms:modified>
</cp:coreProperties>
</file>