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2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2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6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9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8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4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8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CF33-89B9-4622-A430-06B5DF336E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D776D-498D-4C84-93F2-F7687192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89825" y="1525292"/>
            <a:ext cx="5157358" cy="4078609"/>
            <a:chOff x="5609509" y="1285324"/>
            <a:chExt cx="5998619" cy="4914248"/>
          </a:xfrm>
        </p:grpSpPr>
        <p:sp>
          <p:nvSpPr>
            <p:cNvPr id="9" name="Rectangle 8"/>
            <p:cNvSpPr/>
            <p:nvPr/>
          </p:nvSpPr>
          <p:spPr>
            <a:xfrm>
              <a:off x="5609509" y="1285324"/>
              <a:ext cx="4836511" cy="18166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স্বাগতম</a:t>
              </a:r>
              <a:endParaRPr lang="en-US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1" b="99515" l="0" r="100000">
                          <a14:foregroundMark x1="21721" y1="72816" x2="36885" y2="902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239" y="2193641"/>
              <a:ext cx="4744889" cy="400593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689447" y="1525292"/>
            <a:ext cx="5404514" cy="2210937"/>
            <a:chOff x="3289109" y="805219"/>
            <a:chExt cx="5404514" cy="2210937"/>
          </a:xfrm>
          <a:solidFill>
            <a:srgbClr val="FF0000"/>
          </a:solidFill>
        </p:grpSpPr>
        <p:sp>
          <p:nvSpPr>
            <p:cNvPr id="2" name="Rounded Rectangle 1"/>
            <p:cNvSpPr/>
            <p:nvPr/>
          </p:nvSpPr>
          <p:spPr>
            <a:xfrm>
              <a:off x="3289110" y="2920622"/>
              <a:ext cx="5404513" cy="955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89109" y="805219"/>
              <a:ext cx="5404513" cy="2115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 rot="10800000">
            <a:off x="3689447" y="3736229"/>
            <a:ext cx="5404514" cy="2210937"/>
            <a:chOff x="3289109" y="805219"/>
            <a:chExt cx="5404514" cy="2210937"/>
          </a:xfrm>
          <a:solidFill>
            <a:srgbClr val="FF0000"/>
          </a:solidFill>
        </p:grpSpPr>
        <p:sp>
          <p:nvSpPr>
            <p:cNvPr id="6" name="Rounded Rectangle 5"/>
            <p:cNvSpPr/>
            <p:nvPr/>
          </p:nvSpPr>
          <p:spPr>
            <a:xfrm>
              <a:off x="3289110" y="2920622"/>
              <a:ext cx="5404513" cy="955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89109" y="805219"/>
              <a:ext cx="5404513" cy="2115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67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click.wav"/>
          </p:stSnd>
        </p:sndAc>
      </p:transition>
    </mc:Choice>
    <mc:Fallback xmlns="">
      <p:transition>
        <p:cut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19" y="365760"/>
            <a:ext cx="295421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অগ্রাধিকার শেয়ার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3219" y="1631852"/>
            <a:ext cx="5846340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যে শেয়ারের মালিকগণ লভ্যাংশ গ্রহণ ও মূলধন ফেরতের ক্ষেত্রে সাধারন শেয়ার  মালিকদের আগে অগ্রাধিকার পায় তাই হচ্ছে অগ্রাধিকার শেয়ার। </a:t>
            </a:r>
            <a:r>
              <a:rPr lang="bn-IN" sz="3200" dirty="0" smtClean="0">
                <a:solidFill>
                  <a:srgbClr val="FF0000"/>
                </a:solidFill>
              </a:rPr>
              <a:t>অগ্রাধিকার শেয়ারের লভ্যাংশের হার স্থির থাকে।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89383" y="134386"/>
            <a:ext cx="2900547" cy="2567154"/>
            <a:chOff x="6588926" y="521589"/>
            <a:chExt cx="2900547" cy="25671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926" y="521589"/>
              <a:ext cx="2404701" cy="25671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88926" y="593108"/>
              <a:ext cx="2900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/>
                <a:t>মুনাফা ও মূলধন  </a:t>
              </a:r>
              <a:endParaRPr lang="en-US" sz="3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97006" y="2180409"/>
            <a:ext cx="4542206" cy="4470684"/>
            <a:chOff x="7497006" y="2180409"/>
            <a:chExt cx="4542206" cy="447068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64021" l="32210" r="81648">
                          <a14:foregroundMark x1="43071" y1="16402" x2="44195" y2="18519"/>
                          <a14:foregroundMark x1="44195" y1="20635" x2="46442" y2="20635"/>
                          <a14:foregroundMark x1="44569" y1="21164" x2="40449" y2="19577"/>
                          <a14:foregroundMark x1="81648" y1="25397" x2="81648" y2="253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5" t="13964" r="46710" b="42055"/>
            <a:stretch/>
          </p:blipFill>
          <p:spPr>
            <a:xfrm>
              <a:off x="8973644" y="4401611"/>
              <a:ext cx="855750" cy="224948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64021" l="32210" r="81648">
                          <a14:foregroundMark x1="43071" y1="16402" x2="44195" y2="18519"/>
                          <a14:foregroundMark x1="44195" y1="20635" x2="46442" y2="20635"/>
                          <a14:foregroundMark x1="44569" y1="21164" x2="40449" y2="19577"/>
                          <a14:foregroundMark x1="81648" y1="25397" x2="81648" y2="253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5" t="13964" r="46710" b="42055"/>
            <a:stretch/>
          </p:blipFill>
          <p:spPr>
            <a:xfrm>
              <a:off x="7497006" y="2216416"/>
              <a:ext cx="855750" cy="224948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64021" l="32210" r="81648">
                          <a14:foregroundMark x1="43071" y1="16402" x2="44195" y2="18519"/>
                          <a14:foregroundMark x1="44195" y1="20635" x2="46442" y2="20635"/>
                          <a14:foregroundMark x1="44569" y1="21164" x2="40449" y2="19577"/>
                          <a14:foregroundMark x1="81648" y1="25397" x2="81648" y2="253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5" t="13964" r="46710" b="42055"/>
            <a:stretch/>
          </p:blipFill>
          <p:spPr>
            <a:xfrm>
              <a:off x="8320916" y="3140930"/>
              <a:ext cx="855750" cy="224948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011888" y="2180409"/>
              <a:ext cx="13276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/>
                <a:t>বন্ড হোল্ডার </a:t>
              </a:r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919991" y="3241833"/>
              <a:ext cx="28216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/>
                <a:t>অগ্রাধিকার  শেয়ার হোল্ডার  </a:t>
              </a:r>
              <a:endParaRPr lang="en-US" sz="2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26372" y="4377167"/>
              <a:ext cx="24128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/>
                <a:t>সাধারন শেয়ার হোল্ডার</a:t>
              </a:r>
              <a:r>
                <a:rPr lang="bn-IN" sz="2000" dirty="0"/>
                <a:t>  </a:t>
              </a:r>
              <a:endParaRPr lang="en-US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47" b="99531" l="0" r="991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32" y="3514648"/>
              <a:ext cx="877466" cy="78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9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9869" y="231820"/>
            <a:ext cx="426290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অগ্রাধিকার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শেয়ারের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বৈশিষ্টঃ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4699" y="1622738"/>
            <a:ext cx="1957588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IN" sz="3200" dirty="0" smtClean="0"/>
              <a:t> মালিকানা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699" y="2756079"/>
            <a:ext cx="4610636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অগ্রাধিকার শেয়ার মালিকদের কোম্পানির পুরোপুরি মালিক বলা হয় না।</a:t>
            </a:r>
          </a:p>
          <a:p>
            <a:r>
              <a:rPr lang="bn-IN" sz="2800" dirty="0" smtClean="0"/>
              <a:t>অগাধিকার শেয়ার হোল্ডারদেরকে  সাধারন শেয়ার ও বণ্ড মালিকদের মাঝামাঝি  অবস্থানে বিবেচনা করা হয়। 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299271" y="1861863"/>
            <a:ext cx="4174749" cy="4523946"/>
            <a:chOff x="7497006" y="2127147"/>
            <a:chExt cx="4244591" cy="45239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4021" l="32210" r="81648">
                          <a14:foregroundMark x1="43071" y1="16402" x2="44195" y2="18519"/>
                          <a14:foregroundMark x1="44195" y1="20635" x2="46442" y2="20635"/>
                          <a14:foregroundMark x1="44569" y1="21164" x2="40449" y2="19577"/>
                          <a14:foregroundMark x1="81648" y1="25397" x2="81648" y2="253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5" t="13964" r="46710" b="42055"/>
            <a:stretch/>
          </p:blipFill>
          <p:spPr>
            <a:xfrm>
              <a:off x="8973644" y="4401611"/>
              <a:ext cx="855750" cy="22494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4021" l="32210" r="81648">
                          <a14:foregroundMark x1="43071" y1="16402" x2="44195" y2="18519"/>
                          <a14:foregroundMark x1="44195" y1="20635" x2="46442" y2="20635"/>
                          <a14:foregroundMark x1="44569" y1="21164" x2="40449" y2="19577"/>
                          <a14:foregroundMark x1="81648" y1="25397" x2="81648" y2="253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5" t="13964" r="46710" b="42055"/>
            <a:stretch/>
          </p:blipFill>
          <p:spPr>
            <a:xfrm>
              <a:off x="7497006" y="2216416"/>
              <a:ext cx="855750" cy="22494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4021" l="32210" r="81648">
                          <a14:foregroundMark x1="43071" y1="16402" x2="44195" y2="18519"/>
                          <a14:foregroundMark x1="44195" y1="20635" x2="46442" y2="20635"/>
                          <a14:foregroundMark x1="44569" y1="21164" x2="40449" y2="19577"/>
                          <a14:foregroundMark x1="81648" y1="25397" x2="81648" y2="253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5" t="13964" r="46710" b="42055"/>
            <a:stretch/>
          </p:blipFill>
          <p:spPr>
            <a:xfrm>
              <a:off x="8293117" y="2995101"/>
              <a:ext cx="855750" cy="224948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944979" y="4863465"/>
              <a:ext cx="13276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/>
                <a:t>বন্ড হোল্ডার 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19991" y="3241833"/>
              <a:ext cx="28216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/>
                <a:t>অগ্রাধিকার  শেয়ার হোল্ডার  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61380" y="2127147"/>
              <a:ext cx="24128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/>
                <a:t>সাধারন শেয়ার হোল্ডার</a:t>
              </a:r>
              <a:r>
                <a:rPr lang="bn-IN" sz="2000" dirty="0"/>
                <a:t>  </a:t>
              </a:r>
              <a:endParaRPr lang="en-US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6876196" y="2763710"/>
            <a:ext cx="1164732" cy="65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99" y="1215254"/>
            <a:ext cx="848810" cy="35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29" y="1227359"/>
            <a:ext cx="848810" cy="35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59" y="1203149"/>
            <a:ext cx="848810" cy="350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59" y="1335358"/>
            <a:ext cx="280851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sz="3200" dirty="0" err="1" smtClean="0"/>
              <a:t>রূপান্তরযোগ্যতাঃ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5759" y="2689230"/>
            <a:ext cx="3786464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অগ্রাধিকার শেয়ার একটি নিদির্ষ্ট সময় পর সাধারন শেয়ারে রূপান্তর করার সুযোগ থাকে।ফলে বিনিয়োগকারী ইচ্চা করলে এই সুযোগ ব্যবহার করে সাধারন শেয়ারের মালিক হতে পারে।   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7842" y="840217"/>
            <a:ext cx="2016983" cy="2563940"/>
            <a:chOff x="9528761" y="1156341"/>
            <a:chExt cx="2016983" cy="25639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5" b="100000" l="0" r="100000">
                          <a14:foregroundMark x1="50125" y1="4250" x2="65000" y2="2250"/>
                          <a14:foregroundMark x1="68250" y1="6125" x2="95500" y2="19125"/>
                          <a14:foregroundMark x1="44250" y1="9375" x2="1500" y2="2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8761" y="1156341"/>
              <a:ext cx="2016983" cy="20169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528761" y="3258616"/>
              <a:ext cx="1851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অগ্রাধিকার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শেয়ার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66684" y="666941"/>
            <a:ext cx="2347776" cy="2737216"/>
            <a:chOff x="4666684" y="666941"/>
            <a:chExt cx="2347776" cy="27372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7915">
                          <a14:foregroundMark x1="28357" y1="32266" x2="28357" y2="32266"/>
                          <a14:foregroundMark x1="33361" y1="30234" x2="58382" y2="17656"/>
                          <a14:foregroundMark x1="57298" y1="19219" x2="80651" y2="43750"/>
                          <a14:foregroundMark x1="40033" y1="21875" x2="12260" y2="400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684" y="666941"/>
              <a:ext cx="2347776" cy="250638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96639" y="2942492"/>
              <a:ext cx="1851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সাধারন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শেয়ার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85506" y="193886"/>
            <a:ext cx="431013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অগ্রাধিকার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শেয়ারের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বৈশিষ্টঃ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16" name="Down Arrow 15"/>
          <p:cNvSpPr/>
          <p:nvPr/>
        </p:nvSpPr>
        <p:spPr>
          <a:xfrm rot="5400000">
            <a:off x="8051569" y="543611"/>
            <a:ext cx="484632" cy="388874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34974 -0.01134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-57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37565 -0.00255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-1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39948 -0.00625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87" y="1295078"/>
            <a:ext cx="26517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বিলম্বিত শেয়ার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40591" y="661022"/>
            <a:ext cx="418484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যে শেয়ার ক্রয় করলে শেয়ার মালিকগণ অন্যান্য সকল প্রকার শেয়ার মালিকদের লভ্যাংশ কর্তনের পর আনুপাতিক হারে লভ্যাংশ পায় অর্থাৎ বিলম্বে লিভ্যাংশ পেয়ে থাকে তাকে বিলম্বিত শেয়ার বলে।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1687" y="2898257"/>
            <a:ext cx="265176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রাইট শেয়ার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740591" y="2600014"/>
            <a:ext cx="418484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কোম্পানি গঠনের পরবর্তী সময়ে শেয়ার বিক্রয় করার ক্ষেত্রে যখন পুরাতন শেয়ার মালিকগণ ঐ শেয়ার ক্রয়ে অগ্রাধিকার পেয়ে থাকে তেকে রাইট শেয়ার বলে।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1687" y="5147768"/>
            <a:ext cx="26517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বোনাস শেয়ার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740591" y="4169674"/>
            <a:ext cx="422032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কোনো কোম্পানির অবন্টিত মুনাফা যখন শেয়ার মালিকদের মধ্যে লভ্যাংশ হিসেবে বন্টন না করে অবন্টিত মুনাফা শেয়ারে রূপান্তর করে পুরাতন শেয়ার মালিকদের মধ্যে আনুপাতিক হারে বন্টন করা হয় তখন এ ধরনের শেয়ারকে বোনাস শেয়ার বলে। 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44" y="2613319"/>
            <a:ext cx="2962275" cy="15430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8569444" y="4567941"/>
            <a:ext cx="3092470" cy="1805984"/>
            <a:chOff x="8675095" y="2490859"/>
            <a:chExt cx="2926864" cy="1511047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095" y="2490859"/>
              <a:ext cx="2780239" cy="151104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0635308" y="3605349"/>
              <a:ext cx="966651" cy="33424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Share </a:t>
              </a:r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0"/>
          <a:stretch/>
        </p:blipFill>
        <p:spPr>
          <a:xfrm>
            <a:off x="8569444" y="455432"/>
            <a:ext cx="2941498" cy="16792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43979" y="14691"/>
            <a:ext cx="451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অন্যান্য শেয়ার সমূহ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7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138922"/>
              </p:ext>
            </p:extLst>
          </p:nvPr>
        </p:nvGraphicFramePr>
        <p:xfrm>
          <a:off x="5484254" y="20521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4254" y="205211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18713" y="2882425"/>
            <a:ext cx="1824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/>
              <a:t>মূল্যায়ন</a:t>
            </a:r>
            <a:endParaRPr lang="en-US" sz="5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46565" y="1515288"/>
            <a:ext cx="5421085" cy="1828801"/>
            <a:chOff x="3298371" y="1410787"/>
            <a:chExt cx="5421085" cy="1828801"/>
          </a:xfrm>
        </p:grpSpPr>
        <p:sp>
          <p:nvSpPr>
            <p:cNvPr id="3" name="Rounded Rectangle 2"/>
            <p:cNvSpPr/>
            <p:nvPr/>
          </p:nvSpPr>
          <p:spPr>
            <a:xfrm>
              <a:off x="3298371" y="3122021"/>
              <a:ext cx="5421085" cy="117567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98371" y="1410787"/>
              <a:ext cx="5394960" cy="17112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0800000">
            <a:off x="3546565" y="3344090"/>
            <a:ext cx="5421085" cy="1828801"/>
            <a:chOff x="3298371" y="1410787"/>
            <a:chExt cx="5421085" cy="1828801"/>
          </a:xfrm>
        </p:grpSpPr>
        <p:sp>
          <p:nvSpPr>
            <p:cNvPr id="7" name="Rounded Rectangle 6"/>
            <p:cNvSpPr/>
            <p:nvPr/>
          </p:nvSpPr>
          <p:spPr>
            <a:xfrm>
              <a:off x="3298371" y="3122021"/>
              <a:ext cx="5421085" cy="117567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8371" y="1410787"/>
              <a:ext cx="5394960" cy="17112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50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3206" y="154546"/>
            <a:ext cx="3567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দলগত</a:t>
            </a:r>
            <a:r>
              <a:rPr lang="en-US" sz="4800" dirty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99243" y="4005328"/>
            <a:ext cx="4649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দল</a:t>
            </a:r>
            <a:r>
              <a:rPr lang="en-US" sz="3200" dirty="0" smtClean="0"/>
              <a:t> ‘ক’ (</a:t>
            </a:r>
            <a:r>
              <a:rPr lang="en-US" sz="3200" dirty="0" err="1" smtClean="0"/>
              <a:t>জোড়</a:t>
            </a:r>
            <a:r>
              <a:rPr lang="en-US" sz="3200" dirty="0" smtClean="0"/>
              <a:t> </a:t>
            </a:r>
            <a:r>
              <a:rPr lang="en-US" sz="3200" dirty="0" err="1" smtClean="0"/>
              <a:t>রোল</a:t>
            </a:r>
            <a:r>
              <a:rPr lang="en-US" sz="3200" dirty="0" smtClean="0"/>
              <a:t>) </a:t>
            </a:r>
          </a:p>
          <a:p>
            <a:r>
              <a:rPr lang="en-US" sz="3200" dirty="0" err="1" smtClean="0"/>
              <a:t>সাধারন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শেয়ারের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বৈশিষ্টগুলো</a:t>
            </a:r>
            <a:r>
              <a:rPr lang="en-US" sz="3200" dirty="0" smtClean="0"/>
              <a:t>  </a:t>
            </a:r>
            <a:r>
              <a:rPr lang="en-US" sz="3200" dirty="0" err="1" smtClean="0"/>
              <a:t>লিখ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69108" y="3902298"/>
            <a:ext cx="5102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দল</a:t>
            </a:r>
            <a:r>
              <a:rPr lang="en-US" sz="3200" dirty="0" smtClean="0"/>
              <a:t> ‘খ’(</a:t>
            </a:r>
            <a:r>
              <a:rPr lang="en-US" sz="3200" dirty="0" err="1" smtClean="0"/>
              <a:t>বিজোড়</a:t>
            </a:r>
            <a:r>
              <a:rPr lang="en-US" sz="3200" dirty="0" smtClean="0"/>
              <a:t> </a:t>
            </a:r>
            <a:r>
              <a:rPr lang="en-US" sz="3200" dirty="0" err="1" smtClean="0"/>
              <a:t>রোল</a:t>
            </a:r>
            <a:r>
              <a:rPr lang="en-US" sz="3200" dirty="0" smtClean="0"/>
              <a:t>)   </a:t>
            </a:r>
          </a:p>
          <a:p>
            <a:r>
              <a:rPr lang="en-US" sz="3200" dirty="0" err="1" smtClean="0"/>
              <a:t>অগাধিকার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শেয়ারের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বৈশিষ্টগুলো</a:t>
            </a:r>
            <a:r>
              <a:rPr lang="en-US" sz="3200" dirty="0" smtClean="0"/>
              <a:t>  </a:t>
            </a:r>
            <a:r>
              <a:rPr lang="en-US" sz="3200" dirty="0" err="1" smtClean="0"/>
              <a:t>লিখ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6"/>
          <a:stretch/>
        </p:blipFill>
        <p:spPr>
          <a:xfrm>
            <a:off x="2318198" y="985543"/>
            <a:ext cx="6130342" cy="28631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5692463" y="4005328"/>
            <a:ext cx="51514" cy="23825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5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48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 b="7404"/>
          <a:stretch/>
        </p:blipFill>
        <p:spPr>
          <a:xfrm>
            <a:off x="3007262" y="1702191"/>
            <a:ext cx="5715882" cy="2785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120641"/>
            <a:ext cx="1219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বাংলাদেশে প্রচলিত শেয়ার সমূহের মধ্যে দুইটি করে পার্থক্য লিখে নিয়ে আসবে।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51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37826" y="923790"/>
            <a:ext cx="4362986" cy="3120176"/>
            <a:chOff x="3209791" y="1232883"/>
            <a:chExt cx="4118288" cy="28889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91" y="1232883"/>
              <a:ext cx="4118288" cy="288894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768547" y="1725767"/>
              <a:ext cx="3000776" cy="425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dirty="0">
                  <a:solidFill>
                    <a:schemeClr val="tx1"/>
                  </a:solidFill>
                </a:rPr>
                <a:t>ধন্যবাদ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38" y="90153"/>
            <a:ext cx="1209326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1" t="4090" r="12775" b="42379"/>
          <a:stretch/>
        </p:blipFill>
        <p:spPr>
          <a:xfrm>
            <a:off x="369194" y="889394"/>
            <a:ext cx="2464158" cy="269839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98738" y="3617589"/>
            <a:ext cx="4318716" cy="28315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কাজী খবির</a:t>
            </a:r>
          </a:p>
          <a:p>
            <a:pPr algn="ctr"/>
            <a:r>
              <a:rPr lang="bn-IN" sz="3200" dirty="0" smtClean="0"/>
              <a:t>সহকারি শিক্ষক </a:t>
            </a:r>
          </a:p>
          <a:p>
            <a:pPr algn="ctr"/>
            <a:r>
              <a:rPr lang="bn-IN" sz="3200" dirty="0" smtClean="0"/>
              <a:t>সিদ্ধেশ্বরী উচ্চ বালিকা বিদ্যালয়</a:t>
            </a:r>
            <a:endParaRPr lang="en-US" sz="3200" dirty="0" smtClean="0"/>
          </a:p>
          <a:p>
            <a:pPr algn="ctr"/>
            <a:r>
              <a:rPr lang="en-US" sz="3200" dirty="0" smtClean="0"/>
              <a:t>30,নিউ </a:t>
            </a:r>
            <a:r>
              <a:rPr lang="en-US" sz="3200" dirty="0" err="1" smtClean="0"/>
              <a:t>বেইলি</a:t>
            </a:r>
            <a:r>
              <a:rPr lang="en-US" sz="3200" dirty="0" smtClean="0"/>
              <a:t> </a:t>
            </a:r>
            <a:r>
              <a:rPr lang="en-US" sz="3200" dirty="0" err="1" smtClean="0"/>
              <a:t>রোড,রমনা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err="1" smtClean="0"/>
              <a:t>ঢাকা</a:t>
            </a:r>
            <a:r>
              <a:rPr lang="en-US" sz="3200" dirty="0" smtClean="0"/>
              <a:t> -১২১৭ </a:t>
            </a:r>
            <a:endParaRPr lang="bn-IN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6790" y="3433508"/>
            <a:ext cx="4642833" cy="33239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শ্রেণিঃদশম</a:t>
            </a:r>
          </a:p>
          <a:p>
            <a:pPr algn="ctr"/>
            <a:r>
              <a:rPr lang="bn-IN" sz="3200" dirty="0" smtClean="0"/>
              <a:t>বিষয়ঃফিন্যান্স ও ব্যাংকিং</a:t>
            </a:r>
          </a:p>
          <a:p>
            <a:pPr algn="ctr"/>
            <a:r>
              <a:rPr lang="bn-IN" sz="3200" dirty="0" smtClean="0"/>
              <a:t>পাঠঃ</a:t>
            </a:r>
            <a:r>
              <a:rPr lang="en-US" sz="3200" dirty="0" smtClean="0"/>
              <a:t>৭ম </a:t>
            </a:r>
            <a:r>
              <a:rPr lang="en-US" sz="3200" dirty="0" err="1" smtClean="0"/>
              <a:t>অধ্যায়</a:t>
            </a:r>
            <a:r>
              <a:rPr lang="en-US" sz="3200" dirty="0" smtClean="0"/>
              <a:t>(</a:t>
            </a:r>
            <a:r>
              <a:rPr lang="bn-IN" sz="3200" dirty="0" smtClean="0"/>
              <a:t>শেয়ার,বন্ড ও ডিবেঞ্চার</a:t>
            </a:r>
            <a:r>
              <a:rPr lang="en-US" sz="3200" dirty="0" smtClean="0"/>
              <a:t>) </a:t>
            </a:r>
            <a:endParaRPr lang="bn-IN" sz="3200" dirty="0" smtClean="0"/>
          </a:p>
          <a:p>
            <a:pPr algn="ctr"/>
            <a:r>
              <a:rPr lang="bn-IN" sz="3200" dirty="0" smtClean="0"/>
              <a:t>বিষেশ পাঠঃবিভিন্ন প্রকারের শেয়ার </a:t>
            </a:r>
          </a:p>
          <a:p>
            <a:pPr algn="ctr"/>
            <a:r>
              <a:rPr lang="bn-IN" sz="3200" dirty="0" smtClean="0"/>
              <a:t>সময়ঃ ৪০ মিনিট</a:t>
            </a:r>
          </a:p>
          <a:p>
            <a:pPr algn="ctr"/>
            <a:endParaRPr lang="bn-IN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05" y="1043673"/>
            <a:ext cx="2889608" cy="23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" y="230764"/>
            <a:ext cx="1184856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চল কিছু ছবি দেখি..............................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74" y="1261678"/>
            <a:ext cx="2948725" cy="23907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74" y="3979571"/>
            <a:ext cx="3014352" cy="23876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8" y="1325951"/>
            <a:ext cx="2953512" cy="24687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8" y="4090692"/>
            <a:ext cx="2953512" cy="23957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4602071" y="1261246"/>
            <a:ext cx="3135937" cy="2395728"/>
            <a:chOff x="4815891" y="1261678"/>
            <a:chExt cx="3374063" cy="223715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891" y="1261678"/>
              <a:ext cx="3374063" cy="223715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6130342" y="1976964"/>
              <a:ext cx="953037" cy="369332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S</a:t>
              </a:r>
              <a:r>
                <a:rPr lang="en-US" b="1" dirty="0" smtClean="0">
                  <a:solidFill>
                    <a:srgbClr val="FFFF00"/>
                  </a:solidFill>
                </a:rPr>
                <a:t>hare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01612" y="4098743"/>
            <a:ext cx="3136397" cy="2387677"/>
            <a:chOff x="4951535" y="3979571"/>
            <a:chExt cx="3374063" cy="23876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535" y="3979571"/>
              <a:ext cx="3374063" cy="238767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5408631" y="5638727"/>
              <a:ext cx="2720223" cy="461665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শেয়ার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বাজারে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লেন</a:t>
              </a:r>
              <a:r>
                <a:rPr lang="bn-IN" sz="2400" b="1" dirty="0" smtClean="0">
                  <a:solidFill>
                    <a:schemeClr val="bg1"/>
                  </a:solidFill>
                </a:rPr>
                <a:t>দে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ন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5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06829" y="1801273"/>
            <a:ext cx="9311424" cy="28222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/>
              <a:t>বিভিন্ন</a:t>
            </a:r>
            <a:r>
              <a:rPr lang="en-US" sz="8000" dirty="0"/>
              <a:t> </a:t>
            </a:r>
            <a:r>
              <a:rPr lang="en-US" sz="8000" dirty="0" err="1"/>
              <a:t>প্রকারের</a:t>
            </a:r>
            <a:r>
              <a:rPr lang="en-US" sz="8000" dirty="0"/>
              <a:t> </a:t>
            </a:r>
            <a:r>
              <a:rPr lang="en-US" sz="8000" dirty="0" err="1"/>
              <a:t>শেয়ার</a:t>
            </a:r>
            <a:r>
              <a:rPr lang="en-US" sz="8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5025" y="334851"/>
            <a:ext cx="467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আজকের পাঠ ............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65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শিখ</a:t>
            </a:r>
            <a:r>
              <a:rPr lang="en-US" sz="7200" dirty="0" smtClean="0"/>
              <a:t>ন</a:t>
            </a:r>
            <a:r>
              <a:rPr lang="bn-IN" sz="7200" dirty="0" smtClean="0"/>
              <a:t>ফল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223889" y="2128797"/>
            <a:ext cx="101428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IN" sz="3600" dirty="0" smtClean="0"/>
              <a:t>শেয়ার কী তা বলতে পারবে; </a:t>
            </a:r>
          </a:p>
          <a:p>
            <a:pPr marL="285750" indent="-285750">
              <a:buBlip>
                <a:blip r:embed="rId2"/>
              </a:buBlip>
            </a:pPr>
            <a:r>
              <a:rPr lang="bn-IN" sz="3600" dirty="0" smtClean="0"/>
              <a:t>বিভিন্ন প্রকারের শেয়ার ব্যাখ্যা করতে পারবে;</a:t>
            </a:r>
          </a:p>
          <a:p>
            <a:pPr marL="285750" indent="-285750">
              <a:buBlip>
                <a:blip r:embed="rId2"/>
              </a:buBlip>
            </a:pPr>
            <a:r>
              <a:rPr lang="bn-IN" sz="3600" dirty="0" smtClean="0"/>
              <a:t>সাধারন শেয়ার ও অগ্রাধিকার শেয়ারের বৈশিষ্ট সর্ম্পকে বলতে পারবে;</a:t>
            </a:r>
          </a:p>
          <a:p>
            <a:pPr marL="285750" indent="-285750">
              <a:buBlip>
                <a:blip r:embed="rId2"/>
              </a:buBlip>
            </a:pPr>
            <a:r>
              <a:rPr lang="bn-IN" sz="3600" dirty="0" smtClean="0"/>
              <a:t>বিভিন্ন প্রকার শেয়ারের মধ্যে পার্থক্য বিশ্লেষণ করতে</a:t>
            </a:r>
            <a:r>
              <a:rPr lang="bn-IN" sz="4000" dirty="0" smtClean="0"/>
              <a:t> পারবে।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080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874" y="315219"/>
            <a:ext cx="2888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 শেয়ার কী?  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75" y="810179"/>
            <a:ext cx="4151413" cy="310955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48806" y="638509"/>
            <a:ext cx="3886672" cy="345289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যেমন</a:t>
            </a:r>
            <a:endParaRPr lang="en-US" sz="4800" dirty="0" smtClean="0"/>
          </a:p>
          <a:p>
            <a:pPr algn="ctr"/>
            <a:r>
              <a:rPr lang="en-US" sz="4800" dirty="0" smtClean="0"/>
              <a:t>50,00,0</a:t>
            </a:r>
            <a:r>
              <a:rPr lang="bn-IN" sz="4800" dirty="0" smtClean="0"/>
              <a:t>০০ টাকা </a:t>
            </a:r>
            <a:endParaRPr lang="en-US" sz="4800" dirty="0"/>
          </a:p>
        </p:txBody>
      </p:sp>
      <p:sp>
        <p:nvSpPr>
          <p:cNvPr id="14" name="Right Arrow 13"/>
          <p:cNvSpPr/>
          <p:nvPr/>
        </p:nvSpPr>
        <p:spPr>
          <a:xfrm>
            <a:off x="3683288" y="4320088"/>
            <a:ext cx="4869379" cy="17087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অর্থাৎ শেয়ার হচ্ছে বড় মূলধনের ক্ষদ্র অংশ</a:t>
            </a:r>
            <a:r>
              <a:rPr lang="en-US" sz="3200" dirty="0" smtClean="0"/>
              <a:t>। 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81021" y="1508504"/>
            <a:ext cx="6270174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তখন কোম্পানি বড় অংকের মূলধন কে ছোট ছোট খন্ডে বিভক্ত করে বিক্রয় করে মূলধন সংগ্রহ করে।এটাই হচ্ছে শেয়ার।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1752" y="1496287"/>
            <a:ext cx="6566245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bn-IN" sz="2800" dirty="0" smtClean="0"/>
          </a:p>
          <a:p>
            <a:r>
              <a:rPr lang="bn-IN" sz="2800" dirty="0" smtClean="0"/>
              <a:t>কোম্পানির যখন বড় অংকের মূলধনের প্রয়োজন হয়</a:t>
            </a:r>
            <a:endParaRPr lang="bn-IN" sz="2800" dirty="0"/>
          </a:p>
          <a:p>
            <a:r>
              <a:rPr lang="bn-IN" sz="2800" dirty="0" smtClean="0"/>
              <a:t>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5153" y="3919732"/>
            <a:ext cx="2949370" cy="2658403"/>
            <a:chOff x="228405" y="3871749"/>
            <a:chExt cx="2949370" cy="265840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228405" y="3871749"/>
              <a:ext cx="2949370" cy="2658403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50,00,000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টাকা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6600" y="4272105"/>
              <a:ext cx="206151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/>
                <a:t>বড় অংকের মূলধন 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18638" y="4095919"/>
            <a:ext cx="3134571" cy="2532733"/>
            <a:chOff x="8818638" y="4095919"/>
            <a:chExt cx="3134571" cy="2532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7600" y1="55446" x2="9600" y2="79703"/>
                          <a14:foregroundMark x1="26800" y1="68317" x2="24800" y2="82178"/>
                          <a14:foregroundMark x1="22400" y1="67327" x2="400" y2="64851"/>
                          <a14:foregroundMark x1="42000" y1="48020" x2="40000" y2="52475"/>
                          <a14:foregroundMark x1="11200" y1="79703" x2="11200" y2="98020"/>
                          <a14:foregroundMark x1="12000" y1="91584" x2="23200" y2="920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638" y="4095919"/>
              <a:ext cx="3134571" cy="2532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143334" y="4352502"/>
              <a:ext cx="24513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/>
                <a:t>মূলধনের ক্ষুদ্র ক্ষুদ্র অংশ </a:t>
              </a:r>
              <a:endParaRPr lang="en-US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461420" y="141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1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6" grpId="0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বিভিন্ন প্রকারের শেয়ার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299641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/>
              <a:t>সাধারন শেয়ার 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21550" y="1866998"/>
            <a:ext cx="534650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/>
              <a:t>অর্থাৎ কোম্পানি আইন অনুযায়ী যে শেয়ারের মালিকদের অধিকার,দায়িত্ব ও কর্তব্য অধিক থাকে অথচ সাধারন ভিত্তিতে লভ্যাংশ পায় বা লভ্যাংশ পায় না,এবং মূলধন ফেরতের ক্ষেত্রে  পাওনাদার ও অগ্রাধিকার শেয়ার মালিকদের পরে পায় তাই হচ্ছে সাধারন শেয়ার। 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-4159932" y="2977772"/>
            <a:ext cx="2857500" cy="3373975"/>
            <a:chOff x="9414361" y="1805091"/>
            <a:chExt cx="2857500" cy="33739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361" y="1805091"/>
              <a:ext cx="2857500" cy="33739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414361" y="1941265"/>
              <a:ext cx="2316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/>
                <a:t>সাধারন শেয়ার হোল্ডার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00389" y="580308"/>
            <a:ext cx="2404701" cy="2567154"/>
            <a:chOff x="6588926" y="521589"/>
            <a:chExt cx="2404701" cy="25671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926" y="521589"/>
              <a:ext cx="2404701" cy="256715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588926" y="830997"/>
              <a:ext cx="1470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/>
                <a:t>মুনাফা </a:t>
              </a:r>
              <a:endParaRPr lang="en-US" sz="3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92038" y="1735138"/>
            <a:ext cx="4853766" cy="4894262"/>
            <a:chOff x="7407433" y="1930370"/>
            <a:chExt cx="4853766" cy="51228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8" t="10772"/>
            <a:stretch/>
          </p:blipFill>
          <p:spPr>
            <a:xfrm>
              <a:off x="7407433" y="2276285"/>
              <a:ext cx="3677527" cy="477694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46196" y="3083168"/>
              <a:ext cx="2633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সাধারন শেয়ার হোল্ডার</a:t>
              </a:r>
              <a:r>
                <a:rPr lang="bn-IN" sz="2400" dirty="0" smtClean="0"/>
                <a:t>  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30459" y="1930370"/>
              <a:ext cx="2171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বন্ড হোল্ডার 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65079" y="2527114"/>
              <a:ext cx="3996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অগ্রাধিকার  শেয়ার হোল্ডার  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9206" y="4230397"/>
            <a:ext cx="6305677" cy="2627603"/>
            <a:chOff x="449206" y="4230397"/>
            <a:chExt cx="6305677" cy="26276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06" y="4230397"/>
              <a:ext cx="4249403" cy="262760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355620" y="5657671"/>
              <a:ext cx="23992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/>
                <a:t>সাধারন শেয়ার হোল্ডার কর্তৃক কোম্পানির নীতি নির্ধারণ সভা।  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984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991" y="130938"/>
            <a:ext cx="429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সাধারন শেয়ারে বৈশিষ্টঃ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1692" y="1505243"/>
            <a:ext cx="4515729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IN" sz="2800" dirty="0" smtClean="0"/>
              <a:t> সাধারন শেয়ার কোম্পানির       মালিকানা দেয় ।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9150" y="4138661"/>
            <a:ext cx="4515729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bn-IN" sz="2800" dirty="0" smtClean="0"/>
              <a:t> সাধারন শেয়ার এর মালিকগণ  কোম্পানি নিয়ন্ত্রয়ণের পূর্ণ ক্ষমতা পায়।  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028498" y="3756620"/>
            <a:ext cx="4352264" cy="3079184"/>
            <a:chOff x="7642128" y="3398579"/>
            <a:chExt cx="3049318" cy="307918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128" y="3398579"/>
              <a:ext cx="2866439" cy="212507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7642128" y="5523656"/>
              <a:ext cx="3049318" cy="95410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ভোটাধিকার প্রয়োগ করার মাধ্যমে কোম্পানি নিয়ন্ত্রণ করে। </a:t>
              </a:r>
              <a:endParaRPr lang="en-US" sz="3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21637" y="3116284"/>
            <a:ext cx="18473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961486" y="816146"/>
            <a:ext cx="4225265" cy="2884913"/>
            <a:chOff x="6961486" y="816146"/>
            <a:chExt cx="4225265" cy="28849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498" y="816146"/>
              <a:ext cx="4093698" cy="230013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961486" y="3177839"/>
              <a:ext cx="4225265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/>
                <a:t>বার্ষিক বোর্ডসভায় উপস্থিত মালিকগণ  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05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4" y="1913205"/>
            <a:ext cx="526131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IN" sz="3200" dirty="0" smtClean="0"/>
              <a:t>সাধারন শেয়ার সহজে হস্তান্তরযোগ্য </a:t>
            </a:r>
            <a:r>
              <a:rPr lang="bn-IN" dirty="0" smtClean="0"/>
              <a:t>।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70858" y="791733"/>
            <a:ext cx="3856361" cy="2832334"/>
            <a:chOff x="5755443" y="1099636"/>
            <a:chExt cx="5043467" cy="468484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8" name="Group 7"/>
            <p:cNvGrpSpPr/>
            <p:nvPr/>
          </p:nvGrpSpPr>
          <p:grpSpPr>
            <a:xfrm>
              <a:off x="5755443" y="1099636"/>
              <a:ext cx="5043466" cy="2796688"/>
              <a:chOff x="5755443" y="1099636"/>
              <a:chExt cx="5043466" cy="279668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43" y="1099636"/>
                <a:ext cx="5043466" cy="2796688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48144">
                <a:off x="6263422" y="1846235"/>
                <a:ext cx="657883" cy="437792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755444" y="3799067"/>
              <a:ext cx="5043466" cy="1985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400" dirty="0" smtClean="0"/>
                <a:t>বিনিয়োগকারী ইচ্ছে করলেই তার শেয়ার অন্য বিনিয়োগকারীর কাছে বিক্রয় করে দিতে পারে। </a:t>
              </a:r>
              <a:endParaRPr lang="en-US" sz="24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392260" y="293307"/>
            <a:ext cx="3881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/>
              <a:t>সাধারন </a:t>
            </a:r>
            <a:r>
              <a:rPr lang="bn-IN" sz="3600" b="1" dirty="0" smtClean="0"/>
              <a:t>শেয়ারের বৈশিষ্টঃ 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8455" y="4897811"/>
            <a:ext cx="155913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3200" dirty="0" err="1" smtClean="0"/>
              <a:t>ঝুঁকি</a:t>
            </a:r>
            <a:r>
              <a:rPr lang="en-US" sz="3200" dirty="0" smtClean="0"/>
              <a:t> </a:t>
            </a:r>
            <a:r>
              <a:rPr lang="en-US" dirty="0"/>
              <a:t>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186953" y="3729437"/>
            <a:ext cx="3864000" cy="2690190"/>
            <a:chOff x="8170858" y="3896863"/>
            <a:chExt cx="3864000" cy="26901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97"/>
            <a:stretch/>
          </p:blipFill>
          <p:spPr>
            <a:xfrm>
              <a:off x="8170858" y="3896863"/>
              <a:ext cx="3856361" cy="20018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8170858" y="5756056"/>
              <a:ext cx="3864000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400" dirty="0" smtClean="0"/>
                <a:t>লভ্যংশ পাওয়ার নিশ্চয়তা থকেনা বলে এই শেয়ারে ঝুঁকি সবথেকে বেশি থাকে।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19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766</TotalTime>
  <Words>523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Kazi Khabir</cp:lastModifiedBy>
  <cp:revision>89</cp:revision>
  <dcterms:created xsi:type="dcterms:W3CDTF">2020-04-11T09:30:01Z</dcterms:created>
  <dcterms:modified xsi:type="dcterms:W3CDTF">2020-04-18T16:58:08Z</dcterms:modified>
</cp:coreProperties>
</file>