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0W+0fo+oe/W2r2fhns9HQ==" hashData="YAG3Iajyi/+DRJ90XTa5g/Y2MMzivpJp1o76ZsKNCKQoX4UXEoEx9PgjdueFOT6CiAixQ3ltb9qoXZpJVVvt3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63" d="100"/>
          <a:sy n="63" d="100"/>
        </p:scale>
        <p:origin x="2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notesViewPr>
    <p:cSldViewPr snapToGrid="0">
      <p:cViewPr varScale="1">
        <p:scale>
          <a:sx n="73" d="100"/>
          <a:sy n="73" d="100"/>
        </p:scale>
        <p:origin x="19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851F81-2631-4D57-853F-3CD37CDB0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68DE5-FC7D-4130-9BFC-B5A7D93B0A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29B60-36D6-4CF0-A68E-96DD51F5268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7476D-AAEB-44D0-8E39-028A23C8CE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C3DA0-B3AE-4590-B9FC-210D63CB2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49DA-09B3-4D08-8393-706B14B01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8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4056-D474-4B62-B002-8BEA1712382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A7C03-7D2A-430D-9E59-70AAAA02B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9287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0118" y="6492875"/>
            <a:ext cx="911939" cy="365125"/>
          </a:xfrm>
        </p:spPr>
        <p:txBody>
          <a:bodyPr/>
          <a:lstStyle/>
          <a:p>
            <a:fld id="{21C5F68A-BB8F-4650-AF8A-60648B1918FC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298" y="6492875"/>
            <a:ext cx="3010521" cy="365125"/>
          </a:xfrm>
        </p:spPr>
        <p:txBody>
          <a:bodyPr/>
          <a:lstStyle>
            <a:lvl1pPr>
              <a:defRPr sz="1200" b="1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57" y="6448198"/>
            <a:ext cx="2256731" cy="408668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583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BD9-C02E-4238-8A53-95B8BB2A3C17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39E9-98AF-4E9B-B7F3-5629C207B15F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75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6974-48E9-4320-93A0-D43B64E6A86E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CD91-E0E7-4DBC-A3A5-3C8A68129507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0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6331-E2E7-461A-A784-357461BB2253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FD5-1C3D-4435-A708-282335A4FA4C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7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C330-8A83-4AA3-8ED5-48EBB31D8510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3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591E-626F-4418-9F11-50D47A3C65AE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66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7BB-396C-478C-AA9D-F776DB0805B2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3848-C0D9-4328-BCF8-60211F406F6B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3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27BB-8CDA-4382-B77A-B4FB4407466A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2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C0D4-1531-4DA6-A080-27E2BD80243E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2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73F4-582B-4686-997E-F67341B56F22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3C9-E827-4E77-AB1E-1A301F5F5FA9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348-DAD4-4B97-9330-1500A6C8A56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5507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B6D46-EEF3-4027-BCF1-DDDA6CEE58AB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4168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⸿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Sahariar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Mamun @Mirpur college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7271" y="6041013"/>
            <a:ext cx="2256731" cy="408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5088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A1D8-1D08-4F61-A49D-2DFD9C08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620" y="0"/>
            <a:ext cx="5141843" cy="161013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138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13800" dirty="0" err="1">
                <a:latin typeface="SutonnyMJ" pitchFamily="2" charset="0"/>
                <a:cs typeface="SutonnyMJ" pitchFamily="2" charset="0"/>
              </a:rPr>
              <a:t>vMZg</a:t>
            </a:r>
            <a:r>
              <a:rPr lang="en-US" sz="13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4DCAE3-63AF-4921-BDA8-F12CCB09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81" y="1533249"/>
            <a:ext cx="5141843" cy="4661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FF70-6EE6-4DF5-976B-6D749A40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298" y="6194701"/>
            <a:ext cx="3010521" cy="365125"/>
          </a:xfrm>
        </p:spPr>
        <p:txBody>
          <a:bodyPr/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⸿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</a:rPr>
              <a:t>Sahariar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Al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</a:rPr>
              <a:t>Mamun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@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</a:rPr>
              <a:t>Mirpur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</a:rPr>
              <a:t>college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215FFF-07E6-4148-8466-1A71B6161248}"/>
              </a:ext>
            </a:extLst>
          </p:cNvPr>
          <p:cNvSpPr/>
          <p:nvPr/>
        </p:nvSpPr>
        <p:spPr>
          <a:xfrm>
            <a:off x="1451776" y="4844511"/>
            <a:ext cx="7434469" cy="1107219"/>
          </a:xfrm>
          <a:prstGeom prst="roundRect">
            <a:avLst/>
          </a:prstGeom>
          <a:ln w="7620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endParaRPr lang="en-US" sz="32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5D35-A932-4157-881D-FD712208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201" y="6269962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694EF-0A4B-4327-8D1F-D9BC5145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81" y="222913"/>
            <a:ext cx="6311978" cy="4462481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elaxedModerately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261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5AD1-E276-497D-B0B2-CFA950D0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84718" cy="1550989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r>
              <a:rPr lang="en-US" sz="2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r>
              <a:rPr lang="en-US" sz="2400" dirty="0">
                <a:latin typeface="SutonnyMJ" pitchFamily="2" charset="0"/>
                <a:cs typeface="SutonnyMJ" pitchFamily="2" charset="0"/>
              </a:rPr>
              <a:t>[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]</a:t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D30AC-8024-4086-A25E-06BD925F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96" y="2262765"/>
            <a:ext cx="3392556" cy="35913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C38FBA2-1523-4B65-AA4E-8CC7B343A08A}"/>
              </a:ext>
            </a:extLst>
          </p:cNvPr>
          <p:cNvSpPr/>
          <p:nvPr/>
        </p:nvSpPr>
        <p:spPr>
          <a:xfrm>
            <a:off x="315340" y="1848971"/>
            <a:ext cx="4561459" cy="4005134"/>
          </a:xfrm>
          <a:prstGeom prst="wedgeEllipseCallout">
            <a:avLst>
              <a:gd name="adj1" fmla="val 71132"/>
              <a:gd name="adj2" fmla="val -1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vcbvq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kvnvwiqvi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gvgyb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gv‡K©wUs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wgicyi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wgicyi-02, XvKv-1216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7AD0B-7D69-40CC-8B7D-61DC6C96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⸿Sahariar Al Mamun @Mirpur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FC70-8432-4748-A410-81D3A6CC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827646" cy="1671685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Aa¨vq</a:t>
            </a:r>
            <a:br>
              <a:rPr lang="en-US" sz="4400" b="1" dirty="0">
                <a:latin typeface="SutonnyMJ" pitchFamily="2" charset="0"/>
                <a:cs typeface="SutonnyMJ" pitchFamily="2" charset="0"/>
              </a:rPr>
            </a:br>
            <a:r>
              <a:rPr lang="en-US" sz="2700" b="1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700" b="1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FF49AD-D1C5-472D-BB5B-202C5668A73D}"/>
              </a:ext>
            </a:extLst>
          </p:cNvPr>
          <p:cNvSpPr/>
          <p:nvPr/>
        </p:nvSpPr>
        <p:spPr>
          <a:xfrm>
            <a:off x="49359" y="1629708"/>
            <a:ext cx="3628864" cy="3235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u="sng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cvV:1 I 2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aviYv</a:t>
            </a:r>
            <a:endParaRPr lang="en-US" sz="2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gweKvk</a:t>
            </a:r>
            <a:endParaRPr lang="en-US" sz="2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E7412-E808-4006-861A-448A028C8E40}"/>
              </a:ext>
            </a:extLst>
          </p:cNvPr>
          <p:cNvSpPr/>
          <p:nvPr/>
        </p:nvSpPr>
        <p:spPr>
          <a:xfrm rot="20197967">
            <a:off x="5194145" y="2004537"/>
            <a:ext cx="914400" cy="22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hvMv‡hvM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C20E3-EC62-4751-8925-C9F984C2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679" y="216301"/>
            <a:ext cx="1233759" cy="1257047"/>
          </a:xfrm>
          <a:prstGeom prst="ellipse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8DC755-DB80-41F0-A554-281BD1127089}"/>
              </a:ext>
            </a:extLst>
          </p:cNvPr>
          <p:cNvSpPr/>
          <p:nvPr/>
        </p:nvSpPr>
        <p:spPr>
          <a:xfrm>
            <a:off x="6649882" y="1629708"/>
            <a:ext cx="927850" cy="272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weÁvcb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086BD18-4728-4AFA-9DF5-0E17579BD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328802">
            <a:off x="4545510" y="653437"/>
            <a:ext cx="1366194" cy="1380397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C71AC3-63EE-4374-A099-763F8B30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0606">
            <a:off x="8077132" y="656313"/>
            <a:ext cx="1364974" cy="1374647"/>
          </a:xfrm>
          <a:prstGeom prst="ellipse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24AAB4-D923-44A6-A9B8-0B96AB070B34}"/>
              </a:ext>
            </a:extLst>
          </p:cNvPr>
          <p:cNvSpPr/>
          <p:nvPr/>
        </p:nvSpPr>
        <p:spPr>
          <a:xfrm rot="1764486">
            <a:off x="7765096" y="2013189"/>
            <a:ext cx="1484872" cy="3578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AbjvBb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gv‡K©wUs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DDFE52-CDAC-4221-B79B-D7D6B6383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339" y="2527066"/>
            <a:ext cx="1233760" cy="1505598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DD92C03-D134-4F1F-9ACC-EC1CFEFC874C}"/>
              </a:ext>
            </a:extLst>
          </p:cNvPr>
          <p:cNvSpPr/>
          <p:nvPr/>
        </p:nvSpPr>
        <p:spPr>
          <a:xfrm>
            <a:off x="8938811" y="4031775"/>
            <a:ext cx="1233760" cy="2831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utonnyMJ" pitchFamily="2" charset="0"/>
                <a:cs typeface="SutonnyMJ" pitchFamily="2" charset="0"/>
              </a:rPr>
              <a:t>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574581-DB88-4DE0-B5F0-8DDB38688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265" y="4600077"/>
            <a:ext cx="1520177" cy="1628448"/>
          </a:xfrm>
          <a:prstGeom prst="ellipse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71D16F-C4BB-42F3-8121-E6D42FF04270}"/>
              </a:ext>
            </a:extLst>
          </p:cNvPr>
          <p:cNvSpPr/>
          <p:nvPr/>
        </p:nvSpPr>
        <p:spPr>
          <a:xfrm>
            <a:off x="8216169" y="6202453"/>
            <a:ext cx="1077913" cy="272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71D4FA-624C-4BB7-B9C7-6471CB4D9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859" y="4996605"/>
            <a:ext cx="1520176" cy="1628448"/>
          </a:xfrm>
          <a:prstGeom prst="ellipse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EF8243-5E1D-4086-A236-3AC299F575A6}"/>
              </a:ext>
            </a:extLst>
          </p:cNvPr>
          <p:cNvSpPr/>
          <p:nvPr/>
        </p:nvSpPr>
        <p:spPr>
          <a:xfrm>
            <a:off x="6315242" y="6535710"/>
            <a:ext cx="967409" cy="272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KŠkj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F057C8A-08E2-4575-ADAF-DD83B6198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99480">
            <a:off x="4126950" y="4422054"/>
            <a:ext cx="1463182" cy="1466276"/>
          </a:xfrm>
          <a:prstGeom prst="ellipse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201C96F-CF8D-49DA-894F-4565A59AB414}"/>
              </a:ext>
            </a:extLst>
          </p:cNvPr>
          <p:cNvSpPr/>
          <p:nvPr/>
        </p:nvSpPr>
        <p:spPr>
          <a:xfrm>
            <a:off x="4496732" y="6076343"/>
            <a:ext cx="767771" cy="97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utonnyMJ" pitchFamily="2" charset="0"/>
                <a:cs typeface="SutonnyMJ" pitchFamily="2" charset="0"/>
              </a:rPr>
              <a:t>cÖPvi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25E4BF0-A5A4-4979-8A3C-A54074108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9523" y="2516132"/>
            <a:ext cx="1449452" cy="1588424"/>
          </a:xfrm>
          <a:prstGeom prst="ellipse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AC156FF-E645-4F8D-9A1B-44A92BA23DB8}"/>
              </a:ext>
            </a:extLst>
          </p:cNvPr>
          <p:cNvSpPr/>
          <p:nvPr/>
        </p:nvSpPr>
        <p:spPr>
          <a:xfrm>
            <a:off x="3827647" y="4198641"/>
            <a:ext cx="1094294" cy="16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weÁvcb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57668-D16B-434E-BE2E-14E20BC65EC5}"/>
              </a:ext>
            </a:extLst>
          </p:cNvPr>
          <p:cNvSpPr/>
          <p:nvPr/>
        </p:nvSpPr>
        <p:spPr>
          <a:xfrm>
            <a:off x="5867382" y="3075724"/>
            <a:ext cx="2640150" cy="83828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wecYb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F9008-35D2-44CA-A11E-DB6164A9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065" y="6222225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6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0221AF-9E12-4F81-9888-B16BDAFCD7E8}"/>
              </a:ext>
            </a:extLst>
          </p:cNvPr>
          <p:cNvSpPr/>
          <p:nvPr/>
        </p:nvSpPr>
        <p:spPr>
          <a:xfrm>
            <a:off x="2266122" y="218660"/>
            <a:ext cx="5128591" cy="1490869"/>
          </a:xfrm>
          <a:prstGeom prst="ellipse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610E93-55D9-48C3-A57B-415C44FDC052}"/>
              </a:ext>
            </a:extLst>
          </p:cNvPr>
          <p:cNvSpPr/>
          <p:nvPr/>
        </p:nvSpPr>
        <p:spPr>
          <a:xfrm>
            <a:off x="887896" y="1881809"/>
            <a:ext cx="8560904" cy="26901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7426C-94A8-4B08-9C3E-DB0A2BDF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431" y="6274215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DADF4607-FDC9-4E78-BAF9-22C1116366FF}"/>
              </a:ext>
            </a:extLst>
          </p:cNvPr>
          <p:cNvSpPr/>
          <p:nvPr/>
        </p:nvSpPr>
        <p:spPr>
          <a:xfrm>
            <a:off x="655092" y="0"/>
            <a:ext cx="6096000" cy="196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Kx 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F4A3B0-2F84-431A-B20C-CCEF60F0B4AD}"/>
              </a:ext>
            </a:extLst>
          </p:cNvPr>
          <p:cNvSpPr/>
          <p:nvPr/>
        </p:nvSpPr>
        <p:spPr>
          <a:xfrm>
            <a:off x="327546" y="2120521"/>
            <a:ext cx="6987653" cy="3597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Kv¤cvwb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f¨vjy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wewbg‡q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f¨vjy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AR©‡bi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>
                <a:latin typeface="SutonnyMJ" pitchFamily="2" charset="0"/>
                <a:cs typeface="SutonnyMJ" pitchFamily="2" charset="0"/>
              </a:rPr>
              <a:t>¨ my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`„p †µ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m¤cK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AD571-3710-4AE9-ACA8-B636F08E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499" y="1139590"/>
            <a:ext cx="1920071" cy="2079860"/>
          </a:xfrm>
          <a:prstGeom prst="wedgeEllipseCallout">
            <a:avLst>
              <a:gd name="adj1" fmla="val -58120"/>
              <a:gd name="adj2" fmla="val 30588"/>
            </a:avLst>
          </a:prstGeom>
          <a:ln w="57150"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ED61F1-D211-408B-925D-2625A4704BFA}"/>
              </a:ext>
            </a:extLst>
          </p:cNvPr>
          <p:cNvSpPr/>
          <p:nvPr/>
        </p:nvSpPr>
        <p:spPr>
          <a:xfrm>
            <a:off x="8407021" y="3324224"/>
            <a:ext cx="1282889" cy="2095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3D8A4-945E-4FB2-AB71-E3EDFB0B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429" y="3720433"/>
            <a:ext cx="1920071" cy="1997977"/>
          </a:xfrm>
          <a:prstGeom prst="wedgeRoundRectCallout">
            <a:avLst>
              <a:gd name="adj1" fmla="val -63143"/>
              <a:gd name="adj2" fmla="val -6809"/>
              <a:gd name="adj3" fmla="val 16667"/>
            </a:avLst>
          </a:prstGeom>
          <a:ln w="57150">
            <a:solidFill>
              <a:srgbClr val="FF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EECEF0-56CB-4027-933A-7077BE6B3299}"/>
              </a:ext>
            </a:extLst>
          </p:cNvPr>
          <p:cNvSpPr/>
          <p:nvPr/>
        </p:nvSpPr>
        <p:spPr>
          <a:xfrm>
            <a:off x="8279926" y="5905067"/>
            <a:ext cx="1555845" cy="300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Gary Armstrong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ABBD-ECAF-4773-8213-4AA8965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092" y="6205317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0CEE-7176-4353-82C2-BA0D57D4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8" y="1842448"/>
            <a:ext cx="11687032" cy="442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f¨vjy</a:t>
            </a:r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lang="en-US" sz="9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215C5-B5F5-4CEC-ADCA-F9BC349D049D}"/>
              </a:ext>
            </a:extLst>
          </p:cNvPr>
          <p:cNvSpPr/>
          <p:nvPr/>
        </p:nvSpPr>
        <p:spPr>
          <a:xfrm>
            <a:off x="2529272" y="2683027"/>
            <a:ext cx="1750499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260363-FE1E-4ADD-B105-4CBE320438FF}"/>
              </a:ext>
            </a:extLst>
          </p:cNvPr>
          <p:cNvSpPr/>
          <p:nvPr/>
        </p:nvSpPr>
        <p:spPr>
          <a:xfrm>
            <a:off x="2721236" y="1891515"/>
            <a:ext cx="1366570" cy="723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myweav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182B9-809C-4C0A-A890-3D0355C97827}"/>
              </a:ext>
            </a:extLst>
          </p:cNvPr>
          <p:cNvSpPr/>
          <p:nvPr/>
        </p:nvSpPr>
        <p:spPr>
          <a:xfrm>
            <a:off x="2721237" y="2823331"/>
            <a:ext cx="1366570" cy="747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LiP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474B00-BDAD-4CAF-B2E7-890677EDECDB}"/>
              </a:ext>
            </a:extLst>
          </p:cNvPr>
          <p:cNvSpPr/>
          <p:nvPr/>
        </p:nvSpPr>
        <p:spPr>
          <a:xfrm>
            <a:off x="2431128" y="4832704"/>
            <a:ext cx="6882057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E301D-9675-4D59-AFA3-11A5E32A6A0C}"/>
              </a:ext>
            </a:extLst>
          </p:cNvPr>
          <p:cNvSpPr/>
          <p:nvPr/>
        </p:nvSpPr>
        <p:spPr>
          <a:xfrm>
            <a:off x="3340750" y="4041729"/>
            <a:ext cx="5062814" cy="7472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Kvh©wfwËK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Av‡eMgqx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615F8-90D0-4295-B56D-23EC51723BA3}"/>
              </a:ext>
            </a:extLst>
          </p:cNvPr>
          <p:cNvSpPr/>
          <p:nvPr/>
        </p:nvSpPr>
        <p:spPr>
          <a:xfrm>
            <a:off x="2431127" y="4857377"/>
            <a:ext cx="6882057" cy="84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C3111F-0B3B-48B2-8C83-F0A1C680841C}"/>
              </a:ext>
            </a:extLst>
          </p:cNvPr>
          <p:cNvSpPr/>
          <p:nvPr/>
        </p:nvSpPr>
        <p:spPr>
          <a:xfrm>
            <a:off x="3750366" y="153646"/>
            <a:ext cx="3088958" cy="11503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f¨vjy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E4BC2D-BB84-468E-9CF8-A01D7021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743" y="6220349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4CE4-3E31-40F0-93E0-28743B1D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035"/>
            <a:ext cx="8596668" cy="86139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wcÖq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_©xiv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m¤c‡K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iv†Lv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A0540-3583-4A05-BD27-65F16983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61" y="1391963"/>
            <a:ext cx="9275048" cy="46775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EB17D-99D9-484A-92CC-84F97B88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8" t="1154" r="3572" b="10047"/>
          <a:stretch/>
        </p:blipFill>
        <p:spPr>
          <a:xfrm>
            <a:off x="677335" y="2226364"/>
            <a:ext cx="8983500" cy="3723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67596A-E6AD-4F1A-A742-A78AD5EF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280840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56F7-BAD6-4466-BEB9-556B731E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827" y="201120"/>
            <a:ext cx="3621287" cy="592858"/>
          </a:xfrm>
          <a:ln w="5715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4000" b="1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b="1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4000" b="1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CF5DA6D-F5CA-44EA-A323-4ACF957A7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1989"/>
              </p:ext>
            </p:extLst>
          </p:nvPr>
        </p:nvGraphicFramePr>
        <p:xfrm>
          <a:off x="533400" y="973895"/>
          <a:ext cx="7042360" cy="50798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9993">
                  <a:extLst>
                    <a:ext uri="{9D8B030D-6E8A-4147-A177-3AD203B41FA5}">
                      <a16:colId xmlns:a16="http://schemas.microsoft.com/office/drawing/2014/main" val="3735487872"/>
                    </a:ext>
                  </a:extLst>
                </a:gridCol>
                <a:gridCol w="2652367">
                  <a:extLst>
                    <a:ext uri="{9D8B030D-6E8A-4147-A177-3AD203B41FA5}">
                      <a16:colId xmlns:a16="http://schemas.microsoft.com/office/drawing/2014/main" val="219722440"/>
                    </a:ext>
                  </a:extLst>
                </a:gridCol>
              </a:tblGrid>
              <a:tr h="5011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atin typeface="SutonnyMJ" pitchFamily="2" charset="0"/>
                          <a:cs typeface="SutonnyMJ" pitchFamily="2" charset="0"/>
                        </a:rPr>
                        <a:t>wecY†bi</a:t>
                      </a:r>
                      <a:r>
                        <a:rPr lang="en-US" sz="2800" b="0" dirty="0">
                          <a:latin typeface="SutonnyMJ" pitchFamily="2" charset="0"/>
                          <a:cs typeface="SutonnyMJ" pitchFamily="2" charset="0"/>
                        </a:rPr>
                        <a:t> µ</a:t>
                      </a:r>
                      <a:r>
                        <a:rPr lang="en-US" sz="2800" b="0" dirty="0" err="1">
                          <a:latin typeface="SutonnyMJ" pitchFamily="2" charset="0"/>
                          <a:cs typeface="SutonnyMJ" pitchFamily="2" charset="0"/>
                        </a:rPr>
                        <a:t>gweKv‡ki</a:t>
                      </a:r>
                      <a:r>
                        <a:rPr lang="en-US" sz="28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0" dirty="0" err="1">
                          <a:latin typeface="SutonnyMJ" pitchFamily="2" charset="0"/>
                          <a:cs typeface="SutonnyMJ" pitchFamily="2" charset="0"/>
                        </a:rPr>
                        <a:t>hyM</a:t>
                      </a:r>
                      <a:endParaRPr lang="en-US" sz="28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0" dirty="0" err="1">
                          <a:latin typeface="SutonnyMJ" pitchFamily="2" charset="0"/>
                          <a:cs typeface="SutonnyMJ" pitchFamily="2" charset="0"/>
                        </a:rPr>
                        <a:t>mgqKvj</a:t>
                      </a:r>
                      <a:r>
                        <a:rPr lang="en-US" sz="28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835640"/>
                  </a:ext>
                </a:extLst>
              </a:tr>
              <a:tr h="38320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আত্মনির্ভরশীলতার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যুগ</a:t>
                      </a:r>
                      <a:endParaRPr lang="en-US" sz="20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latin typeface="SutonnyMJ" pitchFamily="2" charset="0"/>
                          <a:cs typeface="SutonnyMJ" pitchFamily="2" charset="0"/>
                        </a:rPr>
                        <a:t>শিল্প</a:t>
                      </a:r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0" dirty="0" err="1">
                          <a:latin typeface="SutonnyMJ" pitchFamily="2" charset="0"/>
                          <a:cs typeface="SutonnyMJ" pitchFamily="2" charset="0"/>
                        </a:rPr>
                        <a:t>বিপ্লব</a:t>
                      </a:r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0" dirty="0" err="1">
                          <a:latin typeface="SutonnyMJ" pitchFamily="2" charset="0"/>
                          <a:cs typeface="SutonnyMJ" pitchFamily="2" charset="0"/>
                        </a:rPr>
                        <a:t>পূর্ব</a:t>
                      </a:r>
                      <a:endParaRPr lang="en-US" sz="2400" b="0" dirty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/>
                      <a:r>
                        <a:rPr lang="en-US" sz="1600" b="0" dirty="0">
                          <a:latin typeface="SutonnyMJ" pitchFamily="2" charset="0"/>
                          <a:cs typeface="SutonnyMJ" pitchFamily="2" charset="0"/>
                        </a:rPr>
                        <a:t>(1750-1850</a:t>
                      </a:r>
                      <a:r>
                        <a:rPr lang="as-IN" sz="1100" b="0" dirty="0">
                          <a:latin typeface="SutonnyMJ" pitchFamily="2" charset="0"/>
                          <a:cs typeface="SutonnyMJ" pitchFamily="2" charset="0"/>
                        </a:rPr>
                        <a:t>ই</a:t>
                      </a:r>
                      <a:r>
                        <a:rPr lang="en-US" sz="1100" b="0" dirty="0">
                          <a:latin typeface="SutonnyMJ" pitchFamily="2" charset="0"/>
                          <a:cs typeface="SutonnyMJ" pitchFamily="2" charset="0"/>
                        </a:rPr>
                        <a:t>ং</a:t>
                      </a:r>
                      <a:r>
                        <a:rPr lang="as-IN" sz="1100" b="0" dirty="0">
                          <a:latin typeface="SutonnyMJ" pitchFamily="2" charset="0"/>
                          <a:cs typeface="SutonnyMJ" pitchFamily="2" charset="0"/>
                        </a:rPr>
                        <a:t>ল</a:t>
                      </a:r>
                      <a:r>
                        <a:rPr lang="en-US" sz="1100" b="0" dirty="0">
                          <a:latin typeface="SutonnyMJ" pitchFamily="2" charset="0"/>
                          <a:cs typeface="SutonnyMJ" pitchFamily="2" charset="0"/>
                        </a:rPr>
                        <a:t>্</a:t>
                      </a:r>
                      <a:r>
                        <a:rPr lang="as-IN" sz="1100" b="0" dirty="0">
                          <a:latin typeface="SutonnyMJ" pitchFamily="2" charset="0"/>
                          <a:cs typeface="SutonnyMJ" pitchFamily="2" charset="0"/>
                        </a:rPr>
                        <a:t>য</a:t>
                      </a:r>
                      <a:r>
                        <a:rPr lang="en-US" sz="1100" b="0" dirty="0">
                          <a:latin typeface="SutonnyMJ" pitchFamily="2" charset="0"/>
                          <a:cs typeface="SutonnyMJ" pitchFamily="2" charset="0"/>
                        </a:rPr>
                        <a:t>া</a:t>
                      </a:r>
                      <a:r>
                        <a:rPr lang="as-IN" sz="1100" b="0" dirty="0">
                          <a:latin typeface="SutonnyMJ" pitchFamily="2" charset="0"/>
                          <a:cs typeface="SutonnyMJ" pitchFamily="2" charset="0"/>
                        </a:rPr>
                        <a:t>ন</a:t>
                      </a:r>
                      <a:r>
                        <a:rPr lang="en-US" sz="1100" b="0" dirty="0">
                          <a:latin typeface="SutonnyMJ" pitchFamily="2" charset="0"/>
                          <a:cs typeface="SutonnyMJ" pitchFamily="2" charset="0"/>
                        </a:rPr>
                        <a:t>্</a:t>
                      </a:r>
                      <a:r>
                        <a:rPr lang="as-IN" sz="1100" b="0" dirty="0">
                          <a:latin typeface="SutonnyMJ" pitchFamily="2" charset="0"/>
                          <a:cs typeface="SutonnyMJ" pitchFamily="2" charset="0"/>
                        </a:rPr>
                        <a:t>ড</a:t>
                      </a:r>
                      <a:r>
                        <a:rPr lang="en-US" sz="1600" b="0" dirty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99820"/>
                  </a:ext>
                </a:extLst>
              </a:tr>
              <a:tr h="57011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বিনিময়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যুগ</a:t>
                      </a:r>
                      <a:endParaRPr lang="en-US" sz="20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896026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err="1"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8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0" dirty="0" err="1">
                          <a:latin typeface="SutonnyMJ" pitchFamily="2" charset="0"/>
                          <a:cs typeface="SutonnyMJ" pitchFamily="2" charset="0"/>
                        </a:rPr>
                        <a:t>hyM</a:t>
                      </a:r>
                      <a:r>
                        <a:rPr lang="en-US" sz="28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1860-1920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85971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বি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ক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্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র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য় 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য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ু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গ</a:t>
                      </a:r>
                      <a:endParaRPr lang="en-US" sz="20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1920-1950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75326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বিপ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ণ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ন 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য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ু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গ</a:t>
                      </a:r>
                      <a:endParaRPr lang="en-US" sz="20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1950-1970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4375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স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া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ম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া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জ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ি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ক 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ব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ি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প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ণ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ন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য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ু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গ</a:t>
                      </a:r>
                      <a:endParaRPr lang="en-US" sz="20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1970-1990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34211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স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ম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্</a:t>
                      </a:r>
                      <a:r>
                        <a:rPr lang="as-IN" sz="2000" b="0" dirty="0">
                          <a:latin typeface="SutonnyMJ" pitchFamily="2" charset="0"/>
                          <a:cs typeface="SutonnyMJ" pitchFamily="2" charset="0"/>
                        </a:rPr>
                        <a:t>প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র্কভিত্তিক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বিপণন</a:t>
                      </a:r>
                      <a:r>
                        <a:rPr lang="en-US" sz="20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SutonnyMJ" pitchFamily="2" charset="0"/>
                          <a:cs typeface="SutonnyMJ" pitchFamily="2" charset="0"/>
                        </a:rPr>
                        <a:t>যুগ</a:t>
                      </a:r>
                      <a:endParaRPr lang="en-US" sz="2000" b="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1990-2010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72016"/>
                  </a:ext>
                </a:extLst>
              </a:tr>
              <a:tr h="699692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latin typeface="SutonnyMJ" pitchFamily="2" charset="0"/>
                          <a:cs typeface="SutonnyMJ" pitchFamily="2" charset="0"/>
                        </a:rPr>
                        <a:t>mvgvwRK</a:t>
                      </a:r>
                      <a:r>
                        <a:rPr lang="en-US" sz="2400" b="0" dirty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b="0" dirty="0" err="1">
                          <a:latin typeface="SutonnyMJ" pitchFamily="2" charset="0"/>
                          <a:cs typeface="SutonnyMJ" pitchFamily="2" charset="0"/>
                        </a:rPr>
                        <a:t>hvMv‡hvM</a:t>
                      </a:r>
                      <a:r>
                        <a:rPr lang="en-US" sz="2400" b="0" dirty="0">
                          <a:latin typeface="SutonnyMJ" pitchFamily="2" charset="0"/>
                          <a:cs typeface="SutonnyMJ" pitchFamily="2" charset="0"/>
                        </a:rPr>
                        <a:t>/ †</a:t>
                      </a:r>
                      <a:r>
                        <a:rPr lang="en-US" sz="2400" b="0" dirty="0" err="1">
                          <a:latin typeface="SutonnyMJ" pitchFamily="2" charset="0"/>
                          <a:cs typeface="SutonnyMJ" pitchFamily="2" charset="0"/>
                        </a:rPr>
                        <a:t>gvevBj</a:t>
                      </a:r>
                      <a:r>
                        <a:rPr lang="en-US" sz="24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SutonnyMJ" pitchFamily="2" charset="0"/>
                          <a:cs typeface="SutonnyMJ" pitchFamily="2" charset="0"/>
                        </a:rPr>
                        <a:t>gv‡K©wUs</a:t>
                      </a:r>
                      <a:r>
                        <a:rPr lang="en-US" sz="24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SutonnyMJ" pitchFamily="2" charset="0"/>
                          <a:cs typeface="SutonnyMJ" pitchFamily="2" charset="0"/>
                        </a:rPr>
                        <a:t>hyM</a:t>
                      </a:r>
                      <a:r>
                        <a:rPr lang="en-US" sz="2400" b="0" dirty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SutonnyMJ" pitchFamily="2" charset="0"/>
                          <a:cs typeface="SutonnyMJ" pitchFamily="2" charset="0"/>
                        </a:rPr>
                        <a:t>2010-eZ©gvb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07092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587957-D8D2-467F-9D9F-571AAB341844}"/>
              </a:ext>
            </a:extLst>
          </p:cNvPr>
          <p:cNvSpPr/>
          <p:nvPr/>
        </p:nvSpPr>
        <p:spPr>
          <a:xfrm>
            <a:off x="7807231" y="230102"/>
            <a:ext cx="1979942" cy="18637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বিনিময়</a:t>
            </a:r>
            <a:endParaRPr lang="en-US" sz="2000" b="1" u="sng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ো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ো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ছ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ু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ও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য়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বিপরীতে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প্রত্যাশিত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পণ্য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সেবা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নেওয়া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2F9EF9-E1B9-4006-A039-D207DC2AAC3B}"/>
              </a:ext>
            </a:extLst>
          </p:cNvPr>
          <p:cNvSpPr/>
          <p:nvPr/>
        </p:nvSpPr>
        <p:spPr>
          <a:xfrm>
            <a:off x="10018644" y="230102"/>
            <a:ext cx="2158516" cy="18637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উ</a:t>
            </a:r>
            <a:r>
              <a:rPr lang="as-IN" sz="20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ৎ</a:t>
            </a:r>
            <a:r>
              <a:rPr lang="en-US" sz="20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as-IN" sz="20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20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</a:t>
            </a:r>
            <a:r>
              <a:rPr lang="as-IN" sz="20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endParaRPr lang="en-US" sz="2000" b="1" u="sng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ণ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উ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ো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ৃ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ষ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ট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য়</a:t>
            </a:r>
            <a:r>
              <a:rPr lang="as-IN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endParaRPr lang="en-US" sz="1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A8118F-EAD6-4B67-8F4F-97E17D4ECF75}"/>
              </a:ext>
            </a:extLst>
          </p:cNvPr>
          <p:cNvSpPr/>
          <p:nvPr/>
        </p:nvSpPr>
        <p:spPr>
          <a:xfrm>
            <a:off x="8025451" y="2358887"/>
            <a:ext cx="4151708" cy="1929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2000" b="1" u="sng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2000" b="1" u="sng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2000" b="1" u="sng" dirty="0">
                <a:latin typeface="SutonnyMJ" pitchFamily="2" charset="0"/>
                <a:cs typeface="SutonnyMJ" pitchFamily="2" charset="0"/>
              </a:rPr>
              <a:t>য়</a:t>
            </a:r>
            <a:endParaRPr lang="en-US" sz="2000" b="1" u="sng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600" dirty="0" err="1">
                <a:latin typeface="SutonnyMJ" pitchFamily="2" charset="0"/>
                <a:cs typeface="SutonnyMJ" pitchFamily="2" charset="0"/>
              </a:rPr>
              <a:t>উৎপাদনকারী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বি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খ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অ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থ/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মূল্য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গ্রহণ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ার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নিকট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ণ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র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ম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ল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হ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এ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ং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দ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ও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খ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এ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ই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য়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য়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ু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ধ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া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দ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ন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খ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য়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ং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গ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ঠ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ত 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হ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য়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CE3985-1945-4B58-AEA4-6595B2F4A69A}"/>
              </a:ext>
            </a:extLst>
          </p:cNvPr>
          <p:cNvSpPr/>
          <p:nvPr/>
        </p:nvSpPr>
        <p:spPr>
          <a:xfrm>
            <a:off x="7807231" y="4545358"/>
            <a:ext cx="1979942" cy="17842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স</a:t>
            </a:r>
            <a:r>
              <a:rPr lang="as-IN" sz="1400" b="1" u="sng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ম</a:t>
            </a:r>
            <a:r>
              <a:rPr lang="as-IN" sz="1400" b="1" u="sng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জ</a:t>
            </a:r>
            <a:r>
              <a:rPr lang="as-IN" sz="1400" b="1" u="sng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ক </a:t>
            </a:r>
            <a:r>
              <a:rPr lang="as-IN" sz="1400" b="1" u="sng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sz="1400" b="1" u="sng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1400" b="1" u="sng" dirty="0">
                <a:latin typeface="SutonnyMJ" pitchFamily="2" charset="0"/>
                <a:cs typeface="SutonnyMJ" pitchFamily="2" charset="0"/>
              </a:rPr>
              <a:t>ণ</a:t>
            </a:r>
            <a:r>
              <a:rPr lang="as-IN" sz="1400" b="1" u="sng" dirty="0">
                <a:latin typeface="SutonnyMJ" pitchFamily="2" charset="0"/>
                <a:cs typeface="SutonnyMJ" pitchFamily="2" charset="0"/>
              </a:rPr>
              <a:t>ন</a:t>
            </a:r>
            <a:endParaRPr lang="en-US" sz="1400" b="1" u="sng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600" dirty="0" err="1">
                <a:latin typeface="SutonnyMJ" pitchFamily="2" charset="0"/>
                <a:cs typeface="SutonnyMJ" pitchFamily="2" charset="0"/>
              </a:rPr>
              <a:t>বিপণন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যখন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ভোক্তার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চাহিদা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পূরণের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পাশাপাশি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সমাজের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কল্যাণ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সাধন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FED141-E960-4F08-925D-2097B7544B11}"/>
              </a:ext>
            </a:extLst>
          </p:cNvPr>
          <p:cNvSpPr/>
          <p:nvPr/>
        </p:nvSpPr>
        <p:spPr>
          <a:xfrm>
            <a:off x="10018643" y="4545358"/>
            <a:ext cx="2158516" cy="17842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ভ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ণ</a:t>
            </a:r>
            <a:r>
              <a:rPr lang="as-IN" sz="14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endParaRPr lang="en-US" sz="1400" b="1" u="sng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বিপণনের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সাথে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জড়িত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পক্ষগুলোর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সম্পর্ক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স্থাপনের</a:t>
            </a:r>
            <a:r>
              <a:rPr lang="en-US" sz="1600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en-US" sz="1600" u="sng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569F1-3E3B-4F89-9BF7-DFB21A21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48251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85E4478D-1272-4244-9692-D0AAC07344EC}"/>
              </a:ext>
            </a:extLst>
          </p:cNvPr>
          <p:cNvSpPr/>
          <p:nvPr/>
        </p:nvSpPr>
        <p:spPr>
          <a:xfrm>
            <a:off x="3538328" y="106019"/>
            <a:ext cx="2928730" cy="12457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38E365-6DF6-4905-9ABE-2F73DEAB1AF4}"/>
              </a:ext>
            </a:extLst>
          </p:cNvPr>
          <p:cNvSpPr/>
          <p:nvPr/>
        </p:nvSpPr>
        <p:spPr>
          <a:xfrm>
            <a:off x="19876" y="1457740"/>
            <a:ext cx="9965635" cy="2822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nvwK‡gi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v`v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RwgiDwÏb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bvgab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e¨emvqx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1925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KviLvbv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µ‡Z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mvwii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we‡µ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1960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ógv‡bi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›`†K ¸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izZ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ïiz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avivevwnKZvq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nvwKgI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e¨emvi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a‡i‡Qb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eªvÛbvg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nvwKg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n‡ebv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B‡jKUªwbK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K†i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gqvw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†µ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Zvm¤cK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Rizix</a:t>
            </a:r>
            <a:r>
              <a:rPr lang="en-US" sz="240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7898B-B1A8-4195-A3AD-EFAEAF97DF2D}"/>
              </a:ext>
            </a:extLst>
          </p:cNvPr>
          <p:cNvSpPr/>
          <p:nvPr/>
        </p:nvSpPr>
        <p:spPr>
          <a:xfrm>
            <a:off x="548640" y="4386471"/>
            <a:ext cx="8915399" cy="17400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514350" indent="-514350"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RwgiDwÏ‡bi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›`†K ¸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izZ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†`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hyM‡K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hyM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hyM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Av†jv‡K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as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ষ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ণ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8B5F8B-679F-47FC-9229-441FCEAF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640" y="6386856"/>
            <a:ext cx="4168986" cy="365125"/>
          </a:xfrm>
        </p:spPr>
        <p:txBody>
          <a:bodyPr/>
          <a:lstStyle/>
          <a:p>
            <a:r>
              <a:rPr lang="es-ES" dirty="0"/>
              <a:t> ⸿</a:t>
            </a:r>
            <a:r>
              <a:rPr lang="es-ES" dirty="0" err="1"/>
              <a:t>Sahariar</a:t>
            </a:r>
            <a:r>
              <a:rPr lang="es-ES" dirty="0"/>
              <a:t> Al </a:t>
            </a:r>
            <a:r>
              <a:rPr lang="es-ES" dirty="0" err="1"/>
              <a:t>Mamun</a:t>
            </a:r>
            <a:r>
              <a:rPr lang="es-ES" dirty="0"/>
              <a:t> @</a:t>
            </a:r>
            <a:r>
              <a:rPr lang="es-ES" dirty="0" err="1"/>
              <a:t>Mirpur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</TotalTime>
  <Words>962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SutonnyMJ</vt:lpstr>
      <vt:lpstr>Times New Roman</vt:lpstr>
      <vt:lpstr>Wingdings</vt:lpstr>
      <vt:lpstr>Wingdings 3</vt:lpstr>
      <vt:lpstr>Facet</vt:lpstr>
      <vt:lpstr>¯^vMZg </vt:lpstr>
      <vt:lpstr>Drcv`b e¨e¯’vcbv I wecYb  wØZxq cÎ  [wecYb]   </vt:lpstr>
      <vt:lpstr>cÖ_g Aa¨vq wecYb cwiwPwZ</vt:lpstr>
      <vt:lpstr>PowerPoint Presentation</vt:lpstr>
      <vt:lpstr>PowerPoint Presentation</vt:lpstr>
      <vt:lpstr>PowerPoint Presentation</vt:lpstr>
      <vt:lpstr> wcÖq wk¶v_©xiv wecYb cÖwµqv m¤c‡K© †R‡b iv†Lv  </vt:lpstr>
      <vt:lpstr>wecY‡bi µgweKvk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Windows User</dc:creator>
  <cp:lastModifiedBy>Windows User</cp:lastModifiedBy>
  <cp:revision>105</cp:revision>
  <dcterms:created xsi:type="dcterms:W3CDTF">2020-04-16T17:17:31Z</dcterms:created>
  <dcterms:modified xsi:type="dcterms:W3CDTF">2020-04-18T10:10:43Z</dcterms:modified>
</cp:coreProperties>
</file>