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4"/>
  </p:notesMasterIdLst>
  <p:sldIdLst>
    <p:sldId id="296" r:id="rId2"/>
    <p:sldId id="307" r:id="rId3"/>
    <p:sldId id="326" r:id="rId4"/>
    <p:sldId id="302" r:id="rId5"/>
    <p:sldId id="308" r:id="rId6"/>
    <p:sldId id="297" r:id="rId7"/>
    <p:sldId id="306" r:id="rId8"/>
    <p:sldId id="313" r:id="rId9"/>
    <p:sldId id="329" r:id="rId10"/>
    <p:sldId id="314" r:id="rId11"/>
    <p:sldId id="327" r:id="rId12"/>
    <p:sldId id="292" r:id="rId13"/>
    <p:sldId id="328" r:id="rId14"/>
    <p:sldId id="324" r:id="rId15"/>
    <p:sldId id="330" r:id="rId16"/>
    <p:sldId id="331" r:id="rId17"/>
    <p:sldId id="332" r:id="rId18"/>
    <p:sldId id="333" r:id="rId19"/>
    <p:sldId id="334" r:id="rId20"/>
    <p:sldId id="335" r:id="rId21"/>
    <p:sldId id="353" r:id="rId22"/>
    <p:sldId id="310" r:id="rId23"/>
    <p:sldId id="341" r:id="rId24"/>
    <p:sldId id="350" r:id="rId25"/>
    <p:sldId id="351" r:id="rId26"/>
    <p:sldId id="352" r:id="rId27"/>
    <p:sldId id="322" r:id="rId28"/>
    <p:sldId id="338" r:id="rId29"/>
    <p:sldId id="342" r:id="rId30"/>
    <p:sldId id="343" r:id="rId31"/>
    <p:sldId id="340" r:id="rId32"/>
    <p:sldId id="339" r:id="rId33"/>
    <p:sldId id="257" r:id="rId34"/>
    <p:sldId id="311" r:id="rId35"/>
    <p:sldId id="344" r:id="rId36"/>
    <p:sldId id="345" r:id="rId37"/>
    <p:sldId id="349" r:id="rId38"/>
    <p:sldId id="346" r:id="rId39"/>
    <p:sldId id="347" r:id="rId40"/>
    <p:sldId id="348" r:id="rId41"/>
    <p:sldId id="270" r:id="rId42"/>
    <p:sldId id="261" r:id="rId43"/>
    <p:sldId id="354" r:id="rId44"/>
    <p:sldId id="285" r:id="rId45"/>
    <p:sldId id="336" r:id="rId46"/>
    <p:sldId id="316" r:id="rId47"/>
    <p:sldId id="325" r:id="rId48"/>
    <p:sldId id="280" r:id="rId49"/>
    <p:sldId id="317" r:id="rId50"/>
    <p:sldId id="286" r:id="rId51"/>
    <p:sldId id="293" r:id="rId52"/>
    <p:sldId id="29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1BA5"/>
    <a:srgbClr val="FF0066"/>
    <a:srgbClr val="3333CC"/>
    <a:srgbClr val="1AA65D"/>
    <a:srgbClr val="0066FF"/>
    <a:srgbClr val="176B4F"/>
    <a:srgbClr val="310C50"/>
    <a:srgbClr val="3399FF"/>
    <a:srgbClr val="43106E"/>
    <a:srgbClr val="7EC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9" autoAdjust="0"/>
    <p:restoredTop sz="94624" autoAdjust="0"/>
  </p:normalViewPr>
  <p:slideViewPr>
    <p:cSldViewPr>
      <p:cViewPr varScale="1">
        <p:scale>
          <a:sx n="70" d="100"/>
          <a:sy n="70" d="100"/>
        </p:scale>
        <p:origin x="8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C5FDA-91ED-4608-9FEF-E98A192A643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F9393B-89F3-4460-8881-56E8E81ABCCC}">
      <dgm:prSet phldrT="[Text]"/>
      <dgm:spPr/>
      <dgm:t>
        <a:bodyPr/>
        <a:lstStyle/>
        <a:p>
          <a:r>
            <a:rPr lang="bn-IN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মৌলিক মানবিক চাহিদা </a:t>
          </a:r>
          <a:endParaRPr lang="en-US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9CB494-ED2B-47B6-8281-8B38C8B86FAB}" type="parTrans" cxnId="{1EC7EE8E-D698-4F35-9FD6-851FD5F37399}">
      <dgm:prSet/>
      <dgm:spPr/>
      <dgm:t>
        <a:bodyPr/>
        <a:lstStyle/>
        <a:p>
          <a:endParaRPr lang="en-US"/>
        </a:p>
      </dgm:t>
    </dgm:pt>
    <dgm:pt modelId="{417B08E0-9253-4852-9D5A-F4487263E7EA}" type="sibTrans" cxnId="{1EC7EE8E-D698-4F35-9FD6-851FD5F37399}">
      <dgm:prSet/>
      <dgm:spPr/>
      <dgm:t>
        <a:bodyPr/>
        <a:lstStyle/>
        <a:p>
          <a:endParaRPr lang="en-US"/>
        </a:p>
      </dgm:t>
    </dgm:pt>
    <dgm:pt modelId="{FE7B47EA-D77E-45D2-9738-7C6ACA814FC1}">
      <dgm:prSet phldrT="[Text]" custT="1"/>
      <dgm:spPr/>
      <dgm:t>
        <a:bodyPr/>
        <a:lstStyle/>
        <a:p>
          <a:r>
            <a:rPr lang="bn-IN" sz="3200" dirty="0" smtClean="0">
              <a:solidFill>
                <a:srgbClr val="176B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খ) মানবিক চাহিদা </a:t>
          </a:r>
          <a:endParaRPr lang="en-US" sz="3200" dirty="0">
            <a:solidFill>
              <a:srgbClr val="176B4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E65D81-9F35-4699-B5EF-4B6F86C3C98B}" type="parTrans" cxnId="{AD789111-4B05-4CBF-923A-52804DF61ADC}">
      <dgm:prSet/>
      <dgm:spPr/>
      <dgm:t>
        <a:bodyPr/>
        <a:lstStyle/>
        <a:p>
          <a:endParaRPr lang="en-US"/>
        </a:p>
      </dgm:t>
    </dgm:pt>
    <dgm:pt modelId="{4D8AA983-A19E-4B5A-8D0A-1F4847A06869}" type="sibTrans" cxnId="{AD789111-4B05-4CBF-923A-52804DF61ADC}">
      <dgm:prSet/>
      <dgm:spPr/>
      <dgm:t>
        <a:bodyPr/>
        <a:lstStyle/>
        <a:p>
          <a:endParaRPr lang="en-US"/>
        </a:p>
      </dgm:t>
    </dgm:pt>
    <dgm:pt modelId="{7CECACFA-DF49-4843-87EA-C58CABC44614}">
      <dgm:prSet phldrT="[Text]"/>
      <dgm:spPr/>
      <dgm:t>
        <a:bodyPr/>
        <a:lstStyle/>
        <a:p>
          <a:r>
            <a:rPr lang="bn-IN" dirty="0" smtClean="0">
              <a:solidFill>
                <a:srgbClr val="1AA65D"/>
              </a:solidFill>
              <a:latin typeface="NikoshBAN" panose="02000000000000000000" pitchFamily="2" charset="0"/>
              <a:cs typeface="NikoshBAN" panose="02000000000000000000" pitchFamily="2" charset="0"/>
            </a:rPr>
            <a:t>ক) মৌলিক চাহিদা </a:t>
          </a:r>
          <a:endParaRPr lang="en-US" dirty="0">
            <a:solidFill>
              <a:srgbClr val="1AA65D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2611DD-C501-495E-8F17-053ADD42AF5E}" type="parTrans" cxnId="{C670DB91-FE48-4363-8BF0-7D9441EA7B3E}">
      <dgm:prSet/>
      <dgm:spPr/>
      <dgm:t>
        <a:bodyPr/>
        <a:lstStyle/>
        <a:p>
          <a:endParaRPr lang="en-US"/>
        </a:p>
      </dgm:t>
    </dgm:pt>
    <dgm:pt modelId="{0961A2C4-0D10-494A-90F2-521AA2071BE0}" type="sibTrans" cxnId="{C670DB91-FE48-4363-8BF0-7D9441EA7B3E}">
      <dgm:prSet/>
      <dgm:spPr/>
      <dgm:t>
        <a:bodyPr/>
        <a:lstStyle/>
        <a:p>
          <a:endParaRPr lang="en-US"/>
        </a:p>
      </dgm:t>
    </dgm:pt>
    <dgm:pt modelId="{A48E414D-B5AA-44D2-8038-7734A40332D4}" type="pres">
      <dgm:prSet presAssocID="{9E3C5FDA-91ED-4608-9FEF-E98A192A643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B0F7A3D-260B-42D2-9FB4-2D998C449BD0}" type="pres">
      <dgm:prSet presAssocID="{0EF9393B-89F3-4460-8881-56E8E81ABCCC}" presName="singleCycle" presStyleCnt="0"/>
      <dgm:spPr/>
    </dgm:pt>
    <dgm:pt modelId="{0FB4A199-0B9E-4CC4-B05D-3EFD61A39500}" type="pres">
      <dgm:prSet presAssocID="{0EF9393B-89F3-4460-8881-56E8E81ABCCC}" presName="singleCenter" presStyleLbl="node1" presStyleIdx="0" presStyleCnt="3" custScaleX="171454" custLinFactNeighborX="-2347" custLinFactNeighborY="-3051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A73B0F2-D145-4598-B990-A05C2254B31D}" type="pres">
      <dgm:prSet presAssocID="{73E65D81-9F35-4699-B5EF-4B6F86C3C98B}" presName="Name56" presStyleLbl="parChTrans1D2" presStyleIdx="0" presStyleCnt="2"/>
      <dgm:spPr/>
      <dgm:t>
        <a:bodyPr/>
        <a:lstStyle/>
        <a:p>
          <a:endParaRPr lang="en-US"/>
        </a:p>
      </dgm:t>
    </dgm:pt>
    <dgm:pt modelId="{B6C06DE9-FB7A-4E1E-AE43-138A6F4F9FD7}" type="pres">
      <dgm:prSet presAssocID="{FE7B47EA-D77E-45D2-9738-7C6ACA814FC1}" presName="text0" presStyleLbl="node1" presStyleIdx="1" presStyleCnt="3" custScaleX="261194" custScaleY="142540" custRadScaleRad="135342" custRadScaleInc="133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47B2C-FCBB-4488-9ABE-3BA438BEB245}" type="pres">
      <dgm:prSet presAssocID="{1A2611DD-C501-495E-8F17-053ADD42AF5E}" presName="Name56" presStyleLbl="parChTrans1D2" presStyleIdx="1" presStyleCnt="2"/>
      <dgm:spPr/>
      <dgm:t>
        <a:bodyPr/>
        <a:lstStyle/>
        <a:p>
          <a:endParaRPr lang="en-US"/>
        </a:p>
      </dgm:t>
    </dgm:pt>
    <dgm:pt modelId="{53EB66CB-4AB3-4F6E-BB63-09D65E9C8898}" type="pres">
      <dgm:prSet presAssocID="{7CECACFA-DF49-4843-87EA-C58CABC44614}" presName="text0" presStyleLbl="node1" presStyleIdx="2" presStyleCnt="3" custScaleX="214099" custScaleY="135913" custRadScaleRad="131243" custRadScaleInc="63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0461FE-AA03-4C29-87E4-579CBF12702A}" type="presOf" srcId="{0EF9393B-89F3-4460-8881-56E8E81ABCCC}" destId="{0FB4A199-0B9E-4CC4-B05D-3EFD61A39500}" srcOrd="0" destOrd="0" presId="urn:microsoft.com/office/officeart/2008/layout/RadialCluster"/>
    <dgm:cxn modelId="{B79BAF0C-78E1-4A3C-A416-2D09C2AF5D83}" type="presOf" srcId="{1A2611DD-C501-495E-8F17-053ADD42AF5E}" destId="{E5847B2C-FCBB-4488-9ABE-3BA438BEB245}" srcOrd="0" destOrd="0" presId="urn:microsoft.com/office/officeart/2008/layout/RadialCluster"/>
    <dgm:cxn modelId="{1EC7EE8E-D698-4F35-9FD6-851FD5F37399}" srcId="{9E3C5FDA-91ED-4608-9FEF-E98A192A6433}" destId="{0EF9393B-89F3-4460-8881-56E8E81ABCCC}" srcOrd="0" destOrd="0" parTransId="{E49CB494-ED2B-47B6-8281-8B38C8B86FAB}" sibTransId="{417B08E0-9253-4852-9D5A-F4487263E7EA}"/>
    <dgm:cxn modelId="{C670DB91-FE48-4363-8BF0-7D9441EA7B3E}" srcId="{0EF9393B-89F3-4460-8881-56E8E81ABCCC}" destId="{7CECACFA-DF49-4843-87EA-C58CABC44614}" srcOrd="1" destOrd="0" parTransId="{1A2611DD-C501-495E-8F17-053ADD42AF5E}" sibTransId="{0961A2C4-0D10-494A-90F2-521AA2071BE0}"/>
    <dgm:cxn modelId="{FBFB1B83-8085-4097-8213-FA81BB9C9B08}" type="presOf" srcId="{7CECACFA-DF49-4843-87EA-C58CABC44614}" destId="{53EB66CB-4AB3-4F6E-BB63-09D65E9C8898}" srcOrd="0" destOrd="0" presId="urn:microsoft.com/office/officeart/2008/layout/RadialCluster"/>
    <dgm:cxn modelId="{AD789111-4B05-4CBF-923A-52804DF61ADC}" srcId="{0EF9393B-89F3-4460-8881-56E8E81ABCCC}" destId="{FE7B47EA-D77E-45D2-9738-7C6ACA814FC1}" srcOrd="0" destOrd="0" parTransId="{73E65D81-9F35-4699-B5EF-4B6F86C3C98B}" sibTransId="{4D8AA983-A19E-4B5A-8D0A-1F4847A06869}"/>
    <dgm:cxn modelId="{3D46F83C-3A24-4893-A55D-FEA4E106B996}" type="presOf" srcId="{FE7B47EA-D77E-45D2-9738-7C6ACA814FC1}" destId="{B6C06DE9-FB7A-4E1E-AE43-138A6F4F9FD7}" srcOrd="0" destOrd="0" presId="urn:microsoft.com/office/officeart/2008/layout/RadialCluster"/>
    <dgm:cxn modelId="{31CAAA97-78CE-40F7-A376-C0C19DD6CCC1}" type="presOf" srcId="{9E3C5FDA-91ED-4608-9FEF-E98A192A6433}" destId="{A48E414D-B5AA-44D2-8038-7734A40332D4}" srcOrd="0" destOrd="0" presId="urn:microsoft.com/office/officeart/2008/layout/RadialCluster"/>
    <dgm:cxn modelId="{C715047A-B9BA-4C01-ABCB-FC56C2EE9EB0}" type="presOf" srcId="{73E65D81-9F35-4699-B5EF-4B6F86C3C98B}" destId="{DA73B0F2-D145-4598-B990-A05C2254B31D}" srcOrd="0" destOrd="0" presId="urn:microsoft.com/office/officeart/2008/layout/RadialCluster"/>
    <dgm:cxn modelId="{D5824083-46DE-451A-A84E-F4CBBDB9AF0A}" type="presParOf" srcId="{A48E414D-B5AA-44D2-8038-7734A40332D4}" destId="{1B0F7A3D-260B-42D2-9FB4-2D998C449BD0}" srcOrd="0" destOrd="0" presId="urn:microsoft.com/office/officeart/2008/layout/RadialCluster"/>
    <dgm:cxn modelId="{D795A2A3-3AFB-4310-93D8-EAB88023D0E8}" type="presParOf" srcId="{1B0F7A3D-260B-42D2-9FB4-2D998C449BD0}" destId="{0FB4A199-0B9E-4CC4-B05D-3EFD61A39500}" srcOrd="0" destOrd="0" presId="urn:microsoft.com/office/officeart/2008/layout/RadialCluster"/>
    <dgm:cxn modelId="{4ED2517E-DC4F-47E3-A7F6-EDE775113E96}" type="presParOf" srcId="{1B0F7A3D-260B-42D2-9FB4-2D998C449BD0}" destId="{DA73B0F2-D145-4598-B990-A05C2254B31D}" srcOrd="1" destOrd="0" presId="urn:microsoft.com/office/officeart/2008/layout/RadialCluster"/>
    <dgm:cxn modelId="{AF4AA152-D900-499F-8B37-FDC6F03BE146}" type="presParOf" srcId="{1B0F7A3D-260B-42D2-9FB4-2D998C449BD0}" destId="{B6C06DE9-FB7A-4E1E-AE43-138A6F4F9FD7}" srcOrd="2" destOrd="0" presId="urn:microsoft.com/office/officeart/2008/layout/RadialCluster"/>
    <dgm:cxn modelId="{D28C85DC-1778-4432-9EB2-A70F61DCD863}" type="presParOf" srcId="{1B0F7A3D-260B-42D2-9FB4-2D998C449BD0}" destId="{E5847B2C-FCBB-4488-9ABE-3BA438BEB245}" srcOrd="3" destOrd="0" presId="urn:microsoft.com/office/officeart/2008/layout/RadialCluster"/>
    <dgm:cxn modelId="{11410D2D-669A-4D43-9346-4E19573D4BC7}" type="presParOf" srcId="{1B0F7A3D-260B-42D2-9FB4-2D998C449BD0}" destId="{53EB66CB-4AB3-4F6E-BB63-09D65E9C8898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4A199-0B9E-4CC4-B05D-3EFD61A39500}">
      <dsp:nvSpPr>
        <dsp:cNvPr id="0" name=""/>
        <dsp:cNvSpPr/>
      </dsp:nvSpPr>
      <dsp:spPr>
        <a:xfrm>
          <a:off x="1926622" y="445347"/>
          <a:ext cx="2090367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মৌলিক মানবিক চাহিদা </a:t>
          </a:r>
          <a:endParaRPr lang="en-US" sz="29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86138" y="504863"/>
        <a:ext cx="1971335" cy="1100168"/>
      </dsp:txXfrm>
    </dsp:sp>
    <dsp:sp modelId="{DA73B0F2-D145-4598-B990-A05C2254B31D}">
      <dsp:nvSpPr>
        <dsp:cNvPr id="0" name=""/>
        <dsp:cNvSpPr/>
      </dsp:nvSpPr>
      <dsp:spPr>
        <a:xfrm rot="2787583">
          <a:off x="3359458" y="2111062"/>
          <a:ext cx="12319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19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06DE9-FB7A-4E1E-AE43-138A6F4F9FD7}">
      <dsp:nvSpPr>
        <dsp:cNvPr id="0" name=""/>
        <dsp:cNvSpPr/>
      </dsp:nvSpPr>
      <dsp:spPr>
        <a:xfrm>
          <a:off x="3886202" y="2557576"/>
          <a:ext cx="2133599" cy="11643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rgbClr val="176B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খ) মানবিক চাহিদা </a:t>
          </a:r>
          <a:endParaRPr lang="en-US" sz="3200" kern="1200" dirty="0">
            <a:solidFill>
              <a:srgbClr val="176B4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43041" y="2614415"/>
        <a:ext cx="2019921" cy="1050679"/>
      </dsp:txXfrm>
    </dsp:sp>
    <dsp:sp modelId="{E5847B2C-FCBB-4488-9ABE-3BA438BEB245}">
      <dsp:nvSpPr>
        <dsp:cNvPr id="0" name=""/>
        <dsp:cNvSpPr/>
      </dsp:nvSpPr>
      <dsp:spPr>
        <a:xfrm rot="7722465">
          <a:off x="1465758" y="2153074"/>
          <a:ext cx="12520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207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B66CB-4AB3-4F6E-BB63-09D65E9C8898}">
      <dsp:nvSpPr>
        <dsp:cNvPr id="0" name=""/>
        <dsp:cNvSpPr/>
      </dsp:nvSpPr>
      <dsp:spPr>
        <a:xfrm>
          <a:off x="381004" y="2641600"/>
          <a:ext cx="1748897" cy="11102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>
              <a:solidFill>
                <a:srgbClr val="1AA65D"/>
              </a:solidFill>
              <a:latin typeface="NikoshBAN" panose="02000000000000000000" pitchFamily="2" charset="0"/>
              <a:cs typeface="NikoshBAN" panose="02000000000000000000" pitchFamily="2" charset="0"/>
            </a:rPr>
            <a:t>ক) মৌলিক চাহিদা </a:t>
          </a:r>
          <a:endParaRPr lang="en-US" sz="3000" kern="1200" dirty="0">
            <a:solidFill>
              <a:srgbClr val="1AA65D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5201" y="2695797"/>
        <a:ext cx="1640503" cy="1001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252B8-8E02-462F-8644-8962F2AB27DD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0C04-80DE-449A-8AA6-13DDA3C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2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4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69B0-8AB6-419F-95A4-A0153E08358C}" type="datetime1">
              <a:rPr lang="en-US" smtClean="0"/>
              <a:t>4/18/2020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A698-DEF0-4130-81D3-D99A1A3844E0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F564-A56F-4CFF-B1BE-452C2F556744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C798-2127-44A7-A09D-E115715802A8}" type="datetime1">
              <a:rPr lang="en-US" smtClean="0"/>
              <a:t>4/18/2020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5363-9EFD-4251-A600-10B73FA801A8}" type="datetime1">
              <a:rPr lang="en-US" smtClean="0"/>
              <a:t>4/18/2020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0F51-5C8A-44EB-BED0-412E667BCF6F}" type="datetime1">
              <a:rPr lang="en-US" smtClean="0"/>
              <a:t>4/18/2020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72B3-2BCE-498F-B578-4FF55974C6FD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333B-3E54-4F62-8044-7C561EB6266E}" type="datetime1">
              <a:rPr lang="en-US" smtClean="0"/>
              <a:t>4/18/2020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4C01-54C2-4F50-8FF9-199FD7F8D1ED}" type="datetime1">
              <a:rPr lang="en-US" smtClean="0"/>
              <a:t>4/18/2020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FC7-F730-44B0-B4EF-4BA69C35E5F5}" type="datetime1">
              <a:rPr lang="en-US" smtClean="0"/>
              <a:t>4/18/2020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611B-9492-49C1-82B5-45B933C0C0A6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D70C5B-3E7F-4695-BB72-71891844138A}" type="datetime1">
              <a:rPr lang="en-US" smtClean="0"/>
              <a:t>4/18/2020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/>
  <p:hf sldNum="0"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Information-1.doc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3" cstate="print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সবাইকে </a:t>
            </a:r>
            <a:b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92A-A592-4F04-AB16-C7C5FFD76B52}" type="datetime1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bipul.sw@gmail.com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42615"/>
            <a:ext cx="9124666" cy="48006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686800" cy="762000"/>
          </a:xfrm>
        </p:spPr>
        <p:txBody>
          <a:bodyPr>
            <a:norm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আব্রাহাম মাসলোর চাহিদার সোপান বা পিরামিড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7530-264B-4684-BBF0-4ADB7D9CE688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95" y="2328660"/>
            <a:ext cx="4627638" cy="399594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28659"/>
            <a:ext cx="4448094" cy="3995941"/>
          </a:xfrm>
        </p:spPr>
      </p:pic>
    </p:spTree>
    <p:extLst>
      <p:ext uri="{BB962C8B-B14F-4D97-AF65-F5344CB8AC3E}">
        <p14:creationId xmlns:p14="http://schemas.microsoft.com/office/powerpoint/2010/main" val="385477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66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মানবিক চাহিদার </a:t>
            </a:r>
            <a:r>
              <a:rPr lang="bn-IN" sz="4400" b="1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 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স্বভাবজাত প্রবৃত্তি ও প্রকৃতি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সর্বজনীন ও চিরন্তন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যুগপৎভাবে পূরণ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মানবীয় চাহিদা অনন্য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সাংবিধানিকভাবে পূরণের বাধ্যবাধকতা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C798-2127-44A7-A09D-E115715802A8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6172200" cy="685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bn-IN" b="1" dirty="0" smtClean="0">
                <a:solidFill>
                  <a:srgbClr val="002060"/>
                </a:solidFill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মানবিক চাহিদার প্রকারভেদ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4102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মার্কিন সমাজবিজ্ঞানী 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Charlotte </a:t>
            </a:r>
            <a:r>
              <a:rPr lang="en-US" b="1" dirty="0" err="1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Towle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“Common Human Needs” </a:t>
            </a: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 মানুষের ৬ টি অপরিহার্য মৌলিক চাহিদার উল্লেখ করেছেন -  </a:t>
            </a: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১। খাদ্য</a:t>
            </a: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২। বস্ত্র</a:t>
            </a:r>
            <a:endParaRPr lang="bn-IN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৩। বাসস্থান</a:t>
            </a: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৪। শিক্ষা</a:t>
            </a: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৫। স্বাস্থ্য</a:t>
            </a:r>
            <a:endParaRPr lang="bn-IN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৬। চিত্তবিনোদন </a:t>
            </a:r>
            <a:endParaRPr lang="en-US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bn-IN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4109-59DA-4139-99B7-49034946FE34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4C01-54C2-4F50-8FF9-199FD7F8D1ED}" type="datetime1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" y="533400"/>
            <a:ext cx="8880575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9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4C01-54C2-4F50-8FF9-199FD7F8D1ED}" type="datetime1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65126"/>
            <a:ext cx="9144000" cy="550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61722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খাদ্য 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5124"/>
            <a:ext cx="7010400" cy="5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60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বস্ত্র </a:t>
            </a:r>
            <a:endParaRPr lang="en-US" sz="4400" b="1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C798-2127-44A7-A09D-E115715802A8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94096"/>
            <a:ext cx="6324600" cy="309690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87686"/>
            <a:ext cx="6324600" cy="265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66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9" y="217297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বাসস্থান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333B-3E54-4F62-8044-7C561EB6266E}" type="datetime1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545"/>
            <a:ext cx="4520039" cy="3132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9" y="3743608"/>
            <a:ext cx="4671586" cy="31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33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2706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শিক্ষা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333B-3E54-4F62-8044-7C561EB6266E}" type="datetime1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10" y="1090460"/>
            <a:ext cx="5009386" cy="2814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10" y="3905098"/>
            <a:ext cx="5009386" cy="295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31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r="641"/>
          <a:stretch>
            <a:fillRect/>
          </a:stretch>
        </p:blipFill>
        <p:spPr>
          <a:xfrm>
            <a:off x="2819400" y="616634"/>
            <a:ext cx="5791200" cy="421178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611B-9492-49C1-82B5-45B933C0C0A6}" type="datetime1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5562600"/>
            <a:ext cx="5867400" cy="522288"/>
          </a:xfrm>
        </p:spPr>
        <p:txBody>
          <a:bodyPr>
            <a:no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স্বাস্থ্য ও চিকিৎসা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00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48" y="22066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চিত্তবিনোদন</a:t>
            </a:r>
            <a:endParaRPr lang="en-US" sz="4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333B-3E54-4F62-8044-7C561EB6266E}" type="datetime1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8" y="1905001"/>
            <a:ext cx="4866790" cy="3962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38" y="1905000"/>
            <a:ext cx="392350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44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356177" cy="3961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200" b="1" dirty="0" smtClean="0">
                <a:solidFill>
                  <a:srgbClr val="601B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বিপুলরেজা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সমাজকর্ম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 কলেজ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 নোয়াখালী। 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bipul.sw@gmail.com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01710-083013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8832" y="0"/>
            <a:ext cx="35365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-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AE81-963F-438B-92F8-B38A107F7927}" type="datetime1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77" y="1828800"/>
            <a:ext cx="4518280" cy="3961470"/>
          </a:xfrm>
        </p:spPr>
      </p:pic>
    </p:spTree>
    <p:extLst>
      <p:ext uri="{BB962C8B-B14F-4D97-AF65-F5344CB8AC3E}">
        <p14:creationId xmlns:p14="http://schemas.microsoft.com/office/powerpoint/2010/main" val="15949602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r="11983"/>
          <a:stretch>
            <a:fillRect/>
          </a:stretch>
        </p:blipFill>
        <p:spPr>
          <a:xfrm>
            <a:off x="2362200" y="616633"/>
            <a:ext cx="6172200" cy="448887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611B-9492-49C1-82B5-45B933C0C0A6}" type="datetime1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5486400"/>
            <a:ext cx="5867400" cy="522288"/>
          </a:xfrm>
        </p:spPr>
        <p:txBody>
          <a:bodyPr>
            <a:no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নিরাপত্তা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0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4C01-54C2-4F50-8FF9-199FD7F8D1ED}" type="datetime1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09600"/>
            <a:ext cx="5294591" cy="61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9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1211"/>
          </a:xfrm>
        </p:spPr>
        <p:txBody>
          <a:bodyPr>
            <a:normAutofit/>
          </a:bodyPr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মৌলিক মানবিক চাহিদার বর্তমান পরিস্থিতি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bn-IN" dirty="0" smtClean="0">
              <a:solidFill>
                <a:srgbClr val="0066FF"/>
              </a:solidFill>
              <a:latin typeface="NikoshBAN" panose="02000000000000000000" pitchFamily="2" charset="0"/>
              <a:cs typeface="NikoshBAN" panose="02000000000000000000" pitchFamily="2" charset="0"/>
              <a:hlinkClick r:id="rId2" action="ppaction://hlinkfile"/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b="1" dirty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খাদ্য</a:t>
            </a:r>
          </a:p>
          <a:p>
            <a:pPr marL="0" indent="0" algn="just">
              <a:buNone/>
            </a:pPr>
            <a:r>
              <a:rPr lang="bn-IN" b="1" dirty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২। বস্ত্র</a:t>
            </a:r>
          </a:p>
          <a:p>
            <a:pPr marL="0" indent="0" algn="just">
              <a:buNone/>
            </a:pPr>
            <a:r>
              <a:rPr lang="bn-IN" b="1" dirty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৩। বাসস্থান</a:t>
            </a:r>
          </a:p>
          <a:p>
            <a:pPr marL="0" indent="0" algn="just">
              <a:buNone/>
            </a:pPr>
            <a:r>
              <a:rPr lang="bn-IN" b="1" dirty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৪। শিক্ষা</a:t>
            </a:r>
          </a:p>
          <a:p>
            <a:pPr marL="0" indent="0" algn="just">
              <a:buNone/>
            </a:pPr>
            <a:r>
              <a:rPr lang="bn-IN" b="1" dirty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৫। স্বাস্থ্য</a:t>
            </a:r>
          </a:p>
          <a:p>
            <a:pPr marL="0" indent="0" algn="just">
              <a:buNone/>
            </a:pPr>
            <a:r>
              <a:rPr lang="bn-IN" b="1" dirty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৬। চিত্তবিনোদন </a:t>
            </a:r>
            <a:endParaRPr lang="en-US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৭। </a:t>
            </a:r>
            <a:r>
              <a:rPr lang="en-US" b="1" dirty="0" err="1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bn-IN" dirty="0">
              <a:solidFill>
                <a:srgbClr val="00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3B40-5EE7-4B26-9CE8-2F7D7A144857}" type="datetime1">
              <a:rPr lang="en-US" smtClean="0"/>
              <a:t>4/18/2020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40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82" y="220662"/>
            <a:ext cx="8686800" cy="838200"/>
          </a:xfrm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খাদ্য পরিস্থিতি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9" y="1058862"/>
            <a:ext cx="7534222" cy="57991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C798-2127-44A7-A09D-E115715802A8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1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9059"/>
            <a:ext cx="8686800" cy="841248"/>
          </a:xfrm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বস্ত্র পরিস্থিতি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086600" cy="421969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0F51-5C8A-44EB-BED0-412E667BCF6F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4C01-54C2-4F50-8FF9-199FD7F8D1ED}" type="datetime1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2"/>
            <a:ext cx="9144000" cy="21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3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73" y="220662"/>
            <a:ext cx="8686800" cy="838200"/>
          </a:xfrm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বাসস্থান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87402"/>
            <a:ext cx="8686800" cy="394123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C798-2127-44A7-A09D-E115715802A8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867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বস্তিতে বসবাস করে প্রায় ৪০ লক্ষ মানুষ।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36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46037"/>
            <a:ext cx="2514600" cy="288925"/>
          </a:xfrm>
        </p:spPr>
        <p:txBody>
          <a:bodyPr/>
          <a:lstStyle/>
          <a:p>
            <a:fld id="{41894C01-54C2-4F50-8FF9-199FD7F8D1ED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15875"/>
            <a:ext cx="3352800" cy="288925"/>
          </a:xfrm>
        </p:spPr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365125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25031"/>
            <a:ext cx="4724400" cy="573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0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4C01-54C2-4F50-8FF9-199FD7F8D1ED}" type="datetime1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01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7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662"/>
            <a:ext cx="8686800" cy="838200"/>
          </a:xfrm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স্বাস্থ্য ও চিকিৎসা পরিস্থিতি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528877" cy="4953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C798-2127-44A7-A09D-E115715802A8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0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92421"/>
            <a:ext cx="3352800" cy="67437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340002"/>
            <a:ext cx="4953001" cy="49845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কোডঃ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মাজকর্ম ২য় পত্র </a:t>
            </a:r>
          </a:p>
          <a:p>
            <a:pPr marL="0" indent="0" algn="ctr">
              <a:buNone/>
            </a:pP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লিক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সময়ঃ ৪৫ মিনিট 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48904"/>
            <a:ext cx="2514600" cy="288925"/>
          </a:xfrm>
        </p:spPr>
        <p:txBody>
          <a:bodyPr/>
          <a:lstStyle/>
          <a:p>
            <a:fld id="{65710F51-5C8A-44EB-BED0-412E667BCF6F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bipul.sw@gmail.com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41" y="1324946"/>
            <a:ext cx="3827860" cy="4999654"/>
          </a:xfrm>
        </p:spPr>
      </p:pic>
    </p:spTree>
    <p:extLst>
      <p:ext uri="{BB962C8B-B14F-4D97-AF65-F5344CB8AC3E}">
        <p14:creationId xmlns:p14="http://schemas.microsoft.com/office/powerpoint/2010/main" val="2924349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4C01-54C2-4F50-8FF9-199FD7F8D1ED}" type="datetime1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3" y="762000"/>
            <a:ext cx="868051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48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662"/>
            <a:ext cx="8686800" cy="838200"/>
          </a:xfrm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চিত্তবিনোদন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34" y="1058862"/>
            <a:ext cx="7324009" cy="57991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C798-2127-44A7-A09D-E115715802A8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32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654" y="228600"/>
            <a:ext cx="8686800" cy="838200"/>
          </a:xfrm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নিরাপত্তা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C798-2127-44A7-A09D-E115715802A8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30" y="1524000"/>
            <a:ext cx="8686800" cy="448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037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65125"/>
            <a:ext cx="7848600" cy="70167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মানবিক চাহিদার অপূরণজনিত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46638"/>
          </a:xfr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sunset" dir="t"/>
          </a:scene3d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অপুষ্টি বা পুষ্টিহীনতা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স্বাস্থ্যহীনতা 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বস্তি সমস্যা    </a:t>
            </a:r>
            <a:endPara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 ও অজ্ঞতা 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 প্রবণতা এবং সামাজিক অনাচার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অপর্যাপ্ত সামাজিক নিরাপত্তা বেষ্টনী  </a:t>
            </a: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3539-C1BC-43C5-B57B-613CB1820A5D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601BA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B53E-10BD-4BFD-9802-2993E64EFC0E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78865"/>
            <a:ext cx="5791199" cy="63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5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4C01-54C2-4F50-8FF9-199FD7F8D1ED}" type="datetime1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58072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7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4C01-54C2-4F50-8FF9-199FD7F8D1ED}" type="datetime1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1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4C01-54C2-4F50-8FF9-199FD7F8D1ED}" type="datetime1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710339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9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4C01-54C2-4F50-8FF9-199FD7F8D1ED}" type="datetime1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6997840" cy="54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8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4C01-54C2-4F50-8FF9-199FD7F8D1ED}" type="datetime1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439728" cy="564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dirty="0">
              <a:solidFill>
                <a:srgbClr val="601BA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0F02-02B0-4948-BDD6-31889FA4A1CA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" y="1570035"/>
            <a:ext cx="5107294" cy="30643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64" y="1562650"/>
            <a:ext cx="3885145" cy="30885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9599"/>
            <a:ext cx="2133600" cy="2220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89" y="4660767"/>
            <a:ext cx="3859879" cy="21728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58" y="4660767"/>
            <a:ext cx="3060430" cy="21972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22263" y="415365"/>
            <a:ext cx="7579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 দ্বারা আমরা কি বুঝি?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4C01-54C2-4F50-8FF9-199FD7F8D1ED}" type="datetime1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781800" cy="52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2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59438"/>
            <a:ext cx="7848600" cy="1295400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bn-IN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bn-IN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মানবিক চাহিদা পূরণের অন্তরায়  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82000" cy="4648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7200" indent="-457200"/>
            <a:endParaRPr lang="en-US" sz="3800" b="1" dirty="0" smtClean="0"/>
          </a:p>
          <a:p>
            <a:pPr lvl="0" algn="just">
              <a:buFont typeface="Wingdings" pitchFamily="2" charset="2"/>
              <a:buChar char="v"/>
            </a:pPr>
            <a:r>
              <a:rPr lang="en-US" sz="3800" b="1" dirty="0" smtClean="0"/>
              <a:t> </a:t>
            </a:r>
            <a:r>
              <a:rPr lang="bn-IN" sz="3500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জনসংখ্যা </a:t>
            </a:r>
          </a:p>
          <a:p>
            <a:pPr lvl="0" algn="just">
              <a:buFont typeface="Wingdings" pitchFamily="2" charset="2"/>
              <a:buChar char="v"/>
            </a:pPr>
            <a:r>
              <a:rPr lang="bn-IN" sz="3500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অনুন্নত উৎপাদন ব্যবস্থা </a:t>
            </a:r>
          </a:p>
          <a:p>
            <a:pPr lvl="0" algn="just">
              <a:buFont typeface="Wingdings" pitchFamily="2" charset="2"/>
              <a:buChar char="v"/>
            </a:pPr>
            <a:r>
              <a:rPr lang="bn-IN" sz="3500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শিল্পায়নের অভাব </a:t>
            </a:r>
          </a:p>
          <a:p>
            <a:pPr lvl="0" algn="just">
              <a:buFont typeface="Wingdings" pitchFamily="2" charset="2"/>
              <a:buChar char="v"/>
            </a:pPr>
            <a:r>
              <a:rPr lang="bn-IN" sz="3500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বেকারত্ব  </a:t>
            </a:r>
          </a:p>
          <a:p>
            <a:pPr lvl="0" algn="just">
              <a:buFont typeface="Wingdings" pitchFamily="2" charset="2"/>
              <a:buChar char="v"/>
            </a:pPr>
            <a:r>
              <a:rPr lang="bn-IN" sz="3500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নিরাপত্তার অপর্যাপ্ততা </a:t>
            </a:r>
          </a:p>
          <a:p>
            <a:pPr lvl="0" algn="just">
              <a:buFont typeface="Wingdings" pitchFamily="2" charset="2"/>
              <a:buChar char="v"/>
            </a:pPr>
            <a:r>
              <a:rPr lang="bn-IN" sz="3500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দরিদ্রতা </a:t>
            </a:r>
            <a:r>
              <a:rPr lang="en-US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AB27-7669-46BA-A68B-98413486E90A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4648200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buNone/>
            </a:pPr>
            <a:r>
              <a:rPr lang="en-US" sz="2000" dirty="0" smtClean="0"/>
              <a:t> </a:t>
            </a:r>
          </a:p>
          <a:p>
            <a:pPr lvl="0" algn="just"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 ক্ষমতায়নের অভাব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দুর্যোগ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 অসম </a:t>
            </a:r>
            <a:r>
              <a:rPr lang="bn-IN" sz="360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 </a:t>
            </a:r>
            <a:endParaRPr lang="bn-IN" sz="3600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C797-8BF9-4D6E-8B0B-E15D0953910B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4C01-54C2-4F50-8FF9-199FD7F8D1ED}" type="datetime1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9" y="0"/>
            <a:ext cx="8560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3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239000" cy="13716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49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মৌলিক মানবিক চাহিদা পূরণে গৃহীত পদক্ষেপ 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905000"/>
            <a:ext cx="8534400" cy="4800600"/>
          </a:xfr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bn-IN" sz="3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চাহিদা পূরণে গৃহীত পদক্ষেপ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 চাহিদা পূরণে গৃহীত পদক্ষেপ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 চাহিদা পূরণে গৃহীত পদক্ষেপ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চাহিদা পূরণে গৃহীত পদক্ষেপ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চাহিদা পূরণে গৃহীত পদক্ষেপ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 চাহিদা পূরণে গৃহীত পদক্ষেপ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নিরাপত্তা চাহিদা পূরণে গৃহীত পদক্ষেপ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C639-4422-4CBE-97E6-85816BC2D805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সংবিধান (অনুচ্ছেদ নং – ১৫(ঘ), ১৭, ১৮, ২৭, ২৮ ও ২৯)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অর্থনৈতিক সমীক্ষা – ২০১৯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Sustainable Development Goals (SDGs)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– ১, ৩ ও ৪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C798-2127-44A7-A09D-E115715802A8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50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2C12-8942-4B71-A970-B6EDC0C05BC0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75588"/>
            <a:ext cx="7573523" cy="5782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427969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নিরাপত্তা চাহিদা পূরণে গৃহীত পদক্ষেপ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6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4C01-54C2-4F50-8FF9-199FD7F8D1ED}" type="datetime1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488062" cy="54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3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381000"/>
            <a:ext cx="3352800" cy="10668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bn-IN" sz="5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r>
              <a:rPr lang="en-US" sz="3200" dirty="0" smtClean="0">
                <a:solidFill>
                  <a:srgbClr val="176B4F"/>
                </a:solidFill>
              </a:rPr>
              <a:t/>
            </a:r>
            <a:br>
              <a:rPr lang="en-US" sz="3200" dirty="0" smtClean="0">
                <a:solidFill>
                  <a:srgbClr val="176B4F"/>
                </a:solidFill>
              </a:rPr>
            </a:br>
            <a:endParaRPr lang="en-US" sz="3200" dirty="0">
              <a:solidFill>
                <a:srgbClr val="176B4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229600" cy="40386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স্বীকৃত মৌল মানবিক চাহিদাগুলো কী?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 পরিবর্তনের সাথে মৌল মানবিক চাহিদার সংখ্যা বৃদ্ধি পেতে পারে কী? মতামত দাও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1E0D-9715-4027-8478-6736F887CFFA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381000"/>
            <a:ext cx="6172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প্রশ্ন আছে  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71CD-F7EA-4773-9166-9486807BC2BC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04439"/>
            <a:ext cx="76962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21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4191000" cy="685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93724"/>
            <a:ext cx="8686800" cy="9864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44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“বাংলাদেশের </a:t>
            </a:r>
            <a:r>
              <a:rPr lang="bn-IN" sz="44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মানবিক </a:t>
            </a:r>
            <a:r>
              <a:rPr lang="bn-IN" sz="44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চাহিদা” </a:t>
            </a:r>
            <a:r>
              <a:rPr lang="bn-IN" sz="48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1BD6-C6AF-40B4-9AFA-5FBDBECA97AB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13598"/>
            <a:ext cx="5410200" cy="46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90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01578"/>
            <a:ext cx="8534400" cy="9144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 algn="ctr"/>
            <a:r>
              <a:rPr lang="en-US" sz="3200" b="1" dirty="0" smtClean="0">
                <a:sym typeface="Wingdings"/>
              </a:rPr>
              <a:t>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মূল্যায়ন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15978"/>
            <a:ext cx="8382000" cy="391802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প্রধান মৌলিক মানবিক চাহিদা</a:t>
            </a:r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ক) খাদ্য                খ) শিক্ষা   </a:t>
            </a:r>
          </a:p>
          <a:p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গ) স্বাস্থ্য                ঘ) চিত্তবিনোদন </a:t>
            </a:r>
            <a:endParaRPr lang="bn-IN" sz="3200" dirty="0" smtClean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মৌলিক মানবিক চাহিদা পূরণ অত্যাবশ্যক- </a:t>
            </a:r>
            <a:endParaRPr lang="bn-IN" sz="3200" dirty="0" smtClean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ক) মানুষের অস্তিত্ব রক্ষার জন্য     খ) মানুষের উন্নয়নের জন্য </a:t>
            </a:r>
          </a:p>
          <a:p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গ) মানুষের কর্মস্পৃহা বৃদ্ধির জন্য   ঘ) মানুষের মর্যাদা বৃদ্ধির জন্য  </a:t>
            </a:r>
            <a:endParaRPr lang="en-US" sz="2000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DDDC-4E6C-4FBF-A3A0-DC47FA9D6998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8382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534400" cy="50752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27432" indent="0">
              <a:buNone/>
            </a:pPr>
            <a:endParaRPr lang="bn-IN" b="1" dirty="0" smtClean="0">
              <a:solidFill>
                <a:srgbClr val="43106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" indent="0">
              <a:buNone/>
            </a:pPr>
            <a:r>
              <a:rPr lang="bn-IN" b="1" dirty="0" smtClean="0">
                <a:solidFill>
                  <a:srgbClr val="431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b="1" dirty="0" smtClean="0">
                <a:solidFill>
                  <a:srgbClr val="431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="1" dirty="0" smtClean="0">
                <a:solidFill>
                  <a:srgbClr val="431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431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মৌল মানবিক চাহিদা পূরণে সরকারের পাশাপাশি বেসরকারি উদ্যোগকে তুমি কতটুকু সমর্থন কর – যুক্তি দেখাও।   </a:t>
            </a:r>
            <a:endParaRPr lang="en-US" b="1" dirty="0" smtClean="0">
              <a:solidFill>
                <a:srgbClr val="43106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" indent="0">
              <a:buNone/>
            </a:pPr>
            <a:r>
              <a:rPr lang="bn-IN" b="1" dirty="0" smtClean="0">
                <a:solidFill>
                  <a:srgbClr val="431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বাংলাদেশের </a:t>
            </a:r>
            <a:r>
              <a:rPr lang="bn-IN" b="1" dirty="0">
                <a:solidFill>
                  <a:srgbClr val="431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 মানবিক চাহিদা </a:t>
            </a:r>
            <a:r>
              <a:rPr lang="bn-IN" b="1" dirty="0" smtClean="0">
                <a:solidFill>
                  <a:srgbClr val="431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পূরণে অপূরণজনিত সমস্যা দূরীকরণে সমাজকর্মীদের </a:t>
            </a:r>
            <a:r>
              <a:rPr lang="bn-IN" b="1" dirty="0" smtClean="0">
                <a:solidFill>
                  <a:srgbClr val="431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 উল্লেখ করো।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A659-FD20-40DA-99C3-06BFCA7F6A3F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b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BC81-BA20-4646-906A-A10ADED4ADB3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28600"/>
            <a:ext cx="3657600" cy="685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763000" cy="59436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</a:p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মৌলিক মানবিক চাহিদা কী তা বলতে পারবে।</a:t>
            </a:r>
          </a:p>
          <a:p>
            <a:pPr algn="just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বাংলাদেশের মৌলিক মানবিক চাহিদার বর্তমান পরিস্থিতি ব্যাখ্যা করতে পারবে।</a:t>
            </a:r>
          </a:p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বাংলাদেশের মৌলিক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 অপূরণজনিত সমস্যা  বিশ্লেষণ করতে পারবে।  </a:t>
            </a:r>
          </a:p>
          <a:p>
            <a:pPr algn="just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মানবিক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 পূরণের অন্তরায় ব্যাখ্যা করতে পারবে।</a:t>
            </a:r>
          </a:p>
          <a:p>
            <a:pPr algn="just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বাংলাদেশের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মানবিক চাহিদা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পূরণে গৃহীত পদক্ষেপ বর্ণনা করতে পারবে।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EE29-62F0-42AB-95CE-110009D0826C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rgbClr val="310C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21872" y="2828834"/>
            <a:ext cx="21002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4D90-7CD8-4115-B0A6-E954B64CCA4F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মানবিক চাহিদার ধারণা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BC0C-B120-435E-9BCA-BF37DD26DB3C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4102239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67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458200" cy="1752600"/>
          </a:xfrm>
        </p:spPr>
        <p:txBody>
          <a:bodyPr>
            <a:no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সুতরাং, মানুষের বেঁচে থাকা, বৃদ্ধি, বিকাশ এবং সামাজিক মর্যাদা ও অস্তিত্ব রক্ষার জন্য অবশ্যই পূরণীয় ও অপরিহার্য চাহিদার সমষ্টি বা সমন্বিত রূপই হলো মৌলিক মানবিক চাহিদা।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352800" cy="4267200"/>
          </a:xfrm>
        </p:spPr>
        <p:txBody>
          <a:bodyPr>
            <a:normAutofit/>
          </a:bodyPr>
          <a:lstStyle/>
          <a:p>
            <a:pPr algn="just"/>
            <a:r>
              <a:rPr lang="bn-IN" sz="3200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200" b="1" u="sng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চাহিদাঃ</a:t>
            </a:r>
          </a:p>
          <a:p>
            <a:pPr algn="just"/>
            <a:r>
              <a:rPr lang="bn-IN" sz="3200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বেঁচে থাকার জন্য, দৈহিক বৃদ্ধি ও বিকাশের জন্য যেসব চাহিদা পূরণ করা অপরিহার্য তাকে মৌলিক চাহিদা বলে। যেমনঃ খাদ্য ও ঘুম ইত্যাদি। </a:t>
            </a:r>
            <a:endParaRPr lang="en-US" sz="3200" dirty="0">
              <a:solidFill>
                <a:srgbClr val="00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14800" y="609600"/>
            <a:ext cx="4800600" cy="4267200"/>
          </a:xfrm>
        </p:spPr>
        <p:txBody>
          <a:bodyPr/>
          <a:lstStyle/>
          <a:p>
            <a:pPr marL="0" indent="0" algn="just">
              <a:buNone/>
            </a:pPr>
            <a:r>
              <a:rPr lang="bn-IN" dirty="0" smtClean="0">
                <a:solidFill>
                  <a:srgbClr val="1AA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b="1" u="sng" dirty="0" smtClean="0">
                <a:solidFill>
                  <a:srgbClr val="1AA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 চাহিদাঃ </a:t>
            </a:r>
          </a:p>
          <a:p>
            <a:pPr marL="0" indent="0" algn="just">
              <a:buNone/>
            </a:pPr>
            <a:r>
              <a:rPr lang="bn-IN" dirty="0" smtClean="0">
                <a:solidFill>
                  <a:srgbClr val="1AA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ও স্বাভাবিক মানুষ হিসেবে সমাজবদ্ধ জীবনযাপনের জন্য যে সকল চাহিদা পূরণ একান্ত অপরিহার্য, সেগুলোকে মানবিক চাহিদা বলে। যেমনঃ বস্ত্র, বাসস্থান ও শিক্ষা ইত্যাদি। </a:t>
            </a:r>
            <a:endParaRPr lang="en-US" dirty="0">
              <a:solidFill>
                <a:srgbClr val="1AA6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FC7-F730-44B0-B4EF-4BA69C35E5F5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6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1782</TotalTime>
  <Words>770</Words>
  <Application>Microsoft Office PowerPoint</Application>
  <PresentationFormat>On-screen Show (4:3)</PresentationFormat>
  <Paragraphs>260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Calibri</vt:lpstr>
      <vt:lpstr>Franklin Gothic Book</vt:lpstr>
      <vt:lpstr>Franklin Gothic Medium</vt:lpstr>
      <vt:lpstr>NikoshBAN</vt:lpstr>
      <vt:lpstr>Times New Roman</vt:lpstr>
      <vt:lpstr>Vrinda</vt:lpstr>
      <vt:lpstr>Wingdings</vt:lpstr>
      <vt:lpstr>Wingdings 2</vt:lpstr>
      <vt:lpstr>Trek</vt:lpstr>
      <vt:lpstr> সবাইকে  স্বাগতম </vt:lpstr>
      <vt:lpstr>PowerPoint Presentation</vt:lpstr>
      <vt:lpstr>পাঠ পরিচিতি </vt:lpstr>
      <vt:lpstr>                </vt:lpstr>
      <vt:lpstr>পাঠ ঘোষণা  </vt:lpstr>
      <vt:lpstr>শিখনফল                             INTRODUCTION</vt:lpstr>
      <vt:lpstr>                                                      </vt:lpstr>
      <vt:lpstr>মৌলিক মানবিক চাহিদার ধারণা  </vt:lpstr>
      <vt:lpstr>সুতরাং, মানুষের বেঁচে থাকা, বৃদ্ধি, বিকাশ এবং সামাজিক মর্যাদা ও অস্তিত্ব রক্ষার জন্য অবশ্যই পূরণীয় ও অপরিহার্য চাহিদার সমষ্টি বা সমন্বিত রূপই হলো মৌলিক মানবিক চাহিদা। </vt:lpstr>
      <vt:lpstr>আব্রাহাম মাসলোর চাহিদার সোপান বা পিরামিড</vt:lpstr>
      <vt:lpstr>মৌলিক মানবিক চাহিদার বৈশিষ্ট্যঃ  </vt:lpstr>
      <vt:lpstr>   মৌলিক মানবিক চাহিদার প্রকারভেদ   </vt:lpstr>
      <vt:lpstr>PowerPoint Presentation</vt:lpstr>
      <vt:lpstr>PowerPoint Presentation</vt:lpstr>
      <vt:lpstr>২। বস্ত্র </vt:lpstr>
      <vt:lpstr>৩। বাসস্থান</vt:lpstr>
      <vt:lpstr>৪। শিক্ষা </vt:lpstr>
      <vt:lpstr>৫। স্বাস্থ্য ও চিকিৎসা </vt:lpstr>
      <vt:lpstr>৬। চিত্তবিনোদন</vt:lpstr>
      <vt:lpstr>৭। নিরাপত্তা </vt:lpstr>
      <vt:lpstr>PowerPoint Presentation</vt:lpstr>
      <vt:lpstr>বাংলাদেশের মৌলিক মানবিক চাহিদার বর্তমান পরিস্থিতি </vt:lpstr>
      <vt:lpstr>১। খাদ্য পরিস্থিতি </vt:lpstr>
      <vt:lpstr>২। বস্ত্র পরিস্থিতি </vt:lpstr>
      <vt:lpstr>PowerPoint Presentation</vt:lpstr>
      <vt:lpstr>৩। বাসস্থান </vt:lpstr>
      <vt:lpstr>PowerPoint Presentation</vt:lpstr>
      <vt:lpstr>PowerPoint Presentation</vt:lpstr>
      <vt:lpstr>৫। স্বাস্থ্য ও চিকিৎসা পরিস্থিতি </vt:lpstr>
      <vt:lpstr>PowerPoint Presentation</vt:lpstr>
      <vt:lpstr>৬। চিত্তবিনোদন </vt:lpstr>
      <vt:lpstr>৭। নিরাপত্তা </vt:lpstr>
      <vt:lpstr>বাংলাদেশের মৌলিক মানবিক চাহিদার অপূরণজনিত সমস্যা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বাংলাদেশে মৌলিক মানবিক চাহিদা পূরণের অন্তরায়   </vt:lpstr>
      <vt:lpstr>PowerPoint Presentation</vt:lpstr>
      <vt:lpstr>PowerPoint Presentation</vt:lpstr>
      <vt:lpstr>বাংলাদেশের মৌলিক মানবিক চাহিদা পূরণে গৃহীত পদক্ষেপ    </vt:lpstr>
      <vt:lpstr>PowerPoint Presentation</vt:lpstr>
      <vt:lpstr>PowerPoint Presentation</vt:lpstr>
      <vt:lpstr>PowerPoint Presentation</vt:lpstr>
      <vt:lpstr>দলীয় কাজ  </vt:lpstr>
      <vt:lpstr>PowerPoint Presentation</vt:lpstr>
      <vt:lpstr>মূল্যায়ন  </vt:lpstr>
      <vt:lpstr>বাড়ির কাজ </vt:lpstr>
      <vt:lpstr>   সবাইকে ধন্যবাদ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''SHAHJAHAN''</dc:creator>
  <cp:lastModifiedBy>bipul.sw@gmail.com</cp:lastModifiedBy>
  <cp:revision>664</cp:revision>
  <dcterms:created xsi:type="dcterms:W3CDTF">2006-08-16T00:00:00Z</dcterms:created>
  <dcterms:modified xsi:type="dcterms:W3CDTF">2020-04-18T06:43:10Z</dcterms:modified>
</cp:coreProperties>
</file>