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A0192A-5162-4533-84EC-46ED0D984C5A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562E8B-73D0-4345-9AB4-410D03A12C95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FFFF00"/>
              </a:solidFill>
            </a:rPr>
            <a:t>কেন্দ্রীয়</a:t>
          </a:r>
          <a:r>
            <a:rPr lang="en-US" sz="2400" dirty="0" smtClean="0">
              <a:solidFill>
                <a:srgbClr val="FFFF00"/>
              </a:solidFill>
            </a:rPr>
            <a:t> </a:t>
          </a:r>
          <a:r>
            <a:rPr lang="en-US" sz="2400" dirty="0" err="1" smtClean="0">
              <a:solidFill>
                <a:srgbClr val="FFFF00"/>
              </a:solidFill>
            </a:rPr>
            <a:t>ব্যাংকের</a:t>
          </a:r>
          <a:r>
            <a:rPr lang="en-US" sz="2400" dirty="0" smtClean="0">
              <a:solidFill>
                <a:srgbClr val="FFFF00"/>
              </a:solidFill>
            </a:rPr>
            <a:t> </a:t>
          </a:r>
          <a:r>
            <a:rPr lang="en-US" sz="2400" dirty="0" err="1" smtClean="0">
              <a:solidFill>
                <a:srgbClr val="FFFF00"/>
              </a:solidFill>
            </a:rPr>
            <a:t>কার্য়াবলী</a:t>
          </a:r>
          <a:endParaRPr lang="en-US" sz="2400" dirty="0">
            <a:solidFill>
              <a:srgbClr val="FFFF00"/>
            </a:solidFill>
          </a:endParaRPr>
        </a:p>
      </dgm:t>
    </dgm:pt>
    <dgm:pt modelId="{75D7D711-60CC-4146-B17D-7BA9905A1A41}" type="parTrans" cxnId="{5D8B9BDC-6A6C-4A7A-AF33-D932643BAF34}">
      <dgm:prSet/>
      <dgm:spPr/>
      <dgm:t>
        <a:bodyPr/>
        <a:lstStyle/>
        <a:p>
          <a:endParaRPr lang="en-US"/>
        </a:p>
      </dgm:t>
    </dgm:pt>
    <dgm:pt modelId="{ECE23E1A-A8F3-4C2C-887E-BF7289C1317D}" type="sibTrans" cxnId="{5D8B9BDC-6A6C-4A7A-AF33-D932643BAF34}">
      <dgm:prSet/>
      <dgm:spPr/>
      <dgm:t>
        <a:bodyPr/>
        <a:lstStyle/>
        <a:p>
          <a:endParaRPr lang="en-US"/>
        </a:p>
      </dgm:t>
    </dgm:pt>
    <dgm:pt modelId="{B371AEB6-FA3E-40E5-A529-65D339F28F88}">
      <dgm:prSet phldrT="[Text]" custT="1"/>
      <dgm:spPr/>
      <dgm:t>
        <a:bodyPr/>
        <a:lstStyle/>
        <a:p>
          <a:r>
            <a:rPr lang="en-US" sz="2000" dirty="0" err="1" smtClean="0">
              <a:solidFill>
                <a:srgbClr val="FF0000"/>
              </a:solidFill>
            </a:rPr>
            <a:t>সাধারণ</a:t>
          </a:r>
          <a:endParaRPr lang="en-US" sz="2000" dirty="0" smtClean="0">
            <a:solidFill>
              <a:srgbClr val="FF0000"/>
            </a:solidFill>
          </a:endParaRPr>
        </a:p>
        <a:p>
          <a:r>
            <a:rPr lang="en-US" sz="2000" dirty="0" err="1" smtClean="0">
              <a:solidFill>
                <a:srgbClr val="FF0000"/>
              </a:solidFill>
            </a:rPr>
            <a:t>কার্য়াবলী</a:t>
          </a:r>
          <a:r>
            <a:rPr lang="en-US" sz="2000" dirty="0" smtClean="0">
              <a:solidFill>
                <a:srgbClr val="FF0000"/>
              </a:solidFill>
            </a:rPr>
            <a:t> </a:t>
          </a:r>
          <a:endParaRPr lang="en-US" sz="2000" dirty="0">
            <a:solidFill>
              <a:srgbClr val="FF0000"/>
            </a:solidFill>
          </a:endParaRPr>
        </a:p>
      </dgm:t>
    </dgm:pt>
    <dgm:pt modelId="{69D3CB72-763E-4ACC-968D-792DC022F424}" type="parTrans" cxnId="{231071F2-D623-44CD-BA70-85740D29ECD9}">
      <dgm:prSet/>
      <dgm:spPr/>
      <dgm:t>
        <a:bodyPr/>
        <a:lstStyle/>
        <a:p>
          <a:endParaRPr lang="en-US"/>
        </a:p>
      </dgm:t>
    </dgm:pt>
    <dgm:pt modelId="{957B4453-9E4C-46AC-8D36-C764D34CA556}" type="sibTrans" cxnId="{231071F2-D623-44CD-BA70-85740D29ECD9}">
      <dgm:prSet/>
      <dgm:spPr/>
      <dgm:t>
        <a:bodyPr/>
        <a:lstStyle/>
        <a:p>
          <a:endParaRPr lang="en-US"/>
        </a:p>
      </dgm:t>
    </dgm:pt>
    <dgm:pt modelId="{B7CC0277-A13A-43A5-82C0-776C9B97D1A2}">
      <dgm:prSet phldrT="[Text]" custT="1"/>
      <dgm:spPr/>
      <dgm:t>
        <a:bodyPr/>
        <a:lstStyle/>
        <a:p>
          <a:r>
            <a:rPr lang="en-US" sz="2000" dirty="0" err="1" smtClean="0">
              <a:solidFill>
                <a:srgbClr val="C00000"/>
              </a:solidFill>
            </a:rPr>
            <a:t>সকল</a:t>
          </a:r>
          <a:r>
            <a:rPr lang="en-US" sz="2000" dirty="0" smtClean="0">
              <a:solidFill>
                <a:srgbClr val="C00000"/>
              </a:solidFill>
            </a:rPr>
            <a:t> </a:t>
          </a:r>
          <a:r>
            <a:rPr lang="en-US" sz="2000" dirty="0" err="1" smtClean="0">
              <a:solidFill>
                <a:srgbClr val="C00000"/>
              </a:solidFill>
            </a:rPr>
            <a:t>ব্যাংকেরব্যাংকার</a:t>
          </a:r>
          <a:r>
            <a:rPr lang="en-US" sz="2000" dirty="0" smtClean="0">
              <a:solidFill>
                <a:srgbClr val="C00000"/>
              </a:solidFill>
            </a:rPr>
            <a:t> </a:t>
          </a:r>
          <a:r>
            <a:rPr lang="en-US" sz="2000" dirty="0" err="1" smtClean="0">
              <a:solidFill>
                <a:srgbClr val="C00000"/>
              </a:solidFill>
            </a:rPr>
            <a:t>হিসাবের</a:t>
          </a:r>
          <a:r>
            <a:rPr lang="en-US" sz="2000" dirty="0" smtClean="0">
              <a:solidFill>
                <a:srgbClr val="C00000"/>
              </a:solidFill>
            </a:rPr>
            <a:t> </a:t>
          </a:r>
          <a:r>
            <a:rPr lang="en-US" sz="2000" dirty="0" err="1" smtClean="0">
              <a:solidFill>
                <a:srgbClr val="C00000"/>
              </a:solidFill>
            </a:rPr>
            <a:t>কার্য়াবলী</a:t>
          </a:r>
          <a:r>
            <a:rPr lang="en-US" sz="2000" dirty="0" smtClean="0">
              <a:solidFill>
                <a:srgbClr val="C00000"/>
              </a:solidFill>
            </a:rPr>
            <a:t> </a:t>
          </a:r>
          <a:endParaRPr lang="en-US" sz="2000" dirty="0">
            <a:solidFill>
              <a:srgbClr val="C00000"/>
            </a:solidFill>
          </a:endParaRPr>
        </a:p>
      </dgm:t>
    </dgm:pt>
    <dgm:pt modelId="{E00EAC2A-E62B-44B4-A7EA-9B8F666DA9A9}" type="parTrans" cxnId="{800D4C8A-F611-47F7-969F-E357D584C15C}">
      <dgm:prSet/>
      <dgm:spPr/>
      <dgm:t>
        <a:bodyPr/>
        <a:lstStyle/>
        <a:p>
          <a:endParaRPr lang="en-US"/>
        </a:p>
      </dgm:t>
    </dgm:pt>
    <dgm:pt modelId="{82A3B8BF-DC6A-48A5-943C-1574ACA62588}" type="sibTrans" cxnId="{800D4C8A-F611-47F7-969F-E357D584C15C}">
      <dgm:prSet/>
      <dgm:spPr/>
      <dgm:t>
        <a:bodyPr/>
        <a:lstStyle/>
        <a:p>
          <a:endParaRPr lang="en-US"/>
        </a:p>
      </dgm:t>
    </dgm:pt>
    <dgm:pt modelId="{AA8D660D-09B5-4F9C-BFAB-3D06118BFC17}">
      <dgm:prSet phldrT="[Text]" custT="1"/>
      <dgm:spPr/>
      <dgm:t>
        <a:bodyPr/>
        <a:lstStyle/>
        <a:p>
          <a:r>
            <a:rPr lang="en-US" sz="2000" dirty="0" err="1" smtClean="0">
              <a:solidFill>
                <a:srgbClr val="FFFF00"/>
              </a:solidFill>
            </a:rPr>
            <a:t>সরকারের</a:t>
          </a:r>
          <a:r>
            <a:rPr lang="en-US" sz="2000" dirty="0" smtClean="0">
              <a:solidFill>
                <a:srgbClr val="FFFF00"/>
              </a:solidFill>
            </a:rPr>
            <a:t> </a:t>
          </a:r>
          <a:r>
            <a:rPr lang="en-US" sz="2000" dirty="0" err="1" smtClean="0">
              <a:solidFill>
                <a:srgbClr val="FFFF00"/>
              </a:solidFill>
            </a:rPr>
            <a:t>ব্যাংক</a:t>
          </a:r>
          <a:r>
            <a:rPr lang="en-US" sz="2000" dirty="0" smtClean="0">
              <a:solidFill>
                <a:srgbClr val="FFFF00"/>
              </a:solidFill>
            </a:rPr>
            <a:t> </a:t>
          </a:r>
          <a:r>
            <a:rPr lang="en-US" sz="2000" dirty="0" err="1" smtClean="0">
              <a:solidFill>
                <a:srgbClr val="FFFF00"/>
              </a:solidFill>
            </a:rPr>
            <a:t>হিসাবের</a:t>
          </a:r>
          <a:r>
            <a:rPr lang="en-US" sz="2000" dirty="0" smtClean="0">
              <a:solidFill>
                <a:srgbClr val="FFFF00"/>
              </a:solidFill>
            </a:rPr>
            <a:t> </a:t>
          </a:r>
          <a:r>
            <a:rPr lang="en-US" sz="2000" dirty="0" err="1" smtClean="0">
              <a:solidFill>
                <a:srgbClr val="FFFF00"/>
              </a:solidFill>
            </a:rPr>
            <a:t>কার্য়াবলী</a:t>
          </a:r>
          <a:endParaRPr lang="en-US" sz="2000" dirty="0">
            <a:solidFill>
              <a:srgbClr val="FFFF00"/>
            </a:solidFill>
          </a:endParaRPr>
        </a:p>
      </dgm:t>
    </dgm:pt>
    <dgm:pt modelId="{DAAC8220-FA53-44F1-8111-2A24F306A183}" type="parTrans" cxnId="{CE224657-A3FA-4F39-B684-9EEF71800ECE}">
      <dgm:prSet/>
      <dgm:spPr/>
      <dgm:t>
        <a:bodyPr/>
        <a:lstStyle/>
        <a:p>
          <a:endParaRPr lang="en-US"/>
        </a:p>
      </dgm:t>
    </dgm:pt>
    <dgm:pt modelId="{9D6BB3D6-2364-4653-879A-E71615D41D5C}" type="sibTrans" cxnId="{CE224657-A3FA-4F39-B684-9EEF71800ECE}">
      <dgm:prSet/>
      <dgm:spPr/>
      <dgm:t>
        <a:bodyPr/>
        <a:lstStyle/>
        <a:p>
          <a:endParaRPr lang="en-US"/>
        </a:p>
      </dgm:t>
    </dgm:pt>
    <dgm:pt modelId="{F26DD5DE-D332-4F5D-8DDF-0BBF49BD8B0E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FFFF00"/>
              </a:solidFill>
            </a:rPr>
            <a:t>অন্যান্য</a:t>
          </a:r>
          <a:endParaRPr lang="en-US" sz="2400" dirty="0" smtClean="0">
            <a:solidFill>
              <a:srgbClr val="FFFF00"/>
            </a:solidFill>
          </a:endParaRPr>
        </a:p>
        <a:p>
          <a:r>
            <a:rPr lang="en-US" sz="2400" dirty="0" err="1" smtClean="0">
              <a:solidFill>
                <a:srgbClr val="FFFF00"/>
              </a:solidFill>
            </a:rPr>
            <a:t>কার্য়াবলী</a:t>
          </a:r>
          <a:endParaRPr lang="en-US" sz="2400" dirty="0">
            <a:solidFill>
              <a:srgbClr val="FFFF00"/>
            </a:solidFill>
          </a:endParaRPr>
        </a:p>
      </dgm:t>
    </dgm:pt>
    <dgm:pt modelId="{8E20AD4E-882B-4DA4-9002-789B9585F5BB}" type="parTrans" cxnId="{4D52D3B3-D3CC-4F21-A3A5-ADBEA748838E}">
      <dgm:prSet/>
      <dgm:spPr/>
      <dgm:t>
        <a:bodyPr/>
        <a:lstStyle/>
        <a:p>
          <a:endParaRPr lang="en-US"/>
        </a:p>
      </dgm:t>
    </dgm:pt>
    <dgm:pt modelId="{8FD3FD36-F7C6-44F0-87BA-7762729AC605}" type="sibTrans" cxnId="{4D52D3B3-D3CC-4F21-A3A5-ADBEA748838E}">
      <dgm:prSet/>
      <dgm:spPr/>
      <dgm:t>
        <a:bodyPr/>
        <a:lstStyle/>
        <a:p>
          <a:endParaRPr lang="en-US"/>
        </a:p>
      </dgm:t>
    </dgm:pt>
    <dgm:pt modelId="{885834CA-3592-45EE-9516-30110EFB23DB}" type="pres">
      <dgm:prSet presAssocID="{73A0192A-5162-4533-84EC-46ED0D984C5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158E2D-ED0B-491F-BB98-BC7C664C2338}" type="pres">
      <dgm:prSet presAssocID="{73A0192A-5162-4533-84EC-46ED0D984C5A}" presName="radial" presStyleCnt="0">
        <dgm:presLayoutVars>
          <dgm:animLvl val="ctr"/>
        </dgm:presLayoutVars>
      </dgm:prSet>
      <dgm:spPr/>
    </dgm:pt>
    <dgm:pt modelId="{43BF3B29-15C0-4D24-AA2F-02E03403DE7E}" type="pres">
      <dgm:prSet presAssocID="{3E562E8B-73D0-4345-9AB4-410D03A12C95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78552C74-F33E-41BD-A69A-DEBC73C38409}" type="pres">
      <dgm:prSet presAssocID="{B371AEB6-FA3E-40E5-A529-65D339F28F88}" presName="node" presStyleLbl="vennNode1" presStyleIdx="1" presStyleCnt="5" custScaleX="216338" custScaleY="74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5C484D-FB66-4796-954B-6662FFA76556}" type="pres">
      <dgm:prSet presAssocID="{B7CC0277-A13A-43A5-82C0-776C9B97D1A2}" presName="node" presStyleLbl="vennNode1" presStyleIdx="2" presStyleCnt="5" custScaleX="150443" custScaleY="154529" custRadScaleRad="118464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CE253-CAE8-4C40-AECB-A2F9CA90480E}" type="pres">
      <dgm:prSet presAssocID="{AA8D660D-09B5-4F9C-BFAB-3D06118BFC17}" presName="node" presStyleLbl="vennNode1" presStyleIdx="3" presStyleCnt="5" custScaleX="194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9781A-9798-4EF7-B0D2-A690E9DFDCED}" type="pres">
      <dgm:prSet presAssocID="{F26DD5DE-D332-4F5D-8DDF-0BBF49BD8B0E}" presName="node" presStyleLbl="vennNode1" presStyleIdx="4" presStyleCnt="5" custScaleX="151757" custScaleY="130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811753-3921-4D5E-B60F-6594F16ED32F}" type="presOf" srcId="{F26DD5DE-D332-4F5D-8DDF-0BBF49BD8B0E}" destId="{0D99781A-9798-4EF7-B0D2-A690E9DFDCED}" srcOrd="0" destOrd="0" presId="urn:microsoft.com/office/officeart/2005/8/layout/radial3"/>
    <dgm:cxn modelId="{CE224657-A3FA-4F39-B684-9EEF71800ECE}" srcId="{3E562E8B-73D0-4345-9AB4-410D03A12C95}" destId="{AA8D660D-09B5-4F9C-BFAB-3D06118BFC17}" srcOrd="2" destOrd="0" parTransId="{DAAC8220-FA53-44F1-8111-2A24F306A183}" sibTransId="{9D6BB3D6-2364-4653-879A-E71615D41D5C}"/>
    <dgm:cxn modelId="{6CEB12D0-0DA1-4ACE-A579-08551186109B}" type="presOf" srcId="{AA8D660D-09B5-4F9C-BFAB-3D06118BFC17}" destId="{F46CE253-CAE8-4C40-AECB-A2F9CA90480E}" srcOrd="0" destOrd="0" presId="urn:microsoft.com/office/officeart/2005/8/layout/radial3"/>
    <dgm:cxn modelId="{800D4C8A-F611-47F7-969F-E357D584C15C}" srcId="{3E562E8B-73D0-4345-9AB4-410D03A12C95}" destId="{B7CC0277-A13A-43A5-82C0-776C9B97D1A2}" srcOrd="1" destOrd="0" parTransId="{E00EAC2A-E62B-44B4-A7EA-9B8F666DA9A9}" sibTransId="{82A3B8BF-DC6A-48A5-943C-1574ACA62588}"/>
    <dgm:cxn modelId="{5D8B9BDC-6A6C-4A7A-AF33-D932643BAF34}" srcId="{73A0192A-5162-4533-84EC-46ED0D984C5A}" destId="{3E562E8B-73D0-4345-9AB4-410D03A12C95}" srcOrd="0" destOrd="0" parTransId="{75D7D711-60CC-4146-B17D-7BA9905A1A41}" sibTransId="{ECE23E1A-A8F3-4C2C-887E-BF7289C1317D}"/>
    <dgm:cxn modelId="{6ED25B79-0164-4B3F-9CA1-AA88BFD06E96}" type="presOf" srcId="{B7CC0277-A13A-43A5-82C0-776C9B97D1A2}" destId="{985C484D-FB66-4796-954B-6662FFA76556}" srcOrd="0" destOrd="0" presId="urn:microsoft.com/office/officeart/2005/8/layout/radial3"/>
    <dgm:cxn modelId="{231071F2-D623-44CD-BA70-85740D29ECD9}" srcId="{3E562E8B-73D0-4345-9AB4-410D03A12C95}" destId="{B371AEB6-FA3E-40E5-A529-65D339F28F88}" srcOrd="0" destOrd="0" parTransId="{69D3CB72-763E-4ACC-968D-792DC022F424}" sibTransId="{957B4453-9E4C-46AC-8D36-C764D34CA556}"/>
    <dgm:cxn modelId="{17D3707D-E71E-4900-A51A-240DAE89E90E}" type="presOf" srcId="{3E562E8B-73D0-4345-9AB4-410D03A12C95}" destId="{43BF3B29-15C0-4D24-AA2F-02E03403DE7E}" srcOrd="0" destOrd="0" presId="urn:microsoft.com/office/officeart/2005/8/layout/radial3"/>
    <dgm:cxn modelId="{4D52D3B3-D3CC-4F21-A3A5-ADBEA748838E}" srcId="{3E562E8B-73D0-4345-9AB4-410D03A12C95}" destId="{F26DD5DE-D332-4F5D-8DDF-0BBF49BD8B0E}" srcOrd="3" destOrd="0" parTransId="{8E20AD4E-882B-4DA4-9002-789B9585F5BB}" sibTransId="{8FD3FD36-F7C6-44F0-87BA-7762729AC605}"/>
    <dgm:cxn modelId="{8160A5EE-A812-47B6-9181-345D8B9A1A0E}" type="presOf" srcId="{B371AEB6-FA3E-40E5-A529-65D339F28F88}" destId="{78552C74-F33E-41BD-A69A-DEBC73C38409}" srcOrd="0" destOrd="0" presId="urn:microsoft.com/office/officeart/2005/8/layout/radial3"/>
    <dgm:cxn modelId="{A8984C1E-C4C4-4DFA-A4A3-AE131D948B34}" type="presOf" srcId="{73A0192A-5162-4533-84EC-46ED0D984C5A}" destId="{885834CA-3592-45EE-9516-30110EFB23DB}" srcOrd="0" destOrd="0" presId="urn:microsoft.com/office/officeart/2005/8/layout/radial3"/>
    <dgm:cxn modelId="{9A09359B-25B7-4D15-8227-06C611D24365}" type="presParOf" srcId="{885834CA-3592-45EE-9516-30110EFB23DB}" destId="{2D158E2D-ED0B-491F-BB98-BC7C664C2338}" srcOrd="0" destOrd="0" presId="urn:microsoft.com/office/officeart/2005/8/layout/radial3"/>
    <dgm:cxn modelId="{40FFF51C-2740-47D5-89F5-A3AF89208F9A}" type="presParOf" srcId="{2D158E2D-ED0B-491F-BB98-BC7C664C2338}" destId="{43BF3B29-15C0-4D24-AA2F-02E03403DE7E}" srcOrd="0" destOrd="0" presId="urn:microsoft.com/office/officeart/2005/8/layout/radial3"/>
    <dgm:cxn modelId="{0C696F79-1972-4ABE-B33C-1E8416A4B917}" type="presParOf" srcId="{2D158E2D-ED0B-491F-BB98-BC7C664C2338}" destId="{78552C74-F33E-41BD-A69A-DEBC73C38409}" srcOrd="1" destOrd="0" presId="urn:microsoft.com/office/officeart/2005/8/layout/radial3"/>
    <dgm:cxn modelId="{3AC7B8B1-A849-4F25-8905-A08FC2A9C079}" type="presParOf" srcId="{2D158E2D-ED0B-491F-BB98-BC7C664C2338}" destId="{985C484D-FB66-4796-954B-6662FFA76556}" srcOrd="2" destOrd="0" presId="urn:microsoft.com/office/officeart/2005/8/layout/radial3"/>
    <dgm:cxn modelId="{806A6D61-EF1E-4673-92F9-EE6D5BECB2F5}" type="presParOf" srcId="{2D158E2D-ED0B-491F-BB98-BC7C664C2338}" destId="{F46CE253-CAE8-4C40-AECB-A2F9CA90480E}" srcOrd="3" destOrd="0" presId="urn:microsoft.com/office/officeart/2005/8/layout/radial3"/>
    <dgm:cxn modelId="{753AA480-59DF-43E1-BC8E-A075AEE1D898}" type="presParOf" srcId="{2D158E2D-ED0B-491F-BB98-BC7C664C2338}" destId="{0D99781A-9798-4EF7-B0D2-A690E9DFDCED}" srcOrd="4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OEL\Downloads\Banking%20Explained%20&#8211;%20Money%20and%20Credit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22375"/>
          </a:xfrm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</a:rPr>
              <a:t>আজকের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ক্লাশে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স্বাগতম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200400"/>
            <a:ext cx="8610599" cy="3376613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3716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জোড়ায়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কাজ</a:t>
            </a:r>
            <a:endParaRPr lang="en-US" sz="6600" dirty="0" smtClean="0">
              <a:solidFill>
                <a:srgbClr val="FF0000"/>
              </a:solidFill>
            </a:endParaRPr>
          </a:p>
          <a:p>
            <a:r>
              <a:rPr lang="en-US" sz="6600" dirty="0" smtClean="0">
                <a:solidFill>
                  <a:srgbClr val="FF0000"/>
                </a:solidFill>
              </a:rPr>
              <a:t>পূর্ণমান-৫</a:t>
            </a:r>
          </a:p>
          <a:p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44196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কেন্দ্রীয়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ব্যাংক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কী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কী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দায়িত্ব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পালন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করতে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পারে</a:t>
            </a:r>
            <a:r>
              <a:rPr lang="en-US" sz="4800" dirty="0" smtClean="0">
                <a:solidFill>
                  <a:srgbClr val="FF0000"/>
                </a:solidFill>
              </a:rPr>
              <a:t>?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524000"/>
            <a:ext cx="40386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914400"/>
          <a:ext cx="60960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4419600" cy="3429000"/>
          </a:xfrm>
          <a:prstGeom prst="rect">
            <a:avLst/>
          </a:prstGeom>
        </p:spPr>
      </p:pic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609600"/>
            <a:ext cx="4343400" cy="34480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41910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কেন্দ্রীয়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ব্যাংক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ঋন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নিয়ন্ত্রন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করে</a:t>
            </a:r>
            <a:r>
              <a:rPr lang="en-US" sz="5400" dirty="0" smtClean="0">
                <a:solidFill>
                  <a:srgbClr val="FF0000"/>
                </a:solidFill>
              </a:rPr>
              <a:t>।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1524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</a:t>
            </a:r>
            <a:r>
              <a:rPr lang="en-US" sz="2800" dirty="0" err="1" smtClean="0"/>
              <a:t>সাধারণ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কার্য়াবলী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1722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</a:t>
            </a:r>
            <a:r>
              <a:rPr lang="en-US" sz="2800" b="1" dirty="0" err="1" smtClean="0">
                <a:solidFill>
                  <a:srgbClr val="FF0000"/>
                </a:solidFill>
              </a:rPr>
              <a:t>কেন্দ্রীয়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ব্যাংক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মুদ্রাবাজার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নিয়ন্ত্রন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করে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763000" cy="35909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1430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        </a:t>
            </a:r>
            <a:r>
              <a:rPr lang="en-US" sz="4000" b="1" dirty="0" err="1" smtClean="0">
                <a:solidFill>
                  <a:srgbClr val="FF0000"/>
                </a:solidFill>
              </a:rPr>
              <a:t>ব্যাংকের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সাধারণ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কার্য়াবলী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152400"/>
            <a:ext cx="3657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সাধারণ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কার্য়াবলী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295400"/>
          <a:ext cx="89916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  <a:gridCol w="812800"/>
                <a:gridCol w="29972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খাত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কোম্পানী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সংখ্যা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ঋন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কোটি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ডলার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তৈরী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পোশাক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৯৮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৬৯.৩৭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বিদ্যু</a:t>
                      </a:r>
                      <a:r>
                        <a:rPr lang="en-US" dirty="0" smtClean="0"/>
                        <a:t>ৎ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১০২.৮৮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টেলিযোগাযোগ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২৩৫.৬০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কৃষি</a:t>
                      </a:r>
                      <a:r>
                        <a:rPr lang="en-US" dirty="0" smtClean="0"/>
                        <a:t> ও </a:t>
                      </a:r>
                      <a:r>
                        <a:rPr lang="en-US" dirty="0" err="1" smtClean="0"/>
                        <a:t>খাদ্য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১২.৭২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ঔষধ</a:t>
                      </a:r>
                      <a:r>
                        <a:rPr lang="en-US" baseline="0" dirty="0" smtClean="0"/>
                        <a:t> ও </a:t>
                      </a:r>
                      <a:r>
                        <a:rPr lang="en-US" baseline="0" dirty="0" err="1" smtClean="0"/>
                        <a:t>স্বাস্থ্যসেবা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১৪.০৫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সিমেন্ট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৮.৫৫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নৌ-পরিবহণ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১১.১০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38200" y="762000"/>
            <a:ext cx="6324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অনুমোদিত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বিদেশী</a:t>
            </a:r>
            <a:r>
              <a:rPr lang="en-US" sz="3200" dirty="0" smtClean="0"/>
              <a:t> </a:t>
            </a:r>
            <a:r>
              <a:rPr lang="en-US" sz="3200" dirty="0" err="1" smtClean="0"/>
              <a:t>ঋন</a:t>
            </a:r>
            <a:r>
              <a:rPr lang="en-US" sz="3200" dirty="0" smtClean="0"/>
              <a:t> (২০০৯-২০১৪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49580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         </a:t>
            </a:r>
            <a:r>
              <a:rPr lang="en-US" sz="4400" b="1" dirty="0" err="1" smtClean="0">
                <a:solidFill>
                  <a:srgbClr val="FF0000"/>
                </a:solidFill>
              </a:rPr>
              <a:t>সূত্র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বাংলাদেশ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ব্যাংক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19200"/>
            <a:ext cx="762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মূল্যায়নঃ</a:t>
            </a:r>
            <a:r>
              <a:rPr lang="en-US" sz="4000" dirty="0" smtClean="0">
                <a:solidFill>
                  <a:srgbClr val="FF0000"/>
                </a:solidFill>
              </a:rPr>
              <a:t>-</a:t>
            </a:r>
          </a:p>
          <a:p>
            <a:r>
              <a:rPr lang="en-US" sz="4000" dirty="0" smtClean="0"/>
              <a:t>১.মুদ্রার </a:t>
            </a:r>
            <a:r>
              <a:rPr lang="en-US" sz="4000" dirty="0" err="1" smtClean="0"/>
              <a:t>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সংরক্ষণ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ব্যাংকের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?</a:t>
            </a:r>
          </a:p>
          <a:p>
            <a:r>
              <a:rPr lang="en-US" sz="4000" dirty="0" smtClean="0">
                <a:solidFill>
                  <a:srgbClr val="92D050"/>
                </a:solidFill>
              </a:rPr>
              <a:t>২.কেন্দ্রীয় </a:t>
            </a:r>
            <a:r>
              <a:rPr lang="en-US" sz="4000" dirty="0" err="1" smtClean="0">
                <a:solidFill>
                  <a:srgbClr val="92D050"/>
                </a:solidFill>
              </a:rPr>
              <a:t>ব্যাংকের</a:t>
            </a:r>
            <a:r>
              <a:rPr lang="en-US" sz="4000" dirty="0" smtClean="0">
                <a:solidFill>
                  <a:srgbClr val="92D050"/>
                </a:solidFill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</a:rPr>
              <a:t>কার্য়াবলীকে</a:t>
            </a:r>
            <a:r>
              <a:rPr lang="en-US" sz="4000" dirty="0" smtClean="0">
                <a:solidFill>
                  <a:srgbClr val="92D050"/>
                </a:solidFill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</a:rPr>
              <a:t>কয়</a:t>
            </a:r>
            <a:r>
              <a:rPr lang="en-US" sz="4000" dirty="0" smtClean="0">
                <a:solidFill>
                  <a:srgbClr val="92D050"/>
                </a:solidFill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</a:rPr>
              <a:t>ভাগে</a:t>
            </a:r>
            <a:r>
              <a:rPr lang="en-US" sz="4000" dirty="0" smtClean="0">
                <a:solidFill>
                  <a:srgbClr val="92D050"/>
                </a:solidFill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</a:rPr>
              <a:t>ভাগ</a:t>
            </a:r>
            <a:r>
              <a:rPr lang="en-US" sz="4000" dirty="0" smtClean="0">
                <a:solidFill>
                  <a:srgbClr val="92D050"/>
                </a:solidFill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</a:rPr>
              <a:t>করা</a:t>
            </a:r>
            <a:r>
              <a:rPr lang="en-US" sz="4000" dirty="0" smtClean="0">
                <a:solidFill>
                  <a:srgbClr val="92D050"/>
                </a:solidFill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</a:rPr>
              <a:t>হয়েছে?কী</a:t>
            </a:r>
            <a:r>
              <a:rPr lang="en-US" sz="4000" dirty="0" smtClean="0">
                <a:solidFill>
                  <a:srgbClr val="92D050"/>
                </a:solidFill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</a:rPr>
              <a:t>কী</a:t>
            </a:r>
            <a:r>
              <a:rPr lang="en-US" sz="4000" dirty="0" smtClean="0">
                <a:solidFill>
                  <a:srgbClr val="92D050"/>
                </a:solidFill>
              </a:rPr>
              <a:t>?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৩.কেন্দ্রীয় </a:t>
            </a:r>
            <a:r>
              <a:rPr lang="en-US" sz="4000" dirty="0" err="1" smtClean="0">
                <a:solidFill>
                  <a:srgbClr val="002060"/>
                </a:solidFill>
              </a:rPr>
              <a:t>ব্যাংককে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কেন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সকল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ব্যাংকের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ব্যাংকার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বলা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হয়</a:t>
            </a:r>
            <a:r>
              <a:rPr lang="en-US" sz="4000" dirty="0" smtClean="0">
                <a:solidFill>
                  <a:srgbClr val="002060"/>
                </a:solidFill>
              </a:rPr>
              <a:t>?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825" y="228600"/>
            <a:ext cx="6734175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0668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err="1" smtClean="0"/>
              <a:t>বাড়ির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endParaRPr lang="en-US" dirty="0"/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00200"/>
            <a:ext cx="2971800" cy="2971800"/>
          </a:xfrm>
          <a:prstGeom prst="rect">
            <a:avLst/>
          </a:prstGeom>
        </p:spPr>
      </p:pic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00200"/>
            <a:ext cx="2895600" cy="2971800"/>
          </a:xfrm>
          <a:prstGeom prst="rect">
            <a:avLst/>
          </a:prstGeom>
        </p:spPr>
      </p:pic>
      <p:pic>
        <p:nvPicPr>
          <p:cNvPr id="5" name="Picture 4" descr="teaching-strategies-independent-read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1600200"/>
            <a:ext cx="2895600" cy="2959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48006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কেন্দ্রীয়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ব্যাংক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সরকারের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ব্যাংক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ব্যাখ্যা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কর</a:t>
            </a:r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ful_rose_bouquet_1879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0200"/>
            <a:ext cx="6794500" cy="2946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816" y="473478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       </a:t>
            </a:r>
            <a:r>
              <a:rPr lang="en-US" sz="8800" dirty="0" err="1" smtClean="0">
                <a:solidFill>
                  <a:srgbClr val="FF0000"/>
                </a:solidFill>
              </a:rPr>
              <a:t>ধন্যবাদ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8600"/>
            <a:ext cx="82296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নামঃসৈয়দ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মোহাম্মদ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হাবিবুর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রহমান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000" dirty="0" err="1" smtClean="0">
                <a:solidFill>
                  <a:srgbClr val="FF0000"/>
                </a:solidFill>
              </a:rPr>
              <a:t>পদবীঃসহকারী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প্রধান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শিক্ষক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প্রতিষ্টানঃকদলপুর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স্কুল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এন্ড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কলেজ</a:t>
            </a:r>
            <a:r>
              <a:rPr lang="en-US" dirty="0" smtClean="0">
                <a:solidFill>
                  <a:srgbClr val="FF0000"/>
                </a:solidFill>
              </a:rPr>
              <a:t>।</a:t>
            </a:r>
          </a:p>
          <a:p>
            <a:pPr algn="ctr">
              <a:buNone/>
            </a:pPr>
            <a:r>
              <a:rPr lang="en-US" sz="4000" dirty="0" err="1" smtClean="0">
                <a:solidFill>
                  <a:srgbClr val="FF0000"/>
                </a:solidFill>
              </a:rPr>
              <a:t>উপজিলাঃরাউজান</a:t>
            </a:r>
            <a:r>
              <a:rPr lang="en-US" sz="4000" dirty="0" smtClean="0">
                <a:solidFill>
                  <a:srgbClr val="FF0000"/>
                </a:solidFill>
              </a:rPr>
              <a:t>,</a:t>
            </a:r>
          </a:p>
          <a:p>
            <a:pPr algn="ctr">
              <a:buNone/>
            </a:pPr>
            <a:r>
              <a:rPr lang="en-US" sz="4000" dirty="0" err="1" smtClean="0">
                <a:solidFill>
                  <a:srgbClr val="FF0000"/>
                </a:solidFill>
              </a:rPr>
              <a:t>জিলাঃচট্টগ্রাম</a:t>
            </a:r>
            <a:r>
              <a:rPr lang="en-US" sz="4000" dirty="0" smtClean="0">
                <a:solidFill>
                  <a:srgbClr val="FF0000"/>
                </a:solidFill>
              </a:rPr>
              <a:t>।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মোবাইলঃ০১৮১৫৫৮৭৫৫২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     ইমেইলঃhabibrahaman1979552@gmail.com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red_rose_and_white_rose_petals_stock_photo_1667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1219200" cy="5410200"/>
          </a:xfrm>
          <a:prstGeom prst="rect">
            <a:avLst/>
          </a:prstGeom>
        </p:spPr>
      </p:pic>
      <p:pic>
        <p:nvPicPr>
          <p:cNvPr id="5" name="Picture 4" descr="colorful_rose_bouquet_1879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0" y="304800"/>
            <a:ext cx="1295400" cy="5181600"/>
          </a:xfrm>
          <a:prstGeom prst="rect">
            <a:avLst/>
          </a:prstGeom>
        </p:spPr>
      </p:pic>
      <p:pic>
        <p:nvPicPr>
          <p:cNvPr id="6" name="Picture 5" descr="IMG_20180826_1221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2133600"/>
            <a:ext cx="1600200" cy="1600200"/>
          </a:xfrm>
          <a:prstGeom prst="rect">
            <a:avLst/>
          </a:prstGeo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9600"/>
            <a:ext cx="1800225" cy="563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ফিন্যান্স</a:t>
            </a:r>
            <a:r>
              <a:rPr lang="en-US" sz="2800" dirty="0" smtClean="0">
                <a:solidFill>
                  <a:srgbClr val="FF0000"/>
                </a:solidFill>
              </a:rPr>
              <a:t> ও </a:t>
            </a:r>
            <a:r>
              <a:rPr lang="en-US" sz="2800" dirty="0" err="1" smtClean="0">
                <a:solidFill>
                  <a:srgbClr val="FF0000"/>
                </a:solidFill>
              </a:rPr>
              <a:t>ব্যাংকিং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152400"/>
            <a:ext cx="6629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শ্রেণিঃ১০ম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বিষয়ঃফিন্যান্স</a:t>
            </a:r>
            <a:r>
              <a:rPr lang="en-US" sz="5400" dirty="0" smtClean="0">
                <a:solidFill>
                  <a:srgbClr val="FF0000"/>
                </a:solidFill>
              </a:rPr>
              <a:t> ও </a:t>
            </a:r>
            <a:r>
              <a:rPr lang="en-US" sz="5400" dirty="0" err="1" smtClean="0">
                <a:solidFill>
                  <a:srgbClr val="FF0000"/>
                </a:solidFill>
              </a:rPr>
              <a:t>ব্যাংকিং</a:t>
            </a:r>
            <a:endParaRPr lang="en-US" sz="5400" dirty="0" smtClean="0">
              <a:solidFill>
                <a:srgbClr val="FF0000"/>
              </a:solidFill>
            </a:endParaRPr>
          </a:p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অধ্যায়ঃ১৩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সময়ঃ৫০ </a:t>
            </a:r>
            <a:r>
              <a:rPr lang="en-US" sz="5400" dirty="0" err="1" smtClean="0">
                <a:solidFill>
                  <a:srgbClr val="FF0000"/>
                </a:solidFill>
              </a:rPr>
              <a:t>মিনিট</a:t>
            </a:r>
            <a:endParaRPr lang="en-US" sz="5400" dirty="0" smtClean="0">
              <a:solidFill>
                <a:srgbClr val="FF0000"/>
              </a:solidFill>
            </a:endParaRPr>
          </a:p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তারিখঃ২০/০২/২০২০ইং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চলো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একটি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ভিডিও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দেখি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33400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আন্তর্জাতিক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ব্যাংকিং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কার্য়ক্রম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5" name="Banking Explained – Money and Credit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2286000"/>
            <a:ext cx="88392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0"/>
            <a:ext cx="883920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কেন্দ্রীয়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ব্যাংকের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কার্য়াবলী</a:t>
            </a:r>
            <a:endParaRPr lang="en-US" sz="6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8800" b="1" dirty="0" err="1" smtClean="0">
                <a:solidFill>
                  <a:srgbClr val="FF0000"/>
                </a:solidFill>
              </a:rPr>
              <a:t>ত্রয়োদশ</a:t>
            </a:r>
            <a:r>
              <a:rPr lang="en-US" sz="8800" b="1" dirty="0" smtClean="0">
                <a:solidFill>
                  <a:srgbClr val="FF0000"/>
                </a:solidFill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</a:rPr>
              <a:t>অধ্যায়</a:t>
            </a:r>
            <a:endParaRPr lang="en-US" sz="8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1500" b="1" dirty="0" smtClean="0">
                <a:solidFill>
                  <a:srgbClr val="FF0000"/>
                </a:solidFill>
              </a:rPr>
              <a:t>(১৩.২)</a:t>
            </a:r>
            <a:endParaRPr lang="en-US" sz="11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19200"/>
            <a:ext cx="88392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এই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পাঠ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শেষে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শিক্ষার্থীরা্ঃ</a:t>
            </a:r>
            <a:r>
              <a:rPr lang="en-US" sz="4000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১।কেন্দ্রীয় </a:t>
            </a:r>
            <a:r>
              <a:rPr lang="en-US" sz="4000" b="1" dirty="0" err="1" smtClean="0">
                <a:solidFill>
                  <a:srgbClr val="FF0000"/>
                </a:solidFill>
              </a:rPr>
              <a:t>ব্যাংক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কাকে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বলে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তা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বলতে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পারবে</a:t>
            </a:r>
            <a:r>
              <a:rPr lang="en-US" sz="4000" b="1" dirty="0" smtClean="0">
                <a:solidFill>
                  <a:srgbClr val="FF0000"/>
                </a:solidFill>
              </a:rPr>
              <a:t>।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২।কেন্দ্রীয় </a:t>
            </a:r>
            <a:r>
              <a:rPr lang="en-US" sz="4000" b="1" dirty="0" err="1" smtClean="0">
                <a:solidFill>
                  <a:srgbClr val="FF0000"/>
                </a:solidFill>
              </a:rPr>
              <a:t>ব্যাংকের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দায়িত্ব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বিবৃত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করতে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পারবে</a:t>
            </a:r>
            <a:r>
              <a:rPr lang="en-US" sz="4000" b="1" dirty="0" smtClean="0">
                <a:solidFill>
                  <a:srgbClr val="FF0000"/>
                </a:solidFill>
              </a:rPr>
              <a:t>।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৩।কেন্দ্রীয় </a:t>
            </a:r>
            <a:r>
              <a:rPr lang="en-US" sz="4000" b="1" dirty="0" err="1" smtClean="0">
                <a:solidFill>
                  <a:srgbClr val="FF0000"/>
                </a:solidFill>
              </a:rPr>
              <a:t>ব্যাংকের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সাধারণ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কার্য়াবলী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ব্যাখ্যা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করতে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পারবে</a:t>
            </a:r>
            <a:r>
              <a:rPr lang="en-US" sz="4000" b="1" dirty="0" smtClean="0">
                <a:solidFill>
                  <a:srgbClr val="FF0000"/>
                </a:solidFill>
              </a:rPr>
              <a:t>।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62001"/>
            <a:ext cx="8839200" cy="266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3657600"/>
            <a:ext cx="876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ড.এস,এন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সেনের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মতে</a:t>
            </a:r>
            <a:r>
              <a:rPr lang="en-US" sz="2800" b="1" dirty="0" smtClean="0">
                <a:solidFill>
                  <a:srgbClr val="FF0000"/>
                </a:solidFill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</a:rPr>
              <a:t>কেন্দ্রীয়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ব্যাংক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হচ্ছে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ব্যাংকিং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সমাজের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অভিভাবক,রাজা,সূর্য়</a:t>
            </a:r>
            <a:r>
              <a:rPr lang="en-US" sz="2800" b="1" dirty="0" smtClean="0">
                <a:solidFill>
                  <a:srgbClr val="FF0000"/>
                </a:solidFill>
              </a:rPr>
              <a:t> ও </a:t>
            </a:r>
            <a:r>
              <a:rPr lang="en-US" sz="2800" b="1" dirty="0" err="1" smtClean="0">
                <a:solidFill>
                  <a:srgbClr val="FF0000"/>
                </a:solidFill>
              </a:rPr>
              <a:t>সব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কিছু।অভিভাবকের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মতো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ব্যাংকিং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রাজত্ব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শাসন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করে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এবং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সূর্য়ের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মতো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অর্থ</a:t>
            </a:r>
            <a:r>
              <a:rPr lang="en-US" sz="2800" b="1" dirty="0" smtClean="0">
                <a:solidFill>
                  <a:srgbClr val="FF0000"/>
                </a:solidFill>
              </a:rPr>
              <a:t> ও </a:t>
            </a:r>
            <a:r>
              <a:rPr lang="en-US" sz="2800" b="1" dirty="0" err="1" smtClean="0">
                <a:solidFill>
                  <a:srgbClr val="FF0000"/>
                </a:solidFill>
              </a:rPr>
              <a:t>মুদ্রা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বাজারের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জগতে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আলো</a:t>
            </a:r>
            <a:r>
              <a:rPr lang="en-US" sz="2800" b="1" dirty="0" smtClean="0">
                <a:solidFill>
                  <a:srgbClr val="FF0000"/>
                </a:solidFill>
              </a:rPr>
              <a:t> ও </a:t>
            </a:r>
            <a:r>
              <a:rPr lang="en-US" sz="2800" b="1" dirty="0" err="1" smtClean="0">
                <a:solidFill>
                  <a:srgbClr val="FF0000"/>
                </a:solidFill>
              </a:rPr>
              <a:t>শক্তি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দেয়</a:t>
            </a:r>
            <a:r>
              <a:rPr lang="en-US" sz="2800" b="1" dirty="0" smtClean="0">
                <a:solidFill>
                  <a:srgbClr val="FF0000"/>
                </a:solidFill>
              </a:rPr>
              <a:t>।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8686800" cy="396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41148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                        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191000"/>
            <a:ext cx="9296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অর্থনীতির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কল্যান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সাধন,মুদ্রা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বাজার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নিয়ন্ত্রন,মুদ্রার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প্রচলন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অর্থ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সরবরাহ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এবং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ঋন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নিয়ন্ত্রনের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দায়িত্ব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কেন্দ্রীয়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ব্যাংকের</a:t>
            </a:r>
            <a:r>
              <a:rPr lang="en-US" sz="4400" dirty="0" smtClean="0">
                <a:solidFill>
                  <a:srgbClr val="FF0000"/>
                </a:solidFill>
              </a:rPr>
              <a:t>।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14400"/>
            <a:ext cx="38100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একক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438400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পূর্ণমান-৫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0386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কেন্দ্রীয়</a:t>
            </a:r>
            <a:r>
              <a:rPr lang="en-US" sz="5400" dirty="0" smtClean="0"/>
              <a:t> </a:t>
            </a:r>
            <a:r>
              <a:rPr lang="en-US" sz="5400" dirty="0" err="1" smtClean="0"/>
              <a:t>ব্যাংক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 </a:t>
            </a:r>
            <a:r>
              <a:rPr lang="en-US" sz="5400" dirty="0" err="1" smtClean="0"/>
              <a:t>বুঝ</a:t>
            </a:r>
            <a:r>
              <a:rPr lang="en-US" sz="5400" dirty="0" smtClean="0"/>
              <a:t>?</a:t>
            </a:r>
            <a:endParaRPr lang="en-US" sz="5400" dirty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52400"/>
            <a:ext cx="4267200" cy="3943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273</Words>
  <Application>Microsoft Office PowerPoint</Application>
  <PresentationFormat>On-screen Show (4:3)</PresentationFormat>
  <Paragraphs>77</Paragraphs>
  <Slides>17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আজকের ক্লাশে 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DOEL</cp:lastModifiedBy>
  <cp:revision>68</cp:revision>
  <dcterms:created xsi:type="dcterms:W3CDTF">2006-08-16T00:00:00Z</dcterms:created>
  <dcterms:modified xsi:type="dcterms:W3CDTF">2020-04-18T08:44:06Z</dcterms:modified>
</cp:coreProperties>
</file>