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6" r:id="rId5"/>
    <p:sldId id="267" r:id="rId6"/>
    <p:sldId id="287" r:id="rId7"/>
    <p:sldId id="297" r:id="rId8"/>
    <p:sldId id="290" r:id="rId9"/>
    <p:sldId id="296" r:id="rId10"/>
    <p:sldId id="292" r:id="rId11"/>
    <p:sldId id="293" r:id="rId12"/>
    <p:sldId id="295" r:id="rId13"/>
    <p:sldId id="286" r:id="rId14"/>
    <p:sldId id="281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B7112-5336-4EFD-928B-62E8217413BC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gi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2860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7030A0"/>
                </a:solidFill>
              </a:rPr>
              <a:t>Welcome</a:t>
            </a:r>
            <a:endParaRPr 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0" y="617220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6172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Student’s Drilling………..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76200" y="76200"/>
            <a:ext cx="2743200" cy="1066800"/>
          </a:xfrm>
          <a:prstGeom prst="wedgeEllipseCallout">
            <a:avLst>
              <a:gd name="adj1" fmla="val 39466"/>
              <a:gd name="adj2" fmla="val 186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What is this?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172200" y="76200"/>
            <a:ext cx="2895600" cy="838200"/>
          </a:xfrm>
          <a:prstGeom prst="wedgeEllipseCallout">
            <a:avLst>
              <a:gd name="adj1" fmla="val -26112"/>
              <a:gd name="adj2" fmla="val 1874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This is an</a:t>
            </a:r>
            <a:r>
              <a:rPr lang="en-US" sz="2400" b="1" dirty="0">
                <a:solidFill>
                  <a:srgbClr val="00B050"/>
                </a:solidFill>
              </a:rPr>
              <a:t> A/A/ANT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"/>
            <a:ext cx="1442158" cy="114300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200" y="5181600"/>
            <a:ext cx="2590800" cy="1066800"/>
          </a:xfrm>
          <a:prstGeom prst="wedgeEllipseCallout">
            <a:avLst>
              <a:gd name="adj1" fmla="val 59471"/>
              <a:gd name="adj2" fmla="val -2234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What is this? 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248400" y="5181600"/>
            <a:ext cx="2819400" cy="990600"/>
          </a:xfrm>
          <a:prstGeom prst="wedgeEllipseCallout">
            <a:avLst>
              <a:gd name="adj1" fmla="val -48121"/>
              <a:gd name="adj2" fmla="val -2497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This is a</a:t>
            </a:r>
            <a:r>
              <a:rPr lang="en-US" sz="2400" b="1" dirty="0">
                <a:solidFill>
                  <a:srgbClr val="00B050"/>
                </a:solidFill>
              </a:rPr>
              <a:t> B/B/BAT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87" y="4800600"/>
            <a:ext cx="1557013" cy="1447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Continue…..</a:t>
            </a:r>
          </a:p>
        </p:txBody>
      </p:sp>
    </p:spTree>
    <p:extLst>
      <p:ext uri="{BB962C8B-B14F-4D97-AF65-F5344CB8AC3E}">
        <p14:creationId xmlns:p14="http://schemas.microsoft.com/office/powerpoint/2010/main" val="6799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91400" y="617220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6172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Student’s Drilling………..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572000" y="5029200"/>
            <a:ext cx="3886200" cy="1167618"/>
          </a:xfrm>
          <a:prstGeom prst="wedgeEllipseCallout">
            <a:avLst>
              <a:gd name="adj1" fmla="val -3315"/>
              <a:gd name="adj2" fmla="val -2449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is this?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28600" y="5029200"/>
            <a:ext cx="3810000" cy="1219200"/>
          </a:xfrm>
          <a:prstGeom prst="wedgeEllipseCallout">
            <a:avLst>
              <a:gd name="adj1" fmla="val 5403"/>
              <a:gd name="adj2" fmla="val -250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This is an </a:t>
            </a:r>
            <a:r>
              <a:rPr lang="en-US" sz="2400" b="1" dirty="0">
                <a:solidFill>
                  <a:srgbClr val="00B050"/>
                </a:solidFill>
              </a:rPr>
              <a:t>E/E/EGG.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9627" y="3470627"/>
            <a:ext cx="1253603" cy="17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0" y="617220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6172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Student’s Drilling………..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76200" y="76200"/>
            <a:ext cx="2743200" cy="1066800"/>
          </a:xfrm>
          <a:prstGeom prst="wedgeEllipseCallout">
            <a:avLst>
              <a:gd name="adj1" fmla="val 39466"/>
              <a:gd name="adj2" fmla="val 186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What is this?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334000" y="228600"/>
            <a:ext cx="3581400" cy="838200"/>
          </a:xfrm>
          <a:prstGeom prst="wedgeEllipseCallout">
            <a:avLst>
              <a:gd name="adj1" fmla="val -14359"/>
              <a:gd name="adj2" fmla="val 180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This is a</a:t>
            </a:r>
            <a:r>
              <a:rPr lang="en-US" sz="2400" b="1" dirty="0">
                <a:solidFill>
                  <a:srgbClr val="00B050"/>
                </a:solidFill>
              </a:rPr>
              <a:t> C/C/CUP.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28600" y="5410200"/>
            <a:ext cx="2590800" cy="1066800"/>
          </a:xfrm>
          <a:prstGeom prst="wedgeEllipseCallout">
            <a:avLst>
              <a:gd name="adj1" fmla="val 59471"/>
              <a:gd name="adj2" fmla="val -2234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is this? 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019800" y="5181600"/>
            <a:ext cx="2819400" cy="990600"/>
          </a:xfrm>
          <a:prstGeom prst="wedgeEllipseCallout">
            <a:avLst>
              <a:gd name="adj1" fmla="val -48121"/>
              <a:gd name="adj2" fmla="val -2497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This is 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DOLL.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1400320" cy="140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48200"/>
            <a:ext cx="1524000" cy="152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Continue…..</a:t>
            </a:r>
          </a:p>
        </p:txBody>
      </p:sp>
    </p:spTree>
    <p:extLst>
      <p:ext uri="{BB962C8B-B14F-4D97-AF65-F5344CB8AC3E}">
        <p14:creationId xmlns:p14="http://schemas.microsoft.com/office/powerpoint/2010/main" val="34976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a\Desktop\English_Class_1\Students\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647" y="661987"/>
            <a:ext cx="5411153" cy="352901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TextBox 9"/>
          <p:cNvSpPr txBox="1"/>
          <p:nvPr/>
        </p:nvSpPr>
        <p:spPr>
          <a:xfrm>
            <a:off x="7848600" y="54864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WCW</a:t>
            </a:r>
          </a:p>
        </p:txBody>
      </p:sp>
      <p:pic>
        <p:nvPicPr>
          <p:cNvPr id="11" name="Picture 10" descr="gs.PNG"/>
          <p:cNvPicPr>
            <a:picLocks noChangeAspect="1"/>
          </p:cNvPicPr>
          <p:nvPr/>
        </p:nvPicPr>
        <p:blipFill>
          <a:blip r:embed="rId3"/>
          <a:srcRect t="32700" r="41310"/>
          <a:stretch>
            <a:fillRect/>
          </a:stretch>
        </p:blipFill>
        <p:spPr>
          <a:xfrm flipH="1">
            <a:off x="2772704" y="3864250"/>
            <a:ext cx="1570696" cy="2688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3847" y="5496580"/>
            <a:ext cx="388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Teacher’s Evaluation…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-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Evaluation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3600"/>
            <a:ext cx="2773368" cy="472440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0" y="457200"/>
            <a:ext cx="3810000" cy="1219200"/>
          </a:xfrm>
          <a:prstGeom prst="wedgeEllipseCallout">
            <a:avLst>
              <a:gd name="adj1" fmla="val -8833"/>
              <a:gd name="adj2" fmla="val 1579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/a/ for what?</a:t>
            </a:r>
            <a:endParaRPr lang="en-US" sz="2400" dirty="0"/>
          </a:p>
        </p:txBody>
      </p:sp>
      <p:sp>
        <p:nvSpPr>
          <p:cNvPr id="16" name="Oval Callout 15"/>
          <p:cNvSpPr/>
          <p:nvPr/>
        </p:nvSpPr>
        <p:spPr>
          <a:xfrm>
            <a:off x="1752600" y="2209800"/>
            <a:ext cx="2590800" cy="762000"/>
          </a:xfrm>
          <a:prstGeom prst="wedgeEllipseCallout">
            <a:avLst>
              <a:gd name="adj1" fmla="val 8050"/>
              <a:gd name="adj2" fmla="val 2207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/a/ for ANT.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Continue…..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9" grpId="0"/>
      <p:bldP spid="14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a\Desktop\English_Class_1\Students\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61987"/>
            <a:ext cx="5411153" cy="352901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Oval Callout 8"/>
          <p:cNvSpPr/>
          <p:nvPr/>
        </p:nvSpPr>
        <p:spPr>
          <a:xfrm>
            <a:off x="76200" y="152400"/>
            <a:ext cx="3048000" cy="1219200"/>
          </a:xfrm>
          <a:prstGeom prst="wedgeEllipseCallout">
            <a:avLst>
              <a:gd name="adj1" fmla="val -21515"/>
              <a:gd name="adj2" fmla="val 880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/b/ for what?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6172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Teacher’</a:t>
            </a:r>
            <a:r>
              <a:rPr lang="en-GB" sz="2800" b="1"/>
              <a:t>s Evaluation...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61722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WCW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76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Evaluation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3600"/>
            <a:ext cx="2773368" cy="4724400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1371600" y="1447800"/>
            <a:ext cx="2819400" cy="609600"/>
          </a:xfrm>
          <a:prstGeom prst="wedgeEllipseCallout">
            <a:avLst>
              <a:gd name="adj1" fmla="val -39229"/>
              <a:gd name="adj2" fmla="val 2230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/c/ for what?</a:t>
            </a:r>
            <a:endParaRPr lang="en-US" sz="2400" dirty="0"/>
          </a:p>
        </p:txBody>
      </p:sp>
      <p:sp>
        <p:nvSpPr>
          <p:cNvPr id="17" name="Oval Callout 16"/>
          <p:cNvSpPr/>
          <p:nvPr/>
        </p:nvSpPr>
        <p:spPr>
          <a:xfrm>
            <a:off x="6248400" y="5219700"/>
            <a:ext cx="2743200" cy="495300"/>
          </a:xfrm>
          <a:prstGeom prst="wedgeEllipseCallout">
            <a:avLst>
              <a:gd name="adj1" fmla="val 24775"/>
              <a:gd name="adj2" fmla="val -412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/d/ for DOLL.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4953000" y="4495800"/>
            <a:ext cx="2590800" cy="609600"/>
          </a:xfrm>
          <a:prstGeom prst="wedgeEllipseCallout">
            <a:avLst>
              <a:gd name="adj1" fmla="val 14384"/>
              <a:gd name="adj2" fmla="val -2790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/c/ for CUP.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1981200" y="4953000"/>
            <a:ext cx="2819400" cy="533400"/>
          </a:xfrm>
          <a:prstGeom prst="wedgeEllipseCallout">
            <a:avLst>
              <a:gd name="adj1" fmla="val -58062"/>
              <a:gd name="adj2" fmla="val -2785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/d/ for what?</a:t>
            </a:r>
            <a:endParaRPr lang="en-US" sz="2400" dirty="0"/>
          </a:p>
        </p:txBody>
      </p:sp>
      <p:sp>
        <p:nvSpPr>
          <p:cNvPr id="21" name="Oval Callout 20"/>
          <p:cNvSpPr/>
          <p:nvPr/>
        </p:nvSpPr>
        <p:spPr>
          <a:xfrm>
            <a:off x="2895600" y="4038600"/>
            <a:ext cx="2590800" cy="609600"/>
          </a:xfrm>
          <a:prstGeom prst="wedgeEllipseCallout">
            <a:avLst>
              <a:gd name="adj1" fmla="val 62512"/>
              <a:gd name="adj2" fmla="val -4449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/b/ for BAT.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71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i="1" dirty="0">
                <a:latin typeface="Akaash" panose="02000603000000000000" pitchFamily="2" charset="0"/>
                <a:cs typeface="Akaash" panose="02000603000000000000" pitchFamily="2" charset="0"/>
              </a:rPr>
              <a:t>Thank you!</a:t>
            </a:r>
          </a:p>
          <a:p>
            <a:pPr algn="ctr"/>
            <a:r>
              <a:rPr lang="en-US" sz="7200" b="1" i="1" dirty="0">
                <a:latin typeface="Akaash" panose="02000603000000000000" pitchFamily="2" charset="0"/>
                <a:cs typeface="Akaash" panose="02000603000000000000" pitchFamily="2" charset="0"/>
              </a:rPr>
              <a:t>That’s all for today!</a:t>
            </a:r>
          </a:p>
          <a:p>
            <a:pPr algn="ctr"/>
            <a:r>
              <a:rPr lang="en-US" sz="7200" b="1" i="1" dirty="0">
                <a:latin typeface="Akaash" panose="02000603000000000000" pitchFamily="2" charset="0"/>
                <a:cs typeface="Akaash" panose="02000603000000000000" pitchFamily="2" charset="0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34456361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24" y="1491177"/>
            <a:ext cx="4297764" cy="399568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Rounded Rectangular Callout 10"/>
          <p:cNvSpPr/>
          <p:nvPr/>
        </p:nvSpPr>
        <p:spPr>
          <a:xfrm>
            <a:off x="5073164" y="110196"/>
            <a:ext cx="2173460" cy="928468"/>
          </a:xfrm>
          <a:prstGeom prst="wedgeRoundRectCallout">
            <a:avLst>
              <a:gd name="adj1" fmla="val 57212"/>
              <a:gd name="adj2" fmla="val 1022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Good morning teacher!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8200"/>
            <a:ext cx="2997027" cy="51054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703340" y="152400"/>
            <a:ext cx="2173460" cy="928468"/>
          </a:xfrm>
          <a:prstGeom prst="wedgeRoundRectCallout">
            <a:avLst>
              <a:gd name="adj1" fmla="val -76450"/>
              <a:gd name="adj2" fmla="val 13986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Good morning students!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834640" y="1371600"/>
            <a:ext cx="2727960" cy="762000"/>
          </a:xfrm>
          <a:prstGeom prst="wedgeEllipseCallout">
            <a:avLst>
              <a:gd name="adj1" fmla="val -75429"/>
              <a:gd name="adj2" fmla="val 20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How are you?</a:t>
            </a: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905000" y="4446546"/>
            <a:ext cx="3276600" cy="887454"/>
          </a:xfrm>
          <a:prstGeom prst="wedgeEllipseCallout">
            <a:avLst>
              <a:gd name="adj1" fmla="val 55900"/>
              <a:gd name="adj2" fmla="val -763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Fine, thank you.</a:t>
            </a: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15531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B0F0"/>
                </a:solidFill>
                <a:latin typeface="+mj-lt"/>
              </a:rPr>
              <a:t>Introductions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953" y="3729097"/>
            <a:ext cx="51710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MD. JAHIRUL ISLAM</a:t>
            </a:r>
          </a:p>
          <a:p>
            <a:pPr algn="ctr"/>
            <a:r>
              <a:rPr lang="en-US" sz="3200" b="1" dirty="0">
                <a:latin typeface="+mj-lt"/>
              </a:rPr>
              <a:t>Assistant Teacher</a:t>
            </a:r>
            <a:endParaRPr lang="en-US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Uttar Char</a:t>
            </a:r>
            <a:r>
              <a:rPr lang="bn-BD" sz="3200" b="1" dirty="0">
                <a:latin typeface="+mj-lt"/>
              </a:rPr>
              <a:t>k</a:t>
            </a:r>
            <a:r>
              <a:rPr lang="en-US" sz="3200" b="1" dirty="0">
                <a:latin typeface="+mj-lt"/>
              </a:rPr>
              <a:t>oralia Sahebkandi</a:t>
            </a:r>
            <a:r>
              <a:rPr lang="bn-BD" sz="3200" b="1" dirty="0">
                <a:latin typeface="+mj-lt"/>
              </a:rPr>
              <a:t> GPS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752600"/>
            <a:ext cx="44090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>
                <a:solidFill>
                  <a:srgbClr val="7030A0"/>
                </a:solidFill>
              </a:rPr>
              <a:t>Class: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Two</a:t>
            </a:r>
          </a:p>
          <a:p>
            <a:pPr algn="r"/>
            <a:r>
              <a:rPr lang="en-US" sz="3200" b="1" i="1" dirty="0">
                <a:solidFill>
                  <a:srgbClr val="7030A0"/>
                </a:solidFill>
              </a:rPr>
              <a:t>Subject:</a:t>
            </a:r>
            <a:r>
              <a:rPr lang="en-US" sz="2000" b="1" dirty="0"/>
              <a:t> English</a:t>
            </a:r>
          </a:p>
          <a:p>
            <a:pPr algn="r"/>
            <a:r>
              <a:rPr lang="en-US" sz="3200" b="1" i="1" dirty="0">
                <a:solidFill>
                  <a:srgbClr val="7030A0"/>
                </a:solidFill>
              </a:rPr>
              <a:t>Unit:</a:t>
            </a:r>
            <a:r>
              <a:rPr lang="en-US" sz="2000" b="1" dirty="0"/>
              <a:t> 01</a:t>
            </a:r>
          </a:p>
          <a:p>
            <a:pPr algn="r"/>
            <a:r>
              <a:rPr lang="en-US" sz="3200" b="1" i="1" dirty="0">
                <a:solidFill>
                  <a:srgbClr val="7030A0"/>
                </a:solidFill>
              </a:rPr>
              <a:t>Lesson:</a:t>
            </a:r>
            <a:r>
              <a:rPr lang="en-US" sz="2000" b="1" dirty="0"/>
              <a:t> 4-6 </a:t>
            </a:r>
          </a:p>
          <a:p>
            <a:pPr algn="r"/>
            <a:r>
              <a:rPr lang="en-US" sz="3200" b="1" i="1" dirty="0">
                <a:solidFill>
                  <a:srgbClr val="7030A0"/>
                </a:solidFill>
              </a:rPr>
              <a:t>Title: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2400" b="1" dirty="0"/>
              <a:t>Alphabet</a:t>
            </a:r>
          </a:p>
          <a:p>
            <a:pPr algn="r"/>
            <a:r>
              <a:rPr lang="en-US" sz="3200" b="1" i="1" dirty="0">
                <a:solidFill>
                  <a:srgbClr val="7030A0"/>
                </a:solidFill>
              </a:rPr>
              <a:t>Part: </a:t>
            </a:r>
            <a:r>
              <a:rPr lang="en-US" sz="2000" b="1" i="1" dirty="0"/>
              <a:t>A</a:t>
            </a:r>
          </a:p>
          <a:p>
            <a:pPr algn="r"/>
            <a:r>
              <a:rPr lang="en-US" sz="3200" b="1" i="1" dirty="0">
                <a:solidFill>
                  <a:srgbClr val="7030A0"/>
                </a:solidFill>
              </a:rPr>
              <a:t>Time: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40 minutes</a:t>
            </a:r>
          </a:p>
          <a:p>
            <a:pPr algn="r"/>
            <a:r>
              <a:rPr lang="en-US" sz="3200" b="1" i="1" dirty="0">
                <a:solidFill>
                  <a:srgbClr val="7030A0"/>
                </a:solidFill>
              </a:rPr>
              <a:t>Date:</a:t>
            </a:r>
            <a:r>
              <a:rPr lang="en-US" sz="2000" b="1" dirty="0"/>
              <a:t> 15</a:t>
            </a:r>
            <a:r>
              <a:rPr lang="en-US" sz="2000" b="1" baseline="30000" dirty="0"/>
              <a:t>th</a:t>
            </a:r>
            <a:r>
              <a:rPr lang="en-US" sz="2000" b="1" dirty="0"/>
              <a:t> April 2020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581400" y="35814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828800" y="1215860"/>
            <a:ext cx="1981200" cy="23663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67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56" y="220980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/>
              <a:t>Listening </a:t>
            </a:r>
          </a:p>
          <a:p>
            <a:pPr algn="ctr"/>
            <a:r>
              <a:rPr lang="en-US" sz="2000" b="1" dirty="0"/>
              <a:t>1.1.1 Become familiar with English sounds by listening to common English words.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14117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/>
              <a:t>Speaking</a:t>
            </a:r>
            <a:endParaRPr lang="en-US" sz="4000" b="1" i="1" u="sng" dirty="0"/>
          </a:p>
          <a:p>
            <a:pPr algn="ctr"/>
            <a:r>
              <a:rPr lang="en-US" sz="2000" b="1" dirty="0"/>
              <a:t>1.1.1 Repeat after the teacher simple words &amp; phrases with proper sounds &amp; stress.</a:t>
            </a:r>
          </a:p>
          <a:p>
            <a:pPr algn="ctr"/>
            <a:r>
              <a:rPr lang="en-US" sz="2000" b="1" dirty="0"/>
              <a:t>1.1.2 say simple words &amp; phrases with proper sounds &amp; stress..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872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Completing the session the students will able to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014317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/>
              <a:t>Reading</a:t>
            </a:r>
            <a:endParaRPr lang="en-US" sz="4000" b="1" i="1" u="sng" dirty="0"/>
          </a:p>
          <a:p>
            <a:pPr algn="ctr"/>
            <a:r>
              <a:rPr lang="en-US" sz="2000" b="1" dirty="0"/>
              <a:t>1.2.1 Recognize &amp; read the alphabet both small &amp; capital(non-cursive).</a:t>
            </a:r>
          </a:p>
          <a:p>
            <a:pPr algn="ctr"/>
            <a:r>
              <a:rPr lang="en-US" sz="2000" b="1" dirty="0"/>
              <a:t>1.3.1 Recognize &amp; read the names of objects having the same initial &amp; final sounds.</a:t>
            </a:r>
          </a:p>
        </p:txBody>
      </p:sp>
    </p:spTree>
    <p:extLst>
      <p:ext uri="{BB962C8B-B14F-4D97-AF65-F5344CB8AC3E}">
        <p14:creationId xmlns:p14="http://schemas.microsoft.com/office/powerpoint/2010/main" val="31149147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38" y="152400"/>
            <a:ext cx="914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Arial Black" panose="020B0A04020102020204" pitchFamily="34" charset="0"/>
              </a:rPr>
              <a:t>Warm up activities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29057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i="1" dirty="0">
                <a:solidFill>
                  <a:schemeClr val="bg1"/>
                </a:solidFill>
                <a:latin typeface="Bodoni MT Black" panose="02070A03080606020203" pitchFamily="18" charset="0"/>
              </a:rPr>
              <a:t>Let’s listen a Rhyme &amp; song</a:t>
            </a:r>
            <a:endParaRPr lang="en-US" sz="4000" b="1" i="1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Black" pitchFamily="34" charset="0"/>
              </a:rPr>
              <a:t>Validate anticipation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3600"/>
            <a:ext cx="2773368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209800"/>
            <a:ext cx="6172200" cy="32766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76600"/>
            <a:ext cx="921113" cy="1257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1443038" cy="1143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14575"/>
            <a:ext cx="1495425" cy="1495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2" y="3719512"/>
            <a:ext cx="1614488" cy="161448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447800" y="1409700"/>
            <a:ext cx="3764756" cy="571500"/>
          </a:xfrm>
          <a:prstGeom prst="wedgeRoundRectCallout">
            <a:avLst>
              <a:gd name="adj1" fmla="val -34994"/>
              <a:gd name="adj2" fmla="val 2503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is this?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43400" y="2667000"/>
            <a:ext cx="750690" cy="60959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Ant</a:t>
            </a:r>
          </a:p>
        </p:txBody>
      </p:sp>
      <p:sp>
        <p:nvSpPr>
          <p:cNvPr id="20" name="Oval 19"/>
          <p:cNvSpPr/>
          <p:nvPr/>
        </p:nvSpPr>
        <p:spPr>
          <a:xfrm>
            <a:off x="7239000" y="2805113"/>
            <a:ext cx="807244" cy="39528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Cup</a:t>
            </a:r>
          </a:p>
        </p:txBody>
      </p:sp>
      <p:sp>
        <p:nvSpPr>
          <p:cNvPr id="21" name="Oval 20"/>
          <p:cNvSpPr/>
          <p:nvPr/>
        </p:nvSpPr>
        <p:spPr>
          <a:xfrm>
            <a:off x="8023622" y="3657600"/>
            <a:ext cx="739378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Egg</a:t>
            </a:r>
          </a:p>
        </p:txBody>
      </p:sp>
      <p:sp>
        <p:nvSpPr>
          <p:cNvPr id="22" name="Oval 21"/>
          <p:cNvSpPr/>
          <p:nvPr/>
        </p:nvSpPr>
        <p:spPr>
          <a:xfrm>
            <a:off x="6400800" y="4438650"/>
            <a:ext cx="838200" cy="3619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Doll</a:t>
            </a:r>
          </a:p>
        </p:txBody>
      </p:sp>
      <p:sp>
        <p:nvSpPr>
          <p:cNvPr id="23" name="Oval 22"/>
          <p:cNvSpPr/>
          <p:nvPr/>
        </p:nvSpPr>
        <p:spPr>
          <a:xfrm>
            <a:off x="4468416" y="4438650"/>
            <a:ext cx="713184" cy="4381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2800" y="5867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Teacher’s Drilling………..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0" y="58674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WCW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24300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Open page at 3…</a:t>
            </a:r>
          </a:p>
          <a:p>
            <a:r>
              <a:rPr lang="en-US" sz="3600" b="1" dirty="0"/>
              <a:t>See activity  A…. </a:t>
            </a:r>
          </a:p>
          <a:p>
            <a:r>
              <a:rPr lang="en-US" sz="3600" b="1" dirty="0"/>
              <a:t>Please!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736508" y="0"/>
            <a:ext cx="4435363" cy="2847013"/>
            <a:chOff x="3070213" y="2296408"/>
            <a:chExt cx="3686690" cy="21258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792" y="2296408"/>
              <a:ext cx="3658111" cy="18100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213" y="4060227"/>
              <a:ext cx="3686689" cy="362001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4979654" y="685800"/>
            <a:ext cx="443873" cy="19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47727" y="2438400"/>
            <a:ext cx="443873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1" y="3200400"/>
            <a:ext cx="5410200" cy="2438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33650"/>
            <a:ext cx="2538526" cy="4324349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739273" y="1974027"/>
            <a:ext cx="2604127" cy="616773"/>
          </a:xfrm>
          <a:prstGeom prst="wedgeRoundRectCallout">
            <a:avLst>
              <a:gd name="adj1" fmla="val -41842"/>
              <a:gd name="adj2" fmla="val 2084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is this?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30072" y="3581400"/>
            <a:ext cx="77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2472" y="4734580"/>
            <a:ext cx="77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6472" y="3581400"/>
            <a:ext cx="77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2672" y="4734580"/>
            <a:ext cx="77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59072" y="4267200"/>
            <a:ext cx="77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Egg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Teacher’s Drilling………..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96200" y="57912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WCW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870136" y="1676400"/>
            <a:ext cx="235264" cy="221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784536" y="1676400"/>
            <a:ext cx="235264" cy="221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394136" y="1676400"/>
            <a:ext cx="235264" cy="221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7315200" y="1676400"/>
            <a:ext cx="235264" cy="221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7994336" y="1676400"/>
            <a:ext cx="235264" cy="221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Continue…..</a:t>
            </a:r>
          </a:p>
        </p:txBody>
      </p:sp>
    </p:spTree>
    <p:extLst>
      <p:ext uri="{BB962C8B-B14F-4D97-AF65-F5344CB8AC3E}">
        <p14:creationId xmlns:p14="http://schemas.microsoft.com/office/powerpoint/2010/main" val="10196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0" grpId="0" animBg="1"/>
      <p:bldP spid="13" grpId="0" animBg="1"/>
      <p:bldP spid="16" grpId="0"/>
      <p:bldP spid="18" grpId="0"/>
      <p:bldP spid="19" grpId="0"/>
      <p:bldP spid="20" grpId="0"/>
      <p:bldP spid="21" grpId="0"/>
      <p:bldP spid="33" grpId="0"/>
      <p:bldP spid="35" grpId="0"/>
      <p:bldP spid="3" grpId="0" animBg="1"/>
      <p:bldP spid="40" grpId="0" animBg="1"/>
      <p:bldP spid="41" grpId="0" animBg="1"/>
      <p:bldP spid="42" grpId="0" animBg="1"/>
      <p:bldP spid="4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81400" y="2971800"/>
            <a:ext cx="5410200" cy="2438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2600"/>
            <a:ext cx="2997026" cy="51053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87272" y="3048000"/>
            <a:ext cx="77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9672" y="4201180"/>
            <a:ext cx="77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63672" y="3048000"/>
            <a:ext cx="77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9872" y="4201180"/>
            <a:ext cx="77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6272" y="3733800"/>
            <a:ext cx="77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Egg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995725" y="3309610"/>
            <a:ext cx="1943947" cy="576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97025" y="3886200"/>
            <a:ext cx="2108375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995725" y="3886200"/>
            <a:ext cx="3675107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995725" y="3309610"/>
            <a:ext cx="3633675" cy="576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95725" y="3886200"/>
            <a:ext cx="535150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Rounded Rectangular Callout 55"/>
          <p:cNvSpPr/>
          <p:nvPr/>
        </p:nvSpPr>
        <p:spPr>
          <a:xfrm>
            <a:off x="1524000" y="145227"/>
            <a:ext cx="4343400" cy="921573"/>
          </a:xfrm>
          <a:prstGeom prst="wedgeRoundRectCallout">
            <a:avLst>
              <a:gd name="adj1" fmla="val -36590"/>
              <a:gd name="adj2" fmla="val 2332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is the letter name?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4800600" y="1219200"/>
            <a:ext cx="4204328" cy="1371600"/>
          </a:xfrm>
          <a:prstGeom prst="wedgeRoundRectCallout">
            <a:avLst>
              <a:gd name="adj1" fmla="val -113860"/>
              <a:gd name="adj2" fmla="val 633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is the letter sound?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900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Teacher’s Drilling………..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57912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WCW</a:t>
            </a:r>
          </a:p>
        </p:txBody>
      </p:sp>
      <p:sp>
        <p:nvSpPr>
          <p:cNvPr id="75" name="Oval 74"/>
          <p:cNvSpPr/>
          <p:nvPr/>
        </p:nvSpPr>
        <p:spPr>
          <a:xfrm>
            <a:off x="4876800" y="31242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029200" y="42672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629400" y="42672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05800" y="38100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553200" y="31242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Continue…..</a:t>
            </a:r>
          </a:p>
        </p:txBody>
      </p:sp>
    </p:spTree>
    <p:extLst>
      <p:ext uri="{BB962C8B-B14F-4D97-AF65-F5344CB8AC3E}">
        <p14:creationId xmlns:p14="http://schemas.microsoft.com/office/powerpoint/2010/main" val="9312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33" grpId="0"/>
      <p:bldP spid="35" grpId="0"/>
      <p:bldP spid="75" grpId="0" animBg="1"/>
      <p:bldP spid="76" grpId="0" animBg="1"/>
      <p:bldP spid="77" grpId="0" animBg="1"/>
      <p:bldP spid="78" grpId="0" animBg="1"/>
      <p:bldP spid="79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9566" y="152400"/>
            <a:ext cx="5850563" cy="3352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3600"/>
            <a:ext cx="2773368" cy="472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43587" y="772180"/>
            <a:ext cx="191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A/A/Ant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3586" y="2109144"/>
            <a:ext cx="155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B/B/Bat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7932" y="742845"/>
            <a:ext cx="200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C/C/Cup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2143780"/>
            <a:ext cx="164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D/D/Doll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000" y="1322898"/>
            <a:ext cx="146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E/E/Egg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6172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Teacher’s Drilling………..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39000" y="61722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WCW</a:t>
            </a:r>
          </a:p>
        </p:txBody>
      </p:sp>
      <p:sp>
        <p:nvSpPr>
          <p:cNvPr id="3" name="Smiley Face 2"/>
          <p:cNvSpPr/>
          <p:nvPr/>
        </p:nvSpPr>
        <p:spPr>
          <a:xfrm>
            <a:off x="2971800" y="838200"/>
            <a:ext cx="258767" cy="42786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2941633" y="2133600"/>
            <a:ext cx="258767" cy="42786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5029200" y="2133600"/>
            <a:ext cx="258767" cy="42786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5105400" y="762000"/>
            <a:ext cx="258767" cy="42786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7010400" y="1400935"/>
            <a:ext cx="258767" cy="42786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76600" y="8382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57600" y="8382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57600" y="22098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52800" y="22098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10200" y="22098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91200" y="22098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91200" y="8382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10200" y="8382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15200" y="13716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00" y="1371600"/>
            <a:ext cx="2286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924800" y="1371600"/>
            <a:ext cx="7620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96000" y="838200"/>
            <a:ext cx="7620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96000" y="2209800"/>
            <a:ext cx="7620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962400" y="2209800"/>
            <a:ext cx="7620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962400" y="838200"/>
            <a:ext cx="7620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3733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Pronunciation Practice… </a:t>
            </a:r>
          </a:p>
        </p:txBody>
      </p:sp>
    </p:spTree>
    <p:extLst>
      <p:ext uri="{BB962C8B-B14F-4D97-AF65-F5344CB8AC3E}">
        <p14:creationId xmlns:p14="http://schemas.microsoft.com/office/powerpoint/2010/main" val="22645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" grpId="0" animBg="1"/>
      <p:bldP spid="15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355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</dc:creator>
  <cp:lastModifiedBy>AL HAFIZ TEXTILE</cp:lastModifiedBy>
  <cp:revision>102</cp:revision>
  <dcterms:created xsi:type="dcterms:W3CDTF">2020-03-03T04:33:17Z</dcterms:created>
  <dcterms:modified xsi:type="dcterms:W3CDTF">2020-04-18T11:20:38Z</dcterms:modified>
</cp:coreProperties>
</file>