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72" r:id="rId2"/>
    <p:sldId id="277" r:id="rId3"/>
    <p:sldId id="257" r:id="rId4"/>
    <p:sldId id="280" r:id="rId5"/>
    <p:sldId id="259" r:id="rId6"/>
    <p:sldId id="260" r:id="rId7"/>
    <p:sldId id="270" r:id="rId8"/>
    <p:sldId id="258" r:id="rId9"/>
    <p:sldId id="263" r:id="rId10"/>
    <p:sldId id="276" r:id="rId11"/>
    <p:sldId id="275" r:id="rId12"/>
    <p:sldId id="264" r:id="rId13"/>
    <p:sldId id="265" r:id="rId14"/>
    <p:sldId id="274" r:id="rId15"/>
    <p:sldId id="266" r:id="rId16"/>
    <p:sldId id="278" r:id="rId17"/>
    <p:sldId id="279" r:id="rId18"/>
    <p:sldId id="273" r:id="rId19"/>
    <p:sldId id="269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DDE12-955F-472E-A4E0-EB4666A7B35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C860-FF7D-41BF-AF2C-90B6E5A4D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4C860-FF7D-41BF-AF2C-90B6E5A4DA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4C860-FF7D-41BF-AF2C-90B6E5A4DA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4C860-FF7D-41BF-AF2C-90B6E5A4DA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3030-48B0-4BE4-939E-7D64BBD25DC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4A37-783F-4B1D-AA4A-6A1ABF8E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FLOWER\Rose\12FL0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43200" y="5534561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/>
          <p:cNvSpPr>
            <a:spLocks noChangeArrowheads="1"/>
          </p:cNvSpPr>
          <p:nvPr/>
        </p:nvSpPr>
        <p:spPr bwMode="auto">
          <a:xfrm>
            <a:off x="3124200" y="1295400"/>
            <a:ext cx="3143250" cy="24288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ms-MY"/>
          </a:p>
        </p:txBody>
      </p:sp>
      <p:sp>
        <p:nvSpPr>
          <p:cNvPr id="16" name="Oval 15"/>
          <p:cNvSpPr/>
          <p:nvPr/>
        </p:nvSpPr>
        <p:spPr bwMode="auto">
          <a:xfrm>
            <a:off x="3505200" y="5562600"/>
            <a:ext cx="2786063" cy="5715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ত্রিভুজের পরিসীমা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>
            <a:stCxn id="15" idx="2"/>
            <a:endCxn id="15" idx="4"/>
          </p:cNvCxnSpPr>
          <p:nvPr/>
        </p:nvCxnSpPr>
        <p:spPr>
          <a:xfrm rot="16200000" flipH="1">
            <a:off x="4695825" y="2152650"/>
            <a:ext cx="0" cy="3143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0"/>
            <a:endCxn id="15" idx="4"/>
          </p:cNvCxnSpPr>
          <p:nvPr/>
        </p:nvCxnSpPr>
        <p:spPr>
          <a:xfrm rot="16200000" flipH="1">
            <a:off x="4267199" y="1724025"/>
            <a:ext cx="2428875" cy="15716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0"/>
            <a:endCxn id="15" idx="2"/>
          </p:cNvCxnSpPr>
          <p:nvPr/>
        </p:nvCxnSpPr>
        <p:spPr>
          <a:xfrm rot="16200000" flipH="1" flipV="1">
            <a:off x="2695575" y="1724024"/>
            <a:ext cx="2428875" cy="15716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9600" y="5029200"/>
            <a:ext cx="8229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77521E-8 L -0.38333 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19149E-6 L -0.33854 -0.131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-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>
            <a:spLocks noChangeArrowheads="1"/>
          </p:cNvSpPr>
          <p:nvPr/>
        </p:nvSpPr>
        <p:spPr bwMode="auto">
          <a:xfrm>
            <a:off x="228600" y="228600"/>
            <a:ext cx="3143250" cy="2428875"/>
          </a:xfrm>
          <a:prstGeom prst="triangle">
            <a:avLst>
              <a:gd name="adj" fmla="val 50868"/>
            </a:avLst>
          </a:prstGeom>
          <a:solidFill>
            <a:schemeClr val="bg1"/>
          </a:solidFill>
          <a:ln w="28575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ms-MY"/>
          </a:p>
        </p:txBody>
      </p:sp>
      <p:sp>
        <p:nvSpPr>
          <p:cNvPr id="3" name="Isosceles Triangle 2"/>
          <p:cNvSpPr>
            <a:spLocks noChangeArrowheads="1"/>
          </p:cNvSpPr>
          <p:nvPr/>
        </p:nvSpPr>
        <p:spPr bwMode="auto">
          <a:xfrm>
            <a:off x="3505200" y="762000"/>
            <a:ext cx="2057400" cy="1600200"/>
          </a:xfrm>
          <a:prstGeom prst="triangle">
            <a:avLst>
              <a:gd name="adj" fmla="val 50178"/>
            </a:avLst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ms-MY"/>
          </a:p>
        </p:txBody>
      </p:sp>
      <p:sp>
        <p:nvSpPr>
          <p:cNvPr id="4" name="Right Triangle 3"/>
          <p:cNvSpPr/>
          <p:nvPr/>
        </p:nvSpPr>
        <p:spPr>
          <a:xfrm>
            <a:off x="6096000" y="2133600"/>
            <a:ext cx="3048000" cy="2514600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6934200" y="533400"/>
            <a:ext cx="1905000" cy="152400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4572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25809E-6 L -0.29166 1.2580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7438E-6 L -0.08333 0.36633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>
            <a:spLocks noChangeArrowheads="1"/>
          </p:cNvSpPr>
          <p:nvPr/>
        </p:nvSpPr>
        <p:spPr bwMode="auto">
          <a:xfrm>
            <a:off x="381000" y="1371600"/>
            <a:ext cx="3143250" cy="2428875"/>
          </a:xfrm>
          <a:prstGeom prst="triangle">
            <a:avLst>
              <a:gd name="adj" fmla="val 50868"/>
            </a:avLst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ms-MY"/>
          </a:p>
        </p:txBody>
      </p:sp>
      <p:sp>
        <p:nvSpPr>
          <p:cNvPr id="4" name="Rounded Rectangle 3"/>
          <p:cNvSpPr/>
          <p:nvPr/>
        </p:nvSpPr>
        <p:spPr bwMode="auto">
          <a:xfrm>
            <a:off x="2000232" y="4929198"/>
            <a:ext cx="5715040" cy="64294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সর্বসম ত্রিভুজ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>
            <a:spLocks noChangeArrowheads="1"/>
          </p:cNvSpPr>
          <p:nvPr/>
        </p:nvSpPr>
        <p:spPr bwMode="auto">
          <a:xfrm>
            <a:off x="5257800" y="1371600"/>
            <a:ext cx="3143250" cy="2428875"/>
          </a:xfrm>
          <a:prstGeom prst="triangle">
            <a:avLst>
              <a:gd name="adj" fmla="val 50868"/>
            </a:avLst>
          </a:prstGeom>
          <a:solidFill>
            <a:schemeClr val="bg1"/>
          </a:solidFill>
          <a:ln w="28575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ms-MY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036E-7 L -0.53334 -4.81036E-7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228600" y="0"/>
            <a:ext cx="8915400" cy="2895599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bn-IN" sz="3600" b="1" u="sng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উপপাদ্য-৭</a:t>
            </a:r>
            <a:endParaRPr lang="en-US" sz="3600" b="1" u="sng" dirty="0" smtClean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  <a:p>
            <a:pPr algn="just" eaLnBrk="0" hangingPunct="0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করতে হবে যে, </a:t>
            </a:r>
          </a:p>
          <a:p>
            <a:pPr algn="just" eaLnBrk="0" hangingPunct="0"/>
            <a:r>
              <a:rPr lang="bn-IN" sz="3600" dirty="0">
                <a:latin typeface="NikoshBAN" pitchFamily="2" charset="0"/>
                <a:cs typeface="NikoshBAN" pitchFamily="2" charset="0"/>
              </a:rPr>
              <a:t>যদি দুটি ত্রিভুজের একটির দুই বাহু যথাক্রমে অপরটির দুই বাহুর সমান হয় এবং বাহু দুটির অন্তর্ভূক্ত কোণ দুটি পরস্পর সমান হয়, তবে ত্রিভুজ দুটি সর্বসম হবে</a:t>
            </a:r>
          </a:p>
          <a:p>
            <a:pPr eaLnBrk="0" hangingPunct="0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295400" y="3429000"/>
            <a:ext cx="3810000" cy="3429000"/>
            <a:chOff x="1295377" y="3429000"/>
            <a:chExt cx="3810027" cy="3429000"/>
          </a:xfrm>
        </p:grpSpPr>
        <p:sp>
          <p:nvSpPr>
            <p:cNvPr id="10254" name="TextBox 6"/>
            <p:cNvSpPr txBox="1">
              <a:spLocks noChangeArrowheads="1"/>
            </p:cNvSpPr>
            <p:nvPr/>
          </p:nvSpPr>
          <p:spPr bwMode="auto">
            <a:xfrm>
              <a:off x="4533900" y="6324600"/>
              <a:ext cx="571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/>
                <a:t>C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295377" y="3429000"/>
              <a:ext cx="3490937" cy="3429000"/>
              <a:chOff x="1295377" y="3429000"/>
              <a:chExt cx="3490937" cy="342900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295377" y="3429000"/>
                <a:ext cx="3490937" cy="3429000"/>
                <a:chOff x="1295377" y="3429000"/>
                <a:chExt cx="3490937" cy="3429000"/>
              </a:xfrm>
            </p:grpSpPr>
            <p:sp>
              <p:nvSpPr>
                <p:cNvPr id="10261" name="Isosceles Triangle 3"/>
                <p:cNvSpPr>
                  <a:spLocks noChangeArrowheads="1"/>
                </p:cNvSpPr>
                <p:nvPr/>
              </p:nvSpPr>
              <p:spPr bwMode="auto">
                <a:xfrm>
                  <a:off x="1643042" y="3857628"/>
                  <a:ext cx="3143272" cy="242889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 algn="ctr">
                  <a:solidFill>
                    <a:srgbClr val="99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ms-MY"/>
                </a:p>
              </p:txBody>
            </p:sp>
            <p:sp>
              <p:nvSpPr>
                <p:cNvPr id="1026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3000364" y="3429000"/>
                  <a:ext cx="57150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B</a:t>
                  </a:r>
                </a:p>
              </p:txBody>
            </p:sp>
            <p:sp>
              <p:nvSpPr>
                <p:cNvPr id="10263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295377" y="6396335"/>
                  <a:ext cx="57150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dirty="0"/>
                    <a:t>A</a:t>
                  </a:r>
                </a:p>
              </p:txBody>
            </p:sp>
          </p:grpSp>
          <p:cxnSp>
            <p:nvCxnSpPr>
              <p:cNvPr id="10257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2071670" y="5072074"/>
                <a:ext cx="428628" cy="28575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258" name="Straight Connector 17"/>
              <p:cNvCxnSpPr>
                <a:cxnSpLocks noChangeShapeType="1"/>
              </p:cNvCxnSpPr>
              <p:nvPr/>
            </p:nvCxnSpPr>
            <p:spPr bwMode="auto">
              <a:xfrm rot="5400000">
                <a:off x="2821769" y="6322239"/>
                <a:ext cx="35719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259" name="Straight Connector 18"/>
              <p:cNvCxnSpPr>
                <a:cxnSpLocks noChangeShapeType="1"/>
              </p:cNvCxnSpPr>
              <p:nvPr/>
            </p:nvCxnSpPr>
            <p:spPr bwMode="auto">
              <a:xfrm rot="5400000">
                <a:off x="2894001" y="6321445"/>
                <a:ext cx="35719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2" name="Arc 21"/>
              <p:cNvSpPr/>
              <p:nvPr/>
            </p:nvSpPr>
            <p:spPr bwMode="auto">
              <a:xfrm>
                <a:off x="1643042" y="5643563"/>
                <a:ext cx="857256" cy="1214437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143500" y="3429000"/>
            <a:ext cx="3733805" cy="3429000"/>
            <a:chOff x="5143504" y="3429000"/>
            <a:chExt cx="3733801" cy="3429000"/>
          </a:xfrm>
        </p:grpSpPr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143504" y="3429000"/>
              <a:ext cx="3733801" cy="3357265"/>
              <a:chOff x="5143504" y="3429000"/>
              <a:chExt cx="3733801" cy="3357265"/>
            </a:xfrm>
          </p:grpSpPr>
          <p:sp>
            <p:nvSpPr>
              <p:cNvPr id="10250" name="Isosceles Triangle 2"/>
              <p:cNvSpPr>
                <a:spLocks noChangeArrowheads="1"/>
              </p:cNvSpPr>
              <p:nvPr/>
            </p:nvSpPr>
            <p:spPr bwMode="auto">
              <a:xfrm>
                <a:off x="5286380" y="3857628"/>
                <a:ext cx="3143272" cy="242889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ms-MY"/>
              </a:p>
            </p:txBody>
          </p:sp>
          <p:sp>
            <p:nvSpPr>
              <p:cNvPr id="10251" name="TextBox 7"/>
              <p:cNvSpPr txBox="1">
                <a:spLocks noChangeArrowheads="1"/>
              </p:cNvSpPr>
              <p:nvPr/>
            </p:nvSpPr>
            <p:spPr bwMode="auto">
              <a:xfrm>
                <a:off x="5143504" y="6324600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dirty="0"/>
                  <a:t>D</a:t>
                </a:r>
              </a:p>
            </p:txBody>
          </p:sp>
          <p:sp>
            <p:nvSpPr>
              <p:cNvPr id="10252" name="TextBox 8"/>
              <p:cNvSpPr txBox="1">
                <a:spLocks noChangeArrowheads="1"/>
              </p:cNvSpPr>
              <p:nvPr/>
            </p:nvSpPr>
            <p:spPr bwMode="auto">
              <a:xfrm>
                <a:off x="6572264" y="3429000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E</a:t>
                </a:r>
              </a:p>
            </p:txBody>
          </p:sp>
          <p:sp>
            <p:nvSpPr>
              <p:cNvPr id="10253" name="TextBox 9"/>
              <p:cNvSpPr txBox="1">
                <a:spLocks noChangeArrowheads="1"/>
              </p:cNvSpPr>
              <p:nvPr/>
            </p:nvSpPr>
            <p:spPr bwMode="auto">
              <a:xfrm>
                <a:off x="8305801" y="6320135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dirty="0"/>
                  <a:t>F</a:t>
                </a:r>
              </a:p>
            </p:txBody>
          </p:sp>
        </p:grpSp>
        <p:cxnSp>
          <p:nvCxnSpPr>
            <p:cNvPr id="10246" name="Straight Connector 15"/>
            <p:cNvCxnSpPr>
              <a:cxnSpLocks noChangeShapeType="1"/>
            </p:cNvCxnSpPr>
            <p:nvPr/>
          </p:nvCxnSpPr>
          <p:spPr bwMode="auto">
            <a:xfrm>
              <a:off x="5857884" y="5072074"/>
              <a:ext cx="357190" cy="21431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47" name="Straight Connector 19"/>
            <p:cNvCxnSpPr>
              <a:cxnSpLocks noChangeShapeType="1"/>
            </p:cNvCxnSpPr>
            <p:nvPr/>
          </p:nvCxnSpPr>
          <p:spPr bwMode="auto">
            <a:xfrm rot="5400000">
              <a:off x="6394463" y="6321445"/>
              <a:ext cx="35719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48" name="Straight Connector 20"/>
            <p:cNvCxnSpPr>
              <a:cxnSpLocks noChangeShapeType="1"/>
            </p:cNvCxnSpPr>
            <p:nvPr/>
          </p:nvCxnSpPr>
          <p:spPr bwMode="auto">
            <a:xfrm rot="5400000">
              <a:off x="6465901" y="6321445"/>
              <a:ext cx="35719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" name="Arc 22"/>
            <p:cNvSpPr/>
            <p:nvPr/>
          </p:nvSpPr>
          <p:spPr bwMode="auto">
            <a:xfrm>
              <a:off x="5286379" y="5643563"/>
              <a:ext cx="857249" cy="1214437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800600" y="4495800"/>
            <a:ext cx="3581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558145" y="2299855"/>
            <a:ext cx="2438400" cy="19534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V="1">
            <a:off x="6348845" y="2462645"/>
            <a:ext cx="2438400" cy="16279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1000" y="4495800"/>
            <a:ext cx="35814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38545" y="2299855"/>
            <a:ext cx="2438400" cy="19534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V="1">
            <a:off x="1929245" y="2462645"/>
            <a:ext cx="2438400" cy="162790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1" y="4495800"/>
            <a:ext cx="35814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38546" y="2299855"/>
            <a:ext cx="2438400" cy="19534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1929246" y="2462645"/>
            <a:ext cx="2438400" cy="162790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32562E-7 L 0.48333 -8.32562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78816E-7 L 0.48333 8.78816E-7 " pathEditMode="relative" ptsTypes="AA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19981E-6 L 0.48489 4.199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78816E-7 L 0.47917 8.78816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286375" y="1214438"/>
            <a:ext cx="3857625" cy="3429000"/>
            <a:chOff x="5286380" y="1214422"/>
            <a:chExt cx="3857620" cy="342900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286380" y="1214422"/>
              <a:ext cx="3857620" cy="3429000"/>
              <a:chOff x="5286380" y="3429000"/>
              <a:chExt cx="3857620" cy="3429000"/>
            </a:xfrm>
          </p:grpSpPr>
          <p:sp>
            <p:nvSpPr>
              <p:cNvPr id="11280" name="Isosceles Triangle 8"/>
              <p:cNvSpPr>
                <a:spLocks noChangeArrowheads="1"/>
              </p:cNvSpPr>
              <p:nvPr/>
            </p:nvSpPr>
            <p:spPr bwMode="auto">
              <a:xfrm>
                <a:off x="5286380" y="3857628"/>
                <a:ext cx="3143272" cy="242889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ms-MY"/>
              </a:p>
            </p:txBody>
          </p:sp>
          <p:sp>
            <p:nvSpPr>
              <p:cNvPr id="11281" name="TextBox 9"/>
              <p:cNvSpPr txBox="1">
                <a:spLocks noChangeArrowheads="1"/>
              </p:cNvSpPr>
              <p:nvPr/>
            </p:nvSpPr>
            <p:spPr bwMode="auto">
              <a:xfrm>
                <a:off x="5643570" y="6396335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D</a:t>
                </a:r>
              </a:p>
            </p:txBody>
          </p:sp>
          <p:sp>
            <p:nvSpPr>
              <p:cNvPr id="11282" name="TextBox 10"/>
              <p:cNvSpPr txBox="1">
                <a:spLocks noChangeArrowheads="1"/>
              </p:cNvSpPr>
              <p:nvPr/>
            </p:nvSpPr>
            <p:spPr bwMode="auto">
              <a:xfrm>
                <a:off x="7000892" y="3429000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E</a:t>
                </a:r>
              </a:p>
            </p:txBody>
          </p:sp>
          <p:sp>
            <p:nvSpPr>
              <p:cNvPr id="11283" name="TextBox 11"/>
              <p:cNvSpPr txBox="1">
                <a:spLocks noChangeArrowheads="1"/>
              </p:cNvSpPr>
              <p:nvPr/>
            </p:nvSpPr>
            <p:spPr bwMode="auto">
              <a:xfrm>
                <a:off x="8572496" y="5929330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F</a:t>
                </a: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286380" y="2857496"/>
              <a:ext cx="1358910" cy="1785926"/>
              <a:chOff x="5286380" y="2857496"/>
              <a:chExt cx="1358910" cy="1785926"/>
            </a:xfrm>
          </p:grpSpPr>
          <p:cxnSp>
            <p:nvCxnSpPr>
              <p:cNvPr id="11276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5857884" y="2857496"/>
                <a:ext cx="357190" cy="21431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277" name="Straight Connector 16"/>
              <p:cNvCxnSpPr>
                <a:cxnSpLocks noChangeShapeType="1"/>
              </p:cNvCxnSpPr>
              <p:nvPr/>
            </p:nvCxnSpPr>
            <p:spPr bwMode="auto">
              <a:xfrm rot="5400000">
                <a:off x="6394463" y="4106867"/>
                <a:ext cx="35719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278" name="Straight Connector 17"/>
              <p:cNvCxnSpPr>
                <a:cxnSpLocks noChangeShapeType="1"/>
              </p:cNvCxnSpPr>
              <p:nvPr/>
            </p:nvCxnSpPr>
            <p:spPr bwMode="auto">
              <a:xfrm rot="5400000">
                <a:off x="6465901" y="4106867"/>
                <a:ext cx="35719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0" name="Arc 19"/>
              <p:cNvSpPr/>
              <p:nvPr/>
            </p:nvSpPr>
            <p:spPr bwMode="auto">
              <a:xfrm>
                <a:off x="5286380" y="3428984"/>
                <a:ext cx="857249" cy="1214438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5" name="Group 34"/>
          <p:cNvGrpSpPr/>
          <p:nvPr/>
        </p:nvGrpSpPr>
        <p:grpSpPr>
          <a:xfrm>
            <a:off x="1357290" y="1214422"/>
            <a:ext cx="3643338" cy="3429000"/>
            <a:chOff x="1357290" y="1214422"/>
            <a:chExt cx="3643338" cy="3429000"/>
          </a:xfrm>
          <a:noFill/>
        </p:grpSpPr>
        <p:sp>
          <p:nvSpPr>
            <p:cNvPr id="7" name="TextBox 6"/>
            <p:cNvSpPr txBox="1"/>
            <p:nvPr/>
          </p:nvSpPr>
          <p:spPr>
            <a:xfrm>
              <a:off x="4429124" y="4181757"/>
              <a:ext cx="571504" cy="46166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cs typeface="+mn-cs"/>
                </a:rPr>
                <a:t>C</a:t>
              </a:r>
            </a:p>
          </p:txBody>
        </p:sp>
        <p:grpSp>
          <p:nvGrpSpPr>
            <p:cNvPr id="6" name="Group 32"/>
            <p:cNvGrpSpPr/>
            <p:nvPr/>
          </p:nvGrpSpPr>
          <p:grpSpPr>
            <a:xfrm>
              <a:off x="1357290" y="1214422"/>
              <a:ext cx="3286148" cy="3429000"/>
              <a:chOff x="1357290" y="1214422"/>
              <a:chExt cx="3286148" cy="3429000"/>
            </a:xfrm>
            <a:grpFill/>
          </p:grpSpPr>
          <p:grpSp>
            <p:nvGrpSpPr>
              <p:cNvPr id="8" name="Group 21"/>
              <p:cNvGrpSpPr/>
              <p:nvPr/>
            </p:nvGrpSpPr>
            <p:grpSpPr>
              <a:xfrm>
                <a:off x="1357290" y="1214422"/>
                <a:ext cx="3286148" cy="3429000"/>
                <a:chOff x="5143504" y="3429000"/>
                <a:chExt cx="3286148" cy="3429000"/>
              </a:xfrm>
              <a:grpFill/>
            </p:grpSpPr>
            <p:sp>
              <p:nvSpPr>
                <p:cNvPr id="23" name="Isosceles Triangle 22"/>
                <p:cNvSpPr/>
                <p:nvPr/>
              </p:nvSpPr>
              <p:spPr bwMode="auto">
                <a:xfrm>
                  <a:off x="5286380" y="3857628"/>
                  <a:ext cx="3143272" cy="2428892"/>
                </a:xfrm>
                <a:prstGeom prst="triangle">
                  <a:avLst/>
                </a:prstGeom>
                <a:grpFill/>
                <a:ln w="2857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143504" y="6396335"/>
                  <a:ext cx="571504" cy="461665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572264" y="3429000"/>
                  <a:ext cx="571504" cy="461665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+mn-cs"/>
                    </a:rPr>
                    <a:t>B</a:t>
                  </a:r>
                </a:p>
              </p:txBody>
            </p:sp>
          </p:grpSp>
          <p:grpSp>
            <p:nvGrpSpPr>
              <p:cNvPr id="9" name="Group 30"/>
              <p:cNvGrpSpPr/>
              <p:nvPr/>
            </p:nvGrpSpPr>
            <p:grpSpPr>
              <a:xfrm>
                <a:off x="1500166" y="2857496"/>
                <a:ext cx="1358910" cy="1785926"/>
                <a:chOff x="1500166" y="2857496"/>
                <a:chExt cx="1358910" cy="1785926"/>
              </a:xfrm>
              <a:grpFill/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>
                  <a:off x="2071670" y="2857496"/>
                  <a:ext cx="357190" cy="214314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5400000">
                  <a:off x="2608249" y="4106867"/>
                  <a:ext cx="357190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/>
                <p:cNvCxnSpPr/>
                <p:nvPr/>
              </p:nvCxnSpPr>
              <p:spPr bwMode="auto">
                <a:xfrm rot="5400000">
                  <a:off x="2679687" y="4106867"/>
                  <a:ext cx="357190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0" name="Arc 29"/>
                <p:cNvSpPr/>
                <p:nvPr/>
              </p:nvSpPr>
              <p:spPr bwMode="auto">
                <a:xfrm>
                  <a:off x="1500166" y="3429000"/>
                  <a:ext cx="857256" cy="1214422"/>
                </a:xfrm>
                <a:prstGeom prst="arc">
                  <a:avLst/>
                </a:prstGeom>
                <a:grpFill/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2143125" y="5357813"/>
            <a:ext cx="5715000" cy="642937"/>
            <a:chOff x="2143108" y="5357826"/>
            <a:chExt cx="5715040" cy="642942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2143108" y="5357826"/>
              <a:ext cx="5715040" cy="642942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ABC  </a:t>
              </a:r>
              <a:r>
                <a:rPr lang="el-GR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/>
                  <a:cs typeface="NikoshBAN" pitchFamily="2" charset="0"/>
                </a:rPr>
                <a:t>Ξ</a:t>
              </a: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    DEF (</a:t>
              </a:r>
              <a:r>
                <a:rPr lang="bn-IN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প্রমাণিত)</a:t>
              </a: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sp>
          <p:nvSpPr>
            <p:cNvPr id="11272" name="Isosceles Triangle 36"/>
            <p:cNvSpPr>
              <a:spLocks noChangeArrowheads="1"/>
            </p:cNvSpPr>
            <p:nvPr/>
          </p:nvSpPr>
          <p:spPr bwMode="auto">
            <a:xfrm>
              <a:off x="2857488" y="5500702"/>
              <a:ext cx="214314" cy="214314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ms-MY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273" name="Isosceles Triangle 37"/>
            <p:cNvSpPr>
              <a:spLocks noChangeArrowheads="1"/>
            </p:cNvSpPr>
            <p:nvPr/>
          </p:nvSpPr>
          <p:spPr bwMode="auto">
            <a:xfrm>
              <a:off x="4429124" y="5500702"/>
              <a:ext cx="214314" cy="214314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ms-MY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4838E-6 L 0.41476 1.74838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52400" y="1524000"/>
            <a:ext cx="3810000" cy="3429000"/>
            <a:chOff x="1295377" y="3429000"/>
            <a:chExt cx="3810027" cy="3429000"/>
          </a:xfrm>
        </p:grpSpPr>
        <p:sp>
          <p:nvSpPr>
            <p:cNvPr id="3" name="TextBox 6"/>
            <p:cNvSpPr txBox="1">
              <a:spLocks noChangeArrowheads="1"/>
            </p:cNvSpPr>
            <p:nvPr/>
          </p:nvSpPr>
          <p:spPr bwMode="auto">
            <a:xfrm>
              <a:off x="4533900" y="6324600"/>
              <a:ext cx="571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/>
                <a:t>C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295377" y="3429000"/>
              <a:ext cx="3490937" cy="3429000"/>
              <a:chOff x="1295377" y="3429000"/>
              <a:chExt cx="3490937" cy="342900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295377" y="3429000"/>
                <a:ext cx="3490937" cy="3429000"/>
                <a:chOff x="1295377" y="3429000"/>
                <a:chExt cx="3490937" cy="3429000"/>
              </a:xfrm>
            </p:grpSpPr>
            <p:sp>
              <p:nvSpPr>
                <p:cNvPr id="10" name="Isosceles Triangle 3"/>
                <p:cNvSpPr>
                  <a:spLocks noChangeArrowheads="1"/>
                </p:cNvSpPr>
                <p:nvPr/>
              </p:nvSpPr>
              <p:spPr bwMode="auto">
                <a:xfrm>
                  <a:off x="1643042" y="3857628"/>
                  <a:ext cx="3143272" cy="242889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 algn="ctr">
                  <a:solidFill>
                    <a:srgbClr val="99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ms-MY"/>
                </a:p>
              </p:txBody>
            </p:sp>
            <p:sp>
              <p:nvSpPr>
                <p:cNvPr id="1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3000364" y="3429000"/>
                  <a:ext cx="57150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B</a:t>
                  </a:r>
                </a:p>
              </p:txBody>
            </p:sp>
            <p:sp>
              <p:nvSpPr>
                <p:cNvPr id="1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295377" y="6396335"/>
                  <a:ext cx="57150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dirty="0"/>
                    <a:t>A</a:t>
                  </a:r>
                </a:p>
              </p:txBody>
            </p:sp>
          </p:grpSp>
          <p:cxnSp>
            <p:nvCxnSpPr>
              <p:cNvPr id="6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2071670" y="5072074"/>
                <a:ext cx="428628" cy="28575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" name="Straight Connector 17"/>
              <p:cNvCxnSpPr>
                <a:cxnSpLocks noChangeShapeType="1"/>
              </p:cNvCxnSpPr>
              <p:nvPr/>
            </p:nvCxnSpPr>
            <p:spPr bwMode="auto">
              <a:xfrm rot="5400000">
                <a:off x="2821769" y="6322239"/>
                <a:ext cx="35719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" name="Straight Connector 18"/>
              <p:cNvCxnSpPr>
                <a:cxnSpLocks noChangeShapeType="1"/>
              </p:cNvCxnSpPr>
              <p:nvPr/>
            </p:nvCxnSpPr>
            <p:spPr bwMode="auto">
              <a:xfrm rot="5400000">
                <a:off x="2894001" y="6321445"/>
                <a:ext cx="35719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9" name="Arc 8"/>
              <p:cNvSpPr/>
              <p:nvPr/>
            </p:nvSpPr>
            <p:spPr bwMode="auto">
              <a:xfrm>
                <a:off x="1643042" y="5643563"/>
                <a:ext cx="857256" cy="1214437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5029200" y="1371600"/>
            <a:ext cx="3733805" cy="3429000"/>
            <a:chOff x="5143504" y="3429000"/>
            <a:chExt cx="3733801" cy="3429000"/>
          </a:xfrm>
        </p:grpSpPr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5143504" y="3429000"/>
              <a:ext cx="3733801" cy="3357265"/>
              <a:chOff x="5143504" y="3429000"/>
              <a:chExt cx="3733801" cy="3357265"/>
            </a:xfrm>
          </p:grpSpPr>
          <p:sp>
            <p:nvSpPr>
              <p:cNvPr id="19" name="Isosceles Triangle 2"/>
              <p:cNvSpPr>
                <a:spLocks noChangeArrowheads="1"/>
              </p:cNvSpPr>
              <p:nvPr/>
            </p:nvSpPr>
            <p:spPr bwMode="auto">
              <a:xfrm>
                <a:off x="5286380" y="3857628"/>
                <a:ext cx="3143272" cy="242889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ms-MY"/>
              </a:p>
            </p:txBody>
          </p:sp>
          <p:sp>
            <p:nvSpPr>
              <p:cNvPr id="20" name="TextBox 7"/>
              <p:cNvSpPr txBox="1">
                <a:spLocks noChangeArrowheads="1"/>
              </p:cNvSpPr>
              <p:nvPr/>
            </p:nvSpPr>
            <p:spPr bwMode="auto">
              <a:xfrm>
                <a:off x="5143504" y="6324600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dirty="0"/>
                  <a:t>D</a:t>
                </a:r>
              </a:p>
            </p:txBody>
          </p:sp>
          <p:sp>
            <p:nvSpPr>
              <p:cNvPr id="21" name="TextBox 8"/>
              <p:cNvSpPr txBox="1">
                <a:spLocks noChangeArrowheads="1"/>
              </p:cNvSpPr>
              <p:nvPr/>
            </p:nvSpPr>
            <p:spPr bwMode="auto">
              <a:xfrm>
                <a:off x="6572264" y="3429000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E</a:t>
                </a:r>
              </a:p>
            </p:txBody>
          </p:sp>
          <p:sp>
            <p:nvSpPr>
              <p:cNvPr id="22" name="TextBox 9"/>
              <p:cNvSpPr txBox="1">
                <a:spLocks noChangeArrowheads="1"/>
              </p:cNvSpPr>
              <p:nvPr/>
            </p:nvSpPr>
            <p:spPr bwMode="auto">
              <a:xfrm>
                <a:off x="8305801" y="6320135"/>
                <a:ext cx="571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dirty="0"/>
                  <a:t>F</a:t>
                </a:r>
              </a:p>
            </p:txBody>
          </p:sp>
        </p:grpSp>
        <p:cxnSp>
          <p:nvCxnSpPr>
            <p:cNvPr id="15" name="Straight Connector 15"/>
            <p:cNvCxnSpPr>
              <a:cxnSpLocks noChangeShapeType="1"/>
            </p:cNvCxnSpPr>
            <p:nvPr/>
          </p:nvCxnSpPr>
          <p:spPr bwMode="auto">
            <a:xfrm>
              <a:off x="5857884" y="5072074"/>
              <a:ext cx="357190" cy="21431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Straight Connector 19"/>
            <p:cNvCxnSpPr>
              <a:cxnSpLocks noChangeShapeType="1"/>
            </p:cNvCxnSpPr>
            <p:nvPr/>
          </p:nvCxnSpPr>
          <p:spPr bwMode="auto">
            <a:xfrm rot="5400000">
              <a:off x="6394463" y="6321445"/>
              <a:ext cx="35719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Straight Connector 20"/>
            <p:cNvCxnSpPr>
              <a:cxnSpLocks noChangeShapeType="1"/>
            </p:cNvCxnSpPr>
            <p:nvPr/>
          </p:nvCxnSpPr>
          <p:spPr bwMode="auto">
            <a:xfrm rot="5400000">
              <a:off x="6465901" y="6321445"/>
              <a:ext cx="35719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" name="Arc 17"/>
            <p:cNvSpPr/>
            <p:nvPr/>
          </p:nvSpPr>
          <p:spPr bwMode="auto">
            <a:xfrm>
              <a:off x="5286379" y="5643563"/>
              <a:ext cx="857249" cy="1214437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066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উপপাদ্য-৭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2514600" y="457200"/>
            <a:ext cx="4143404" cy="13573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eaLnBrk="0" hangingPunct="0">
              <a:defRPr/>
            </a:pP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ত্রিভুজক্ষেত্র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সর্বসমতা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সর্বসম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শর্তসমূহ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3200400" y="0"/>
            <a:ext cx="3429024" cy="914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0" y="1143000"/>
            <a:ext cx="9144000" cy="2133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চিত্রে,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BD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মধ্যবিন্দু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&lt;B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&lt;D, AB = ED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eaLnBrk="0" hangingPunct="0">
              <a:lnSpc>
                <a:spcPct val="150000"/>
              </a:lnSpc>
              <a:defRPr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 যে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AC = CE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143125" y="3500438"/>
            <a:ext cx="5072063" cy="2890837"/>
            <a:chOff x="2143108" y="3500438"/>
            <a:chExt cx="5072098" cy="2890557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857488" y="4000504"/>
              <a:ext cx="3714776" cy="2358248"/>
              <a:chOff x="2857488" y="4000504"/>
              <a:chExt cx="3714776" cy="2358248"/>
            </a:xfrm>
          </p:grpSpPr>
          <p:sp>
            <p:nvSpPr>
              <p:cNvPr id="14351" name="Right Triangle 6"/>
              <p:cNvSpPr>
                <a:spLocks noChangeArrowheads="1"/>
              </p:cNvSpPr>
              <p:nvPr/>
            </p:nvSpPr>
            <p:spPr bwMode="auto">
              <a:xfrm rot="10800000">
                <a:off x="4714876" y="4000504"/>
                <a:ext cx="1857388" cy="2357454"/>
              </a:xfrm>
              <a:prstGeom prst="rtTriangle">
                <a:avLst/>
              </a:prstGeom>
              <a:noFill/>
              <a:ln w="28575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ms-MY"/>
              </a:p>
            </p:txBody>
          </p:sp>
          <p:cxnSp>
            <p:nvCxnSpPr>
              <p:cNvPr id="14352" name="Straight Connector 9"/>
              <p:cNvCxnSpPr>
                <a:cxnSpLocks noChangeShapeType="1"/>
              </p:cNvCxnSpPr>
              <p:nvPr/>
            </p:nvCxnSpPr>
            <p:spPr bwMode="auto">
              <a:xfrm>
                <a:off x="2857488" y="4002157"/>
                <a:ext cx="1863184" cy="1588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14353" name="Straight Connector 15"/>
              <p:cNvCxnSpPr>
                <a:cxnSpLocks noChangeShapeType="1"/>
              </p:cNvCxnSpPr>
              <p:nvPr/>
            </p:nvCxnSpPr>
            <p:spPr bwMode="auto">
              <a:xfrm rot="16200000" flipH="1">
                <a:off x="1679555" y="5179231"/>
                <a:ext cx="2357454" cy="1588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14354" name="Straight Connector 17"/>
              <p:cNvCxnSpPr>
                <a:cxnSpLocks noChangeShapeType="1"/>
              </p:cNvCxnSpPr>
              <p:nvPr/>
            </p:nvCxnSpPr>
            <p:spPr bwMode="auto">
              <a:xfrm rot="5400000">
                <a:off x="2607456" y="4250538"/>
                <a:ext cx="2357454" cy="1857386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4346" name="TextBox 22"/>
            <p:cNvSpPr txBox="1">
              <a:spLocks noChangeArrowheads="1"/>
            </p:cNvSpPr>
            <p:nvPr/>
          </p:nvSpPr>
          <p:spPr bwMode="auto">
            <a:xfrm>
              <a:off x="2143108" y="5929330"/>
              <a:ext cx="571504" cy="4616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14347" name="TextBox 23"/>
            <p:cNvSpPr txBox="1">
              <a:spLocks noChangeArrowheads="1"/>
            </p:cNvSpPr>
            <p:nvPr/>
          </p:nvSpPr>
          <p:spPr bwMode="auto">
            <a:xfrm>
              <a:off x="2214546" y="3786190"/>
              <a:ext cx="571504" cy="4616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B</a:t>
              </a:r>
            </a:p>
          </p:txBody>
        </p:sp>
        <p:sp>
          <p:nvSpPr>
            <p:cNvPr id="14348" name="TextBox 24"/>
            <p:cNvSpPr txBox="1">
              <a:spLocks noChangeArrowheads="1"/>
            </p:cNvSpPr>
            <p:nvPr/>
          </p:nvSpPr>
          <p:spPr bwMode="auto">
            <a:xfrm>
              <a:off x="4429124" y="3500438"/>
              <a:ext cx="571504" cy="4616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C</a:t>
              </a:r>
            </a:p>
          </p:txBody>
        </p:sp>
        <p:sp>
          <p:nvSpPr>
            <p:cNvPr id="14349" name="TextBox 25"/>
            <p:cNvSpPr txBox="1">
              <a:spLocks noChangeArrowheads="1"/>
            </p:cNvSpPr>
            <p:nvPr/>
          </p:nvSpPr>
          <p:spPr bwMode="auto">
            <a:xfrm>
              <a:off x="6643702" y="3500438"/>
              <a:ext cx="571504" cy="4616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D</a:t>
              </a:r>
            </a:p>
          </p:txBody>
        </p:sp>
        <p:sp>
          <p:nvSpPr>
            <p:cNvPr id="14350" name="TextBox 26"/>
            <p:cNvSpPr txBox="1">
              <a:spLocks noChangeArrowheads="1"/>
            </p:cNvSpPr>
            <p:nvPr/>
          </p:nvSpPr>
          <p:spPr bwMode="auto">
            <a:xfrm>
              <a:off x="6643702" y="5929330"/>
              <a:ext cx="571504" cy="4616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09600" y="15240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ইউসুফ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ষাইটশালা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ব্রাহ্মণপাড়া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FLOWER\Love Bi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9921" y="0"/>
            <a:ext cx="926392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5013881"/>
            <a:ext cx="766372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79742"/>
            <a:ext cx="8534400" cy="3200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bn-IN" sz="4000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মাধ্যমিক গণিত (জ্যামিতি)</a:t>
            </a:r>
          </a:p>
          <a:p>
            <a:pPr eaLnBrk="1" hangingPunct="1">
              <a:defRPr/>
            </a:pP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৭ম শ্রেণী</a:t>
            </a:r>
          </a:p>
          <a:p>
            <a:pPr eaLnBrk="1" hangingPunct="1">
              <a:defRPr/>
            </a:pP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endParaRPr lang="en-US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2192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run\Desktop\map\dhaka_parliament_building-jatiyo-sangsad-assemb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8534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550" y="838200"/>
            <a:ext cx="3603888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yramids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000125"/>
            <a:ext cx="364172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riangleHous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527610"/>
            <a:ext cx="3429000" cy="260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xplosion 2 6"/>
          <p:cNvSpPr>
            <a:spLocks noChangeArrowheads="1"/>
          </p:cNvSpPr>
          <p:nvPr/>
        </p:nvSpPr>
        <p:spPr bwMode="auto">
          <a:xfrm>
            <a:off x="5143500" y="3429000"/>
            <a:ext cx="3643313" cy="3214688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bn-IN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bn-IN" sz="3200" dirty="0">
                <a:solidFill>
                  <a:srgbClr val="000099"/>
                </a:solidFill>
              </a:rPr>
              <a:t> </a:t>
            </a:r>
            <a:r>
              <a:rPr lang="bn-IN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bn-IN" sz="3200" dirty="0">
                <a:solidFill>
                  <a:srgbClr val="000099"/>
                </a:solidFill>
              </a:rPr>
              <a:t> </a:t>
            </a:r>
            <a:r>
              <a:rPr lang="bn-IN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ut_3d1.jpg"/>
          <p:cNvPicPr>
            <a:picLocks noChangeAspect="1"/>
          </p:cNvPicPr>
          <p:nvPr/>
        </p:nvPicPr>
        <p:blipFill>
          <a:blip r:embed="rId2" cstate="print"/>
          <a:srcRect l="10834" t="23071" r="9328" b="15591"/>
          <a:stretch>
            <a:fillRect/>
          </a:stretch>
        </p:blipFill>
        <p:spPr bwMode="auto">
          <a:xfrm>
            <a:off x="5410200" y="228600"/>
            <a:ext cx="323215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1181502931-30490b.jpg"/>
          <p:cNvPicPr>
            <a:picLocks noChangeAspect="1"/>
          </p:cNvPicPr>
          <p:nvPr/>
        </p:nvPicPr>
        <p:blipFill>
          <a:blip r:embed="rId3" cstate="print"/>
          <a:srcRect l="5357" t="10715" r="5714" b="11607"/>
          <a:stretch>
            <a:fillRect/>
          </a:stretch>
        </p:blipFill>
        <p:spPr bwMode="auto">
          <a:xfrm>
            <a:off x="914400" y="3276600"/>
            <a:ext cx="68580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 bwMode="auto">
          <a:xfrm>
            <a:off x="1857356" y="6000768"/>
            <a:ext cx="5715040" cy="642942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 ছবিগুলোও লক্ষ্য কর</a:t>
            </a:r>
            <a:endParaRPr lang="en-US" sz="3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600px-Animated_construction_of_Sierpinski_Triangl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4800"/>
            <a:ext cx="3886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29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(উপপাদ্য-৭)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071562"/>
          </a:xfrm>
        </p:spPr>
        <p:txBody>
          <a:bodyPr>
            <a:normAutofit/>
          </a:bodyPr>
          <a:lstStyle/>
          <a:p>
            <a:pPr eaLnBrk="1" hangingPunct="1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763000" cy="4105275"/>
          </a:xfrm>
        </p:spPr>
        <p:txBody>
          <a:bodyPr>
            <a:noAutofit/>
          </a:bodyPr>
          <a:lstStyle/>
          <a:p>
            <a:pPr algn="l" eaLnBrk="1" hangingPunct="1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bn-IN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ত্রিভু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জ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bn-IN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সর্বসম ত্রিভুজ 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IN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সর্বসম ত্রিভুজ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উপপাদ্য-৭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যৌক্তিকভাবে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 rot="5400000">
            <a:off x="1107281" y="821532"/>
            <a:ext cx="1643063" cy="1143000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1357313" y="2214563"/>
            <a:ext cx="3500437" cy="1587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500313" y="571500"/>
            <a:ext cx="2357437" cy="1643063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</p:spPr>
      </p:cxnSp>
      <p:sp>
        <p:nvSpPr>
          <p:cNvPr id="12" name="Isosceles Triangle 11"/>
          <p:cNvSpPr>
            <a:spLocks noChangeArrowheads="1"/>
          </p:cNvSpPr>
          <p:nvPr/>
        </p:nvSpPr>
        <p:spPr bwMode="auto">
          <a:xfrm>
            <a:off x="3733800" y="3352800"/>
            <a:ext cx="3143250" cy="2428875"/>
          </a:xfrm>
          <a:prstGeom prst="triangle">
            <a:avLst>
              <a:gd name="adj" fmla="val 50000"/>
            </a:avLst>
          </a:prstGeom>
          <a:solidFill>
            <a:srgbClr val="990099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ms-MY"/>
          </a:p>
        </p:txBody>
      </p:sp>
      <p:sp>
        <p:nvSpPr>
          <p:cNvPr id="13" name="Oval 12"/>
          <p:cNvSpPr/>
          <p:nvPr/>
        </p:nvSpPr>
        <p:spPr bwMode="auto">
          <a:xfrm>
            <a:off x="928688" y="2428875"/>
            <a:ext cx="4214812" cy="7858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ত্রিভুজ, ত্রিভুজের শীর্ষবিন্দু ও কোণ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786438" y="2571750"/>
            <a:ext cx="2643187" cy="5715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ত্রিভুজের বাহু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962400" y="6019800"/>
            <a:ext cx="2643187" cy="5715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ত্রিভুজক্ষেত্র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6161E-6 L 0.38368 -1.46161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8612E-6 L 0.42847 -4.9861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57 -0.0007 L 0.45712 -0.000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235</Words>
  <Application>Microsoft Office PowerPoint</Application>
  <PresentationFormat>On-screen Show (4:3)</PresentationFormat>
  <Paragraphs>69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Harun</dc:creator>
  <cp:lastModifiedBy>Rasel</cp:lastModifiedBy>
  <cp:revision>77</cp:revision>
  <dcterms:created xsi:type="dcterms:W3CDTF">2012-10-11T14:20:49Z</dcterms:created>
  <dcterms:modified xsi:type="dcterms:W3CDTF">2020-04-17T00:39:15Z</dcterms:modified>
</cp:coreProperties>
</file>