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256" r:id="rId2"/>
    <p:sldId id="257" r:id="rId3"/>
    <p:sldId id="278" r:id="rId4"/>
    <p:sldId id="259" r:id="rId5"/>
    <p:sldId id="260" r:id="rId6"/>
    <p:sldId id="261" r:id="rId7"/>
    <p:sldId id="263" r:id="rId8"/>
    <p:sldId id="258" r:id="rId9"/>
    <p:sldId id="291" r:id="rId10"/>
    <p:sldId id="277" r:id="rId11"/>
    <p:sldId id="279" r:id="rId12"/>
    <p:sldId id="290" r:id="rId13"/>
    <p:sldId id="265" r:id="rId14"/>
    <p:sldId id="266" r:id="rId15"/>
    <p:sldId id="267" r:id="rId16"/>
    <p:sldId id="268" r:id="rId17"/>
    <p:sldId id="269" r:id="rId18"/>
    <p:sldId id="272" r:id="rId19"/>
    <p:sldId id="274" r:id="rId20"/>
    <p:sldId id="275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7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D218F-96D5-410E-A63C-5D90B0BCE29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48038E-03BD-4BD3-A3D9-7CB7DD7E9177}" type="pres">
      <dgm:prSet presAssocID="{34FD218F-96D5-410E-A63C-5D90B0BCE2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268A165-A97D-4F35-AB4F-8CBCF5F7DC96}" type="presOf" srcId="{34FD218F-96D5-410E-A63C-5D90B0BCE295}" destId="{4B48038E-03BD-4BD3-A3D9-7CB7DD7E9177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1B6A61-EF89-412B-8DD0-80B0A1207D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CA75E4-1D93-4D10-8395-C70C4E8D1964}">
      <dgm:prSet phldrT="[Text]"/>
      <dgm:spPr/>
      <dgm:t>
        <a:bodyPr/>
        <a:lstStyle/>
        <a:p>
          <a:r>
            <a:rPr lang="bn-BD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b="1" dirty="0"/>
        </a:p>
      </dgm:t>
    </dgm:pt>
    <dgm:pt modelId="{5E2DFE05-1FA1-464A-AC66-B25750E7921C}" type="parTrans" cxnId="{C5F320CE-3832-4F31-A2B8-DF37A4681BC1}">
      <dgm:prSet/>
      <dgm:spPr/>
      <dgm:t>
        <a:bodyPr/>
        <a:lstStyle/>
        <a:p>
          <a:endParaRPr lang="en-US"/>
        </a:p>
      </dgm:t>
    </dgm:pt>
    <dgm:pt modelId="{97A01F6A-F9E0-440F-B96F-D5D00E264E19}" type="sibTrans" cxnId="{C5F320CE-3832-4F31-A2B8-DF37A4681BC1}">
      <dgm:prSet/>
      <dgm:spPr/>
      <dgm:t>
        <a:bodyPr/>
        <a:lstStyle/>
        <a:p>
          <a:endParaRPr lang="en-US"/>
        </a:p>
      </dgm:t>
    </dgm:pt>
    <dgm:pt modelId="{8B1EEFC8-9461-46CB-A3D1-F7A9A9047E3D}">
      <dgm:prSet phldrT="[Text]"/>
      <dgm:spPr/>
      <dgm:t>
        <a:bodyPr/>
        <a:lstStyle/>
        <a:p>
          <a:r>
            <a:rPr lang="bn-BD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dirty="0"/>
        </a:p>
      </dgm:t>
    </dgm:pt>
    <dgm:pt modelId="{DB5A26C1-1849-401B-A4BE-B88221A8F7B5}" type="parTrans" cxnId="{47EC6638-5A99-4C95-8747-1A64DC283F8F}">
      <dgm:prSet/>
      <dgm:spPr/>
      <dgm:t>
        <a:bodyPr/>
        <a:lstStyle/>
        <a:p>
          <a:endParaRPr lang="en-US"/>
        </a:p>
      </dgm:t>
    </dgm:pt>
    <dgm:pt modelId="{05326330-222C-4CF9-A502-CFB8329BDF81}" type="sibTrans" cxnId="{47EC6638-5A99-4C95-8747-1A64DC283F8F}">
      <dgm:prSet/>
      <dgm:spPr/>
      <dgm:t>
        <a:bodyPr/>
        <a:lstStyle/>
        <a:p>
          <a:endParaRPr lang="en-US"/>
        </a:p>
      </dgm:t>
    </dgm:pt>
    <dgm:pt modelId="{926EAA71-1A35-4726-9022-65BB219270EE}">
      <dgm:prSet phldrT="[Text]"/>
      <dgm:spPr/>
      <dgm:t>
        <a:bodyPr/>
        <a:lstStyle/>
        <a:p>
          <a:pPr rtl="0"/>
          <a:r>
            <a:rPr lang="bn-BD" dirty="0" smtClean="0"/>
            <a:t>প্রত্যক্ষ সেবা</a:t>
          </a:r>
          <a:endParaRPr lang="en-US" dirty="0"/>
        </a:p>
      </dgm:t>
    </dgm:pt>
    <dgm:pt modelId="{E2CDB374-AEB2-4E67-805B-CE9A02A99183}" type="parTrans" cxnId="{2807BB1B-9C67-4753-8F39-5CF3DFC0FA42}">
      <dgm:prSet/>
      <dgm:spPr/>
      <dgm:t>
        <a:bodyPr/>
        <a:lstStyle/>
        <a:p>
          <a:endParaRPr lang="en-US"/>
        </a:p>
      </dgm:t>
    </dgm:pt>
    <dgm:pt modelId="{6B1231A6-ED2B-4743-9FD7-52F206043D7B}" type="sibTrans" cxnId="{2807BB1B-9C67-4753-8F39-5CF3DFC0FA42}">
      <dgm:prSet/>
      <dgm:spPr/>
      <dgm:t>
        <a:bodyPr/>
        <a:lstStyle/>
        <a:p>
          <a:endParaRPr lang="en-US"/>
        </a:p>
      </dgm:t>
    </dgm:pt>
    <dgm:pt modelId="{9EE8761E-3458-4B33-89AD-EA45813D74E2}" type="pres">
      <dgm:prSet presAssocID="{851B6A61-EF89-412B-8DD0-80B0A1207D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5676B1-DE2F-4AAB-8673-1C39B232CEA6}" type="pres">
      <dgm:prSet presAssocID="{E5CA75E4-1D93-4D10-8395-C70C4E8D1964}" presName="parentLin" presStyleCnt="0"/>
      <dgm:spPr/>
    </dgm:pt>
    <dgm:pt modelId="{D45DF77E-3423-4089-A7E5-8341D8BE4921}" type="pres">
      <dgm:prSet presAssocID="{E5CA75E4-1D93-4D10-8395-C70C4E8D1964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3D83A5B-24F8-4A6A-9FA4-617ECC59125E}" type="pres">
      <dgm:prSet presAssocID="{E5CA75E4-1D93-4D10-8395-C70C4E8D1964}" presName="parentText" presStyleLbl="node1" presStyleIdx="0" presStyleCnt="3" custLinFactNeighborX="25000" custLinFactNeighborY="381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51910-8247-4E01-B799-BA557FB165D1}" type="pres">
      <dgm:prSet presAssocID="{E5CA75E4-1D93-4D10-8395-C70C4E8D1964}" presName="negativeSpace" presStyleCnt="0"/>
      <dgm:spPr/>
    </dgm:pt>
    <dgm:pt modelId="{5B6CE5F9-D836-434B-9E29-1B630DBE4D30}" type="pres">
      <dgm:prSet presAssocID="{E5CA75E4-1D93-4D10-8395-C70C4E8D1964}" presName="childText" presStyleLbl="conFgAcc1" presStyleIdx="0" presStyleCnt="3">
        <dgm:presLayoutVars>
          <dgm:bulletEnabled val="1"/>
        </dgm:presLayoutVars>
      </dgm:prSet>
      <dgm:spPr/>
    </dgm:pt>
    <dgm:pt modelId="{CFCCF102-E94A-4674-95E1-79E6A958D85C}" type="pres">
      <dgm:prSet presAssocID="{97A01F6A-F9E0-440F-B96F-D5D00E264E19}" presName="spaceBetweenRectangles" presStyleCnt="0"/>
      <dgm:spPr/>
    </dgm:pt>
    <dgm:pt modelId="{69E3E455-3682-4DC2-B3B7-97DE0EBC0482}" type="pres">
      <dgm:prSet presAssocID="{8B1EEFC8-9461-46CB-A3D1-F7A9A9047E3D}" presName="parentLin" presStyleCnt="0"/>
      <dgm:spPr/>
    </dgm:pt>
    <dgm:pt modelId="{0C72ED60-AF85-4B8D-B83F-FCB4C1772AA8}" type="pres">
      <dgm:prSet presAssocID="{8B1EEFC8-9461-46CB-A3D1-F7A9A9047E3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B5DFE46-22CC-4A34-8506-CA5AF2DE11FE}" type="pres">
      <dgm:prSet presAssocID="{8B1EEFC8-9461-46CB-A3D1-F7A9A9047E3D}" presName="parentText" presStyleLbl="node1" presStyleIdx="1" presStyleCnt="3" custLinFactNeighborX="25000" custLinFactNeighborY="3437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A2BA0F-2FE4-4B83-A308-0684AB69DC31}" type="pres">
      <dgm:prSet presAssocID="{8B1EEFC8-9461-46CB-A3D1-F7A9A9047E3D}" presName="negativeSpace" presStyleCnt="0"/>
      <dgm:spPr/>
    </dgm:pt>
    <dgm:pt modelId="{F586F1C2-66A9-47FF-B8B9-C4D05A96B095}" type="pres">
      <dgm:prSet presAssocID="{8B1EEFC8-9461-46CB-A3D1-F7A9A9047E3D}" presName="childText" presStyleLbl="conFgAcc1" presStyleIdx="1" presStyleCnt="3">
        <dgm:presLayoutVars>
          <dgm:bulletEnabled val="1"/>
        </dgm:presLayoutVars>
      </dgm:prSet>
      <dgm:spPr/>
    </dgm:pt>
    <dgm:pt modelId="{B8D3B191-B170-4282-BA9C-7C30BF06C5D0}" type="pres">
      <dgm:prSet presAssocID="{05326330-222C-4CF9-A502-CFB8329BDF81}" presName="spaceBetweenRectangles" presStyleCnt="0"/>
      <dgm:spPr/>
    </dgm:pt>
    <dgm:pt modelId="{6BDD5501-0171-47D0-932C-78F3CB01E72D}" type="pres">
      <dgm:prSet presAssocID="{926EAA71-1A35-4726-9022-65BB219270EE}" presName="parentLin" presStyleCnt="0"/>
      <dgm:spPr/>
    </dgm:pt>
    <dgm:pt modelId="{C9660FB0-77B2-4351-9BA5-F01031FB2C67}" type="pres">
      <dgm:prSet presAssocID="{926EAA71-1A35-4726-9022-65BB219270E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4EED804-8F9B-4A0E-8A5E-5D0F6366C7D3}" type="pres">
      <dgm:prSet presAssocID="{926EAA71-1A35-4726-9022-65BB219270EE}" presName="parentText" presStyleLbl="node1" presStyleIdx="2" presStyleCnt="3" custLinFactNeighborY="3059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3CF5D-17EF-4EEF-A5F2-4D9B7AF52FD7}" type="pres">
      <dgm:prSet presAssocID="{926EAA71-1A35-4726-9022-65BB219270EE}" presName="negativeSpace" presStyleCnt="0"/>
      <dgm:spPr/>
    </dgm:pt>
    <dgm:pt modelId="{D9890A1E-27A1-4019-B792-00D836BF516A}" type="pres">
      <dgm:prSet presAssocID="{926EAA71-1A35-4726-9022-65BB219270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6D679A3-F3A8-45BE-AE3D-65AC08B7557C}" type="presOf" srcId="{851B6A61-EF89-412B-8DD0-80B0A1207D36}" destId="{9EE8761E-3458-4B33-89AD-EA45813D74E2}" srcOrd="0" destOrd="0" presId="urn:microsoft.com/office/officeart/2005/8/layout/list1"/>
    <dgm:cxn modelId="{B8D5A6B8-40E1-47AD-A8DD-8AE17EF008B7}" type="presOf" srcId="{E5CA75E4-1D93-4D10-8395-C70C4E8D1964}" destId="{B3D83A5B-24F8-4A6A-9FA4-617ECC59125E}" srcOrd="1" destOrd="0" presId="urn:microsoft.com/office/officeart/2005/8/layout/list1"/>
    <dgm:cxn modelId="{2807BB1B-9C67-4753-8F39-5CF3DFC0FA42}" srcId="{851B6A61-EF89-412B-8DD0-80B0A1207D36}" destId="{926EAA71-1A35-4726-9022-65BB219270EE}" srcOrd="2" destOrd="0" parTransId="{E2CDB374-AEB2-4E67-805B-CE9A02A99183}" sibTransId="{6B1231A6-ED2B-4743-9FD7-52F206043D7B}"/>
    <dgm:cxn modelId="{C5F320CE-3832-4F31-A2B8-DF37A4681BC1}" srcId="{851B6A61-EF89-412B-8DD0-80B0A1207D36}" destId="{E5CA75E4-1D93-4D10-8395-C70C4E8D1964}" srcOrd="0" destOrd="0" parTransId="{5E2DFE05-1FA1-464A-AC66-B25750E7921C}" sibTransId="{97A01F6A-F9E0-440F-B96F-D5D00E264E19}"/>
    <dgm:cxn modelId="{47EC6638-5A99-4C95-8747-1A64DC283F8F}" srcId="{851B6A61-EF89-412B-8DD0-80B0A1207D36}" destId="{8B1EEFC8-9461-46CB-A3D1-F7A9A9047E3D}" srcOrd="1" destOrd="0" parTransId="{DB5A26C1-1849-401B-A4BE-B88221A8F7B5}" sibTransId="{05326330-222C-4CF9-A502-CFB8329BDF81}"/>
    <dgm:cxn modelId="{B403D36F-E5FA-4809-8616-0EDF58AAB47F}" type="presOf" srcId="{8B1EEFC8-9461-46CB-A3D1-F7A9A9047E3D}" destId="{BB5DFE46-22CC-4A34-8506-CA5AF2DE11FE}" srcOrd="1" destOrd="0" presId="urn:microsoft.com/office/officeart/2005/8/layout/list1"/>
    <dgm:cxn modelId="{7406765A-237A-4322-94E2-7AE0FB9E2046}" type="presOf" srcId="{926EAA71-1A35-4726-9022-65BB219270EE}" destId="{C9660FB0-77B2-4351-9BA5-F01031FB2C67}" srcOrd="0" destOrd="0" presId="urn:microsoft.com/office/officeart/2005/8/layout/list1"/>
    <dgm:cxn modelId="{28C3FFA5-8953-44AA-99AA-5982F4DF7BA5}" type="presOf" srcId="{E5CA75E4-1D93-4D10-8395-C70C4E8D1964}" destId="{D45DF77E-3423-4089-A7E5-8341D8BE4921}" srcOrd="0" destOrd="0" presId="urn:microsoft.com/office/officeart/2005/8/layout/list1"/>
    <dgm:cxn modelId="{FB7AF6C5-7097-4A88-8192-CF5464FCB278}" type="presOf" srcId="{926EAA71-1A35-4726-9022-65BB219270EE}" destId="{04EED804-8F9B-4A0E-8A5E-5D0F6366C7D3}" srcOrd="1" destOrd="0" presId="urn:microsoft.com/office/officeart/2005/8/layout/list1"/>
    <dgm:cxn modelId="{C9146585-4CB8-40C4-9D53-1C0E19049E0E}" type="presOf" srcId="{8B1EEFC8-9461-46CB-A3D1-F7A9A9047E3D}" destId="{0C72ED60-AF85-4B8D-B83F-FCB4C1772AA8}" srcOrd="0" destOrd="0" presId="urn:microsoft.com/office/officeart/2005/8/layout/list1"/>
    <dgm:cxn modelId="{D2E74D5D-2244-468F-8814-932DD3189D2D}" type="presParOf" srcId="{9EE8761E-3458-4B33-89AD-EA45813D74E2}" destId="{E95676B1-DE2F-4AAB-8673-1C39B232CEA6}" srcOrd="0" destOrd="0" presId="urn:microsoft.com/office/officeart/2005/8/layout/list1"/>
    <dgm:cxn modelId="{906C2128-44CF-4DDF-865B-7ECD18AD5E53}" type="presParOf" srcId="{E95676B1-DE2F-4AAB-8673-1C39B232CEA6}" destId="{D45DF77E-3423-4089-A7E5-8341D8BE4921}" srcOrd="0" destOrd="0" presId="urn:microsoft.com/office/officeart/2005/8/layout/list1"/>
    <dgm:cxn modelId="{60B2B1A7-31E8-41EC-A60E-E078EE15FAC4}" type="presParOf" srcId="{E95676B1-DE2F-4AAB-8673-1C39B232CEA6}" destId="{B3D83A5B-24F8-4A6A-9FA4-617ECC59125E}" srcOrd="1" destOrd="0" presId="urn:microsoft.com/office/officeart/2005/8/layout/list1"/>
    <dgm:cxn modelId="{408175AE-5EB7-4C2D-8B1C-E473EBEFCC7D}" type="presParOf" srcId="{9EE8761E-3458-4B33-89AD-EA45813D74E2}" destId="{30F51910-8247-4E01-B799-BA557FB165D1}" srcOrd="1" destOrd="0" presId="urn:microsoft.com/office/officeart/2005/8/layout/list1"/>
    <dgm:cxn modelId="{240D38AB-5916-4B88-BA5A-34D4BA6FF932}" type="presParOf" srcId="{9EE8761E-3458-4B33-89AD-EA45813D74E2}" destId="{5B6CE5F9-D836-434B-9E29-1B630DBE4D30}" srcOrd="2" destOrd="0" presId="urn:microsoft.com/office/officeart/2005/8/layout/list1"/>
    <dgm:cxn modelId="{A50FDD56-EA1C-4B5F-B352-A34BD73D2687}" type="presParOf" srcId="{9EE8761E-3458-4B33-89AD-EA45813D74E2}" destId="{CFCCF102-E94A-4674-95E1-79E6A958D85C}" srcOrd="3" destOrd="0" presId="urn:microsoft.com/office/officeart/2005/8/layout/list1"/>
    <dgm:cxn modelId="{55DB5407-385F-423E-9A73-25B7765F805D}" type="presParOf" srcId="{9EE8761E-3458-4B33-89AD-EA45813D74E2}" destId="{69E3E455-3682-4DC2-B3B7-97DE0EBC0482}" srcOrd="4" destOrd="0" presId="urn:microsoft.com/office/officeart/2005/8/layout/list1"/>
    <dgm:cxn modelId="{C96BDB87-F4A3-4BA9-B5B9-4E15DCC626A0}" type="presParOf" srcId="{69E3E455-3682-4DC2-B3B7-97DE0EBC0482}" destId="{0C72ED60-AF85-4B8D-B83F-FCB4C1772AA8}" srcOrd="0" destOrd="0" presId="urn:microsoft.com/office/officeart/2005/8/layout/list1"/>
    <dgm:cxn modelId="{9217AB59-FFCE-43AF-9CEF-A23CB5F233EE}" type="presParOf" srcId="{69E3E455-3682-4DC2-B3B7-97DE0EBC0482}" destId="{BB5DFE46-22CC-4A34-8506-CA5AF2DE11FE}" srcOrd="1" destOrd="0" presId="urn:microsoft.com/office/officeart/2005/8/layout/list1"/>
    <dgm:cxn modelId="{25919C96-3152-465D-B36E-FD51636C67EB}" type="presParOf" srcId="{9EE8761E-3458-4B33-89AD-EA45813D74E2}" destId="{DBA2BA0F-2FE4-4B83-A308-0684AB69DC31}" srcOrd="5" destOrd="0" presId="urn:microsoft.com/office/officeart/2005/8/layout/list1"/>
    <dgm:cxn modelId="{29AAC32C-BD6A-4E89-9431-77F47ABF75E4}" type="presParOf" srcId="{9EE8761E-3458-4B33-89AD-EA45813D74E2}" destId="{F586F1C2-66A9-47FF-B8B9-C4D05A96B095}" srcOrd="6" destOrd="0" presId="urn:microsoft.com/office/officeart/2005/8/layout/list1"/>
    <dgm:cxn modelId="{1DF33570-5E8A-4361-8334-1C8F14F5449B}" type="presParOf" srcId="{9EE8761E-3458-4B33-89AD-EA45813D74E2}" destId="{B8D3B191-B170-4282-BA9C-7C30BF06C5D0}" srcOrd="7" destOrd="0" presId="urn:microsoft.com/office/officeart/2005/8/layout/list1"/>
    <dgm:cxn modelId="{B7590DAD-E9E0-46C6-B8B2-277FD7541CCA}" type="presParOf" srcId="{9EE8761E-3458-4B33-89AD-EA45813D74E2}" destId="{6BDD5501-0171-47D0-932C-78F3CB01E72D}" srcOrd="8" destOrd="0" presId="urn:microsoft.com/office/officeart/2005/8/layout/list1"/>
    <dgm:cxn modelId="{2BED7E92-2FB5-423C-AD6A-FECB63F75C68}" type="presParOf" srcId="{6BDD5501-0171-47D0-932C-78F3CB01E72D}" destId="{C9660FB0-77B2-4351-9BA5-F01031FB2C67}" srcOrd="0" destOrd="0" presId="urn:microsoft.com/office/officeart/2005/8/layout/list1"/>
    <dgm:cxn modelId="{89E1EE74-8E7A-4570-8331-CA2589CAD9BE}" type="presParOf" srcId="{6BDD5501-0171-47D0-932C-78F3CB01E72D}" destId="{04EED804-8F9B-4A0E-8A5E-5D0F6366C7D3}" srcOrd="1" destOrd="0" presId="urn:microsoft.com/office/officeart/2005/8/layout/list1"/>
    <dgm:cxn modelId="{FB07C1B7-BBCA-45A9-9C45-0C1C410DE48B}" type="presParOf" srcId="{9EE8761E-3458-4B33-89AD-EA45813D74E2}" destId="{DEE3CF5D-17EF-4EEF-A5F2-4D9B7AF52FD7}" srcOrd="9" destOrd="0" presId="urn:microsoft.com/office/officeart/2005/8/layout/list1"/>
    <dgm:cxn modelId="{D8211F35-7340-466F-8CC5-D12CC348D0B7}" type="presParOf" srcId="{9EE8761E-3458-4B33-89AD-EA45813D74E2}" destId="{D9890A1E-27A1-4019-B792-00D836BF51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1AD9A3-0AD5-448D-9BFB-BDA0F9E098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3E714E-64D3-4265-BB25-635C66FC9E21}">
      <dgm:prSet/>
      <dgm:spPr>
        <a:solidFill>
          <a:srgbClr val="FF0000"/>
        </a:solidFill>
      </dgm:spPr>
      <dgm:t>
        <a:bodyPr/>
        <a:lstStyle/>
        <a:p>
          <a:pPr rtl="0"/>
          <a:r>
            <a:rPr lang="bn-BD" b="1" dirty="0" smtClean="0"/>
            <a:t>১।পণ্য-দ্রব্য বিনিময়ের তিনটি সহায়ক কাজ কি কি?</a:t>
          </a:r>
          <a:endParaRPr lang="en-US" dirty="0"/>
        </a:p>
      </dgm:t>
    </dgm:pt>
    <dgm:pt modelId="{8599500B-7803-4DCF-B2F1-B67F9685C22E}" type="parTrans" cxnId="{2FD9B82F-8B16-4326-811F-EA540ADAA3BD}">
      <dgm:prSet/>
      <dgm:spPr/>
      <dgm:t>
        <a:bodyPr/>
        <a:lstStyle/>
        <a:p>
          <a:endParaRPr lang="en-US"/>
        </a:p>
      </dgm:t>
    </dgm:pt>
    <dgm:pt modelId="{CA05BE09-C647-4959-BC13-D79CE708FB40}" type="sibTrans" cxnId="{2FD9B82F-8B16-4326-811F-EA540ADAA3BD}">
      <dgm:prSet/>
      <dgm:spPr/>
      <dgm:t>
        <a:bodyPr/>
        <a:lstStyle/>
        <a:p>
          <a:endParaRPr lang="en-US"/>
        </a:p>
      </dgm:t>
    </dgm:pt>
    <dgm:pt modelId="{9CF7731C-89AE-4892-B5CB-022AE4F1CC15}">
      <dgm:prSet/>
      <dgm:spPr>
        <a:solidFill>
          <a:srgbClr val="0070C0"/>
        </a:solidFill>
      </dgm:spPr>
      <dgm:t>
        <a:bodyPr/>
        <a:lstStyle/>
        <a:p>
          <a:pPr rtl="0"/>
          <a:r>
            <a:rPr lang="bn-BD" b="1" dirty="0" smtClean="0"/>
            <a:t>২। ব্যবসায়ের বিভিন্ন ধরনের বাধা দূর করার উপায়গুলো বলো।</a:t>
          </a:r>
          <a:endParaRPr lang="en-US" dirty="0"/>
        </a:p>
      </dgm:t>
    </dgm:pt>
    <dgm:pt modelId="{13D4433C-2056-45B6-A287-C2E76027103A}" type="parTrans" cxnId="{DAF375F0-0A26-4243-8BF8-32254D15386A}">
      <dgm:prSet/>
      <dgm:spPr/>
      <dgm:t>
        <a:bodyPr/>
        <a:lstStyle/>
        <a:p>
          <a:endParaRPr lang="en-US"/>
        </a:p>
      </dgm:t>
    </dgm:pt>
    <dgm:pt modelId="{A783764A-E557-4E23-B03A-777E47FFD22A}" type="sibTrans" cxnId="{DAF375F0-0A26-4243-8BF8-32254D15386A}">
      <dgm:prSet/>
      <dgm:spPr/>
      <dgm:t>
        <a:bodyPr/>
        <a:lstStyle/>
        <a:p>
          <a:endParaRPr lang="en-US"/>
        </a:p>
      </dgm:t>
    </dgm:pt>
    <dgm:pt modelId="{F9B185DF-74AC-4650-9A40-67F6D3B6869C}">
      <dgm:prSet/>
      <dgm:spPr>
        <a:solidFill>
          <a:srgbClr val="00B050"/>
        </a:solidFill>
      </dgm:spPr>
      <dgm:t>
        <a:bodyPr/>
        <a:lstStyle/>
        <a:p>
          <a:pPr rtl="0"/>
          <a:r>
            <a:rPr lang="bn-BD" b="1" dirty="0" smtClean="0"/>
            <a:t>৩।প্রত্যক্ষ সেবার তিনটি নাম বলো। </a:t>
          </a:r>
          <a:endParaRPr lang="en-US" dirty="0"/>
        </a:p>
      </dgm:t>
    </dgm:pt>
    <dgm:pt modelId="{8B3DF4C6-FEE5-410D-87C7-7883BF676865}" type="parTrans" cxnId="{27947D16-64E8-4B67-B7A4-E52EF16C3357}">
      <dgm:prSet/>
      <dgm:spPr/>
      <dgm:t>
        <a:bodyPr/>
        <a:lstStyle/>
        <a:p>
          <a:endParaRPr lang="en-US"/>
        </a:p>
      </dgm:t>
    </dgm:pt>
    <dgm:pt modelId="{7E64BFD5-49F8-43EC-973E-FACFFD1931BB}" type="sibTrans" cxnId="{27947D16-64E8-4B67-B7A4-E52EF16C3357}">
      <dgm:prSet/>
      <dgm:spPr/>
      <dgm:t>
        <a:bodyPr/>
        <a:lstStyle/>
        <a:p>
          <a:endParaRPr lang="en-US"/>
        </a:p>
      </dgm:t>
    </dgm:pt>
    <dgm:pt modelId="{381B2689-5E0D-48D9-B392-D59B2BD15723}" type="pres">
      <dgm:prSet presAssocID="{B91AD9A3-0AD5-448D-9BFB-BDA0F9E098C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2221782-58FD-4765-8E06-BA237488108B}" type="pres">
      <dgm:prSet presAssocID="{F73E714E-64D3-4265-BB25-635C66FC9E21}" presName="horFlow" presStyleCnt="0"/>
      <dgm:spPr/>
    </dgm:pt>
    <dgm:pt modelId="{06ABB77A-A1CD-43CE-A678-E02FCE7D7199}" type="pres">
      <dgm:prSet presAssocID="{F73E714E-64D3-4265-BB25-635C66FC9E21}" presName="bigChev" presStyleLbl="node1" presStyleIdx="0" presStyleCnt="3" custScaleX="378558"/>
      <dgm:spPr/>
      <dgm:t>
        <a:bodyPr/>
        <a:lstStyle/>
        <a:p>
          <a:endParaRPr lang="en-US"/>
        </a:p>
      </dgm:t>
    </dgm:pt>
    <dgm:pt modelId="{D3336F83-69EB-40AE-A664-D5B56B5447FD}" type="pres">
      <dgm:prSet presAssocID="{F73E714E-64D3-4265-BB25-635C66FC9E21}" presName="vSp" presStyleCnt="0"/>
      <dgm:spPr/>
    </dgm:pt>
    <dgm:pt modelId="{EACDB586-A9B7-4343-BFDE-CBF8DC308F0C}" type="pres">
      <dgm:prSet presAssocID="{9CF7731C-89AE-4892-B5CB-022AE4F1CC15}" presName="horFlow" presStyleCnt="0"/>
      <dgm:spPr/>
    </dgm:pt>
    <dgm:pt modelId="{3F612FAD-50E0-4356-91D5-541158C8B65E}" type="pres">
      <dgm:prSet presAssocID="{9CF7731C-89AE-4892-B5CB-022AE4F1CC15}" presName="bigChev" presStyleLbl="node1" presStyleIdx="1" presStyleCnt="3" custScaleX="378558"/>
      <dgm:spPr/>
      <dgm:t>
        <a:bodyPr/>
        <a:lstStyle/>
        <a:p>
          <a:endParaRPr lang="en-US"/>
        </a:p>
      </dgm:t>
    </dgm:pt>
    <dgm:pt modelId="{FB07A48B-F824-4646-8C23-1B7B818ED3B6}" type="pres">
      <dgm:prSet presAssocID="{9CF7731C-89AE-4892-B5CB-022AE4F1CC15}" presName="vSp" presStyleCnt="0"/>
      <dgm:spPr/>
    </dgm:pt>
    <dgm:pt modelId="{D5E385E6-9F58-46E5-9603-048BC7E9DB7C}" type="pres">
      <dgm:prSet presAssocID="{F9B185DF-74AC-4650-9A40-67F6D3B6869C}" presName="horFlow" presStyleCnt="0"/>
      <dgm:spPr/>
    </dgm:pt>
    <dgm:pt modelId="{C5F04942-C8F8-4903-A19D-72DCAF44589D}" type="pres">
      <dgm:prSet presAssocID="{F9B185DF-74AC-4650-9A40-67F6D3B6869C}" presName="bigChev" presStyleLbl="node1" presStyleIdx="2" presStyleCnt="3" custScaleX="377860"/>
      <dgm:spPr/>
      <dgm:t>
        <a:bodyPr/>
        <a:lstStyle/>
        <a:p>
          <a:endParaRPr lang="en-US"/>
        </a:p>
      </dgm:t>
    </dgm:pt>
  </dgm:ptLst>
  <dgm:cxnLst>
    <dgm:cxn modelId="{773625C4-6283-4526-BE4B-BF78A4551FA0}" type="presOf" srcId="{B91AD9A3-0AD5-448D-9BFB-BDA0F9E098CC}" destId="{381B2689-5E0D-48D9-B392-D59B2BD15723}" srcOrd="0" destOrd="0" presId="urn:microsoft.com/office/officeart/2005/8/layout/lProcess3"/>
    <dgm:cxn modelId="{2FD9B82F-8B16-4326-811F-EA540ADAA3BD}" srcId="{B91AD9A3-0AD5-448D-9BFB-BDA0F9E098CC}" destId="{F73E714E-64D3-4265-BB25-635C66FC9E21}" srcOrd="0" destOrd="0" parTransId="{8599500B-7803-4DCF-B2F1-B67F9685C22E}" sibTransId="{CA05BE09-C647-4959-BC13-D79CE708FB40}"/>
    <dgm:cxn modelId="{88736DF6-BD07-42B2-926A-7784F55330D4}" type="presOf" srcId="{F9B185DF-74AC-4650-9A40-67F6D3B6869C}" destId="{C5F04942-C8F8-4903-A19D-72DCAF44589D}" srcOrd="0" destOrd="0" presId="urn:microsoft.com/office/officeart/2005/8/layout/lProcess3"/>
    <dgm:cxn modelId="{27947D16-64E8-4B67-B7A4-E52EF16C3357}" srcId="{B91AD9A3-0AD5-448D-9BFB-BDA0F9E098CC}" destId="{F9B185DF-74AC-4650-9A40-67F6D3B6869C}" srcOrd="2" destOrd="0" parTransId="{8B3DF4C6-FEE5-410D-87C7-7883BF676865}" sibTransId="{7E64BFD5-49F8-43EC-973E-FACFFD1931BB}"/>
    <dgm:cxn modelId="{68A0F93A-7D84-4164-84E2-36782723987E}" type="presOf" srcId="{F73E714E-64D3-4265-BB25-635C66FC9E21}" destId="{06ABB77A-A1CD-43CE-A678-E02FCE7D7199}" srcOrd="0" destOrd="0" presId="urn:microsoft.com/office/officeart/2005/8/layout/lProcess3"/>
    <dgm:cxn modelId="{C0CFF24C-D211-40A1-BB56-6C2AD0DB9A1E}" type="presOf" srcId="{9CF7731C-89AE-4892-B5CB-022AE4F1CC15}" destId="{3F612FAD-50E0-4356-91D5-541158C8B65E}" srcOrd="0" destOrd="0" presId="urn:microsoft.com/office/officeart/2005/8/layout/lProcess3"/>
    <dgm:cxn modelId="{DAF375F0-0A26-4243-8BF8-32254D15386A}" srcId="{B91AD9A3-0AD5-448D-9BFB-BDA0F9E098CC}" destId="{9CF7731C-89AE-4892-B5CB-022AE4F1CC15}" srcOrd="1" destOrd="0" parTransId="{13D4433C-2056-45B6-A287-C2E76027103A}" sibTransId="{A783764A-E557-4E23-B03A-777E47FFD22A}"/>
    <dgm:cxn modelId="{12F6A4D0-DFC8-49B2-B60B-9613F0B8FA01}" type="presParOf" srcId="{381B2689-5E0D-48D9-B392-D59B2BD15723}" destId="{E2221782-58FD-4765-8E06-BA237488108B}" srcOrd="0" destOrd="0" presId="urn:microsoft.com/office/officeart/2005/8/layout/lProcess3"/>
    <dgm:cxn modelId="{AFFEC759-925B-4576-99CB-17E1CB2F2A6E}" type="presParOf" srcId="{E2221782-58FD-4765-8E06-BA237488108B}" destId="{06ABB77A-A1CD-43CE-A678-E02FCE7D7199}" srcOrd="0" destOrd="0" presId="urn:microsoft.com/office/officeart/2005/8/layout/lProcess3"/>
    <dgm:cxn modelId="{4888BE43-B774-42BF-A206-7BE8128D9857}" type="presParOf" srcId="{381B2689-5E0D-48D9-B392-D59B2BD15723}" destId="{D3336F83-69EB-40AE-A664-D5B56B5447FD}" srcOrd="1" destOrd="0" presId="urn:microsoft.com/office/officeart/2005/8/layout/lProcess3"/>
    <dgm:cxn modelId="{CDA8E27B-0F66-4A99-BB4C-D76022958503}" type="presParOf" srcId="{381B2689-5E0D-48D9-B392-D59B2BD15723}" destId="{EACDB586-A9B7-4343-BFDE-CBF8DC308F0C}" srcOrd="2" destOrd="0" presId="urn:microsoft.com/office/officeart/2005/8/layout/lProcess3"/>
    <dgm:cxn modelId="{701BA11F-F509-4E69-8701-3E202EDA53DE}" type="presParOf" srcId="{EACDB586-A9B7-4343-BFDE-CBF8DC308F0C}" destId="{3F612FAD-50E0-4356-91D5-541158C8B65E}" srcOrd="0" destOrd="0" presId="urn:microsoft.com/office/officeart/2005/8/layout/lProcess3"/>
    <dgm:cxn modelId="{A97146CB-1E32-47A8-B987-73D45A5CA78E}" type="presParOf" srcId="{381B2689-5E0D-48D9-B392-D59B2BD15723}" destId="{FB07A48B-F824-4646-8C23-1B7B818ED3B6}" srcOrd="3" destOrd="0" presId="urn:microsoft.com/office/officeart/2005/8/layout/lProcess3"/>
    <dgm:cxn modelId="{835170C5-9747-4F83-852E-C469E601989E}" type="presParOf" srcId="{381B2689-5E0D-48D9-B392-D59B2BD15723}" destId="{D5E385E6-9F58-46E5-9603-048BC7E9DB7C}" srcOrd="4" destOrd="0" presId="urn:microsoft.com/office/officeart/2005/8/layout/lProcess3"/>
    <dgm:cxn modelId="{310BF919-7E8B-4127-B695-EFBD8C399A23}" type="presParOf" srcId="{D5E385E6-9F58-46E5-9603-048BC7E9DB7C}" destId="{C5F04942-C8F8-4903-A19D-72DCAF44589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6CE5F9-D836-434B-9E29-1B630DBE4D30}">
      <dsp:nvSpPr>
        <dsp:cNvPr id="0" name=""/>
        <dsp:cNvSpPr/>
      </dsp:nvSpPr>
      <dsp:spPr>
        <a:xfrm>
          <a:off x="0" y="46401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D83A5B-24F8-4A6A-9FA4-617ECC59125E}">
      <dsp:nvSpPr>
        <dsp:cNvPr id="0" name=""/>
        <dsp:cNvSpPr/>
      </dsp:nvSpPr>
      <dsp:spPr>
        <a:xfrm>
          <a:off x="381000" y="355596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rgbClr val="000099"/>
              </a:solidFill>
              <a:latin typeface="NikoshBAN" pitchFamily="2" charset="0"/>
              <a:cs typeface="NikoshBAN" pitchFamily="2" charset="0"/>
            </a:rPr>
            <a:t>শিল্প</a:t>
          </a:r>
          <a:endParaRPr lang="en-US" sz="3100" b="1" kern="1200" dirty="0"/>
        </a:p>
      </dsp:txBody>
      <dsp:txXfrm>
        <a:off x="425672" y="400268"/>
        <a:ext cx="4177856" cy="825776"/>
      </dsp:txXfrm>
    </dsp:sp>
    <dsp:sp modelId="{F586F1C2-66A9-47FF-B8B9-C4D05A96B095}">
      <dsp:nvSpPr>
        <dsp:cNvPr id="0" name=""/>
        <dsp:cNvSpPr/>
      </dsp:nvSpPr>
      <dsp:spPr>
        <a:xfrm>
          <a:off x="0" y="1870179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5DFE46-22CC-4A34-8506-CA5AF2DE11FE}">
      <dsp:nvSpPr>
        <dsp:cNvPr id="0" name=""/>
        <dsp:cNvSpPr/>
      </dsp:nvSpPr>
      <dsp:spPr>
        <a:xfrm>
          <a:off x="381000" y="1727201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rPr>
            <a:t>বাণিজ্য</a:t>
          </a:r>
          <a:endParaRPr lang="en-US" sz="3100" kern="1200" dirty="0"/>
        </a:p>
      </dsp:txBody>
      <dsp:txXfrm>
        <a:off x="425672" y="1771873"/>
        <a:ext cx="4177856" cy="825776"/>
      </dsp:txXfrm>
    </dsp:sp>
    <dsp:sp modelId="{D9890A1E-27A1-4019-B792-00D836BF516A}">
      <dsp:nvSpPr>
        <dsp:cNvPr id="0" name=""/>
        <dsp:cNvSpPr/>
      </dsp:nvSpPr>
      <dsp:spPr>
        <a:xfrm>
          <a:off x="0" y="3276340"/>
          <a:ext cx="60960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EED804-8F9B-4A0E-8A5E-5D0F6366C7D3}">
      <dsp:nvSpPr>
        <dsp:cNvPr id="0" name=""/>
        <dsp:cNvSpPr/>
      </dsp:nvSpPr>
      <dsp:spPr>
        <a:xfrm>
          <a:off x="304800" y="3098797"/>
          <a:ext cx="4267200" cy="915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/>
            <a:t>প্রত্যক্ষ সেবা</a:t>
          </a:r>
          <a:endParaRPr lang="en-US" sz="3100" kern="1200" dirty="0"/>
        </a:p>
      </dsp:txBody>
      <dsp:txXfrm>
        <a:off x="349472" y="3143469"/>
        <a:ext cx="4177856" cy="825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BB77A-A1CD-43CE-A678-E02FCE7D7199}">
      <dsp:nvSpPr>
        <dsp:cNvPr id="0" name=""/>
        <dsp:cNvSpPr/>
      </dsp:nvSpPr>
      <dsp:spPr>
        <a:xfrm>
          <a:off x="2" y="5061"/>
          <a:ext cx="8229595" cy="869572"/>
        </a:xfrm>
        <a:prstGeom prst="chevron">
          <a:avLst/>
        </a:prstGeom>
        <a:solidFill>
          <a:srgbClr val="FF000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/>
            <a:t>১।পণ্য-দ্রব্য বিনিময়ের তিনটি সহায়ক কাজ কি কি?</a:t>
          </a:r>
          <a:endParaRPr lang="en-US" sz="2700" kern="1200" dirty="0"/>
        </a:p>
      </dsp:txBody>
      <dsp:txXfrm>
        <a:off x="434788" y="5061"/>
        <a:ext cx="7360023" cy="869572"/>
      </dsp:txXfrm>
    </dsp:sp>
    <dsp:sp modelId="{3F612FAD-50E0-4356-91D5-541158C8B65E}">
      <dsp:nvSpPr>
        <dsp:cNvPr id="0" name=""/>
        <dsp:cNvSpPr/>
      </dsp:nvSpPr>
      <dsp:spPr>
        <a:xfrm>
          <a:off x="2" y="996374"/>
          <a:ext cx="8229595" cy="869572"/>
        </a:xfrm>
        <a:prstGeom prst="chevron">
          <a:avLst/>
        </a:prstGeom>
        <a:solidFill>
          <a:srgbClr val="0070C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/>
            <a:t>২। ব্যবসায়ের বিভিন্ন ধরনের বাধা দূর করার উপায়গুলো বলো।</a:t>
          </a:r>
          <a:endParaRPr lang="en-US" sz="2700" kern="1200" dirty="0"/>
        </a:p>
      </dsp:txBody>
      <dsp:txXfrm>
        <a:off x="434788" y="996374"/>
        <a:ext cx="7360023" cy="869572"/>
      </dsp:txXfrm>
    </dsp:sp>
    <dsp:sp modelId="{C5F04942-C8F8-4903-A19D-72DCAF44589D}">
      <dsp:nvSpPr>
        <dsp:cNvPr id="0" name=""/>
        <dsp:cNvSpPr/>
      </dsp:nvSpPr>
      <dsp:spPr>
        <a:xfrm>
          <a:off x="2" y="1987687"/>
          <a:ext cx="8214421" cy="869572"/>
        </a:xfrm>
        <a:prstGeom prst="chevron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/>
            <a:t>৩।প্রত্যক্ষ সেবার তিনটি নাম বলো। </a:t>
          </a:r>
          <a:endParaRPr lang="en-US" sz="2700" kern="1200" dirty="0"/>
        </a:p>
      </dsp:txBody>
      <dsp:txXfrm>
        <a:off x="434788" y="1987687"/>
        <a:ext cx="7344849" cy="869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D4317-B0B9-4DB3-A1C7-DF39C960CE56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1C7A6-CDB7-44B1-B2B6-82275ABF2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1FCA2A5-A1A0-4A40-AA1F-5CE3B77FB6E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A782DA5-BDDB-4767-AD91-8CD2698802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18"/>
            <a:ext cx="9195582" cy="68911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1524000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9600" b="1" cap="all" dirty="0" err="1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স্বাগতম</a:t>
            </a:r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84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Tm="2000">
        <p14:ripple/>
        <p:sndAc>
          <p:stSnd>
            <p:snd r:embed="rId2" name="chimes.wav"/>
          </p:stSnd>
        </p:sndAc>
      </p:transition>
    </mc:Choice>
    <mc:Fallback xmlns="">
      <p:transition spd="slow" advTm="2000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2750696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55904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6050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81000"/>
            <a:ext cx="8305800" cy="6324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19100" y="3335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19100" y="165908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100" y="114300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2102885"/>
            <a:ext cx="723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9600" b="1" cap="all" dirty="0" err="1" smtClean="0">
                <a:ln w="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শিল্প</a:t>
            </a:r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lock Arc 2"/>
          <p:cNvSpPr/>
          <p:nvPr/>
        </p:nvSpPr>
        <p:spPr>
          <a:xfrm>
            <a:off x="2164671" y="1381866"/>
            <a:ext cx="4515449" cy="4515449"/>
          </a:xfrm>
          <a:prstGeom prst="blockArc">
            <a:avLst>
              <a:gd name="adj1" fmla="val 11880000"/>
              <a:gd name="adj2" fmla="val 16200000"/>
              <a:gd name="adj3" fmla="val 46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Block Arc 3"/>
          <p:cNvSpPr/>
          <p:nvPr/>
        </p:nvSpPr>
        <p:spPr>
          <a:xfrm>
            <a:off x="2164671" y="1381866"/>
            <a:ext cx="4515449" cy="4515449"/>
          </a:xfrm>
          <a:prstGeom prst="blockArc">
            <a:avLst>
              <a:gd name="adj1" fmla="val 7560000"/>
              <a:gd name="adj2" fmla="val 11880000"/>
              <a:gd name="adj3" fmla="val 46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Block Arc 4"/>
          <p:cNvSpPr/>
          <p:nvPr/>
        </p:nvSpPr>
        <p:spPr>
          <a:xfrm>
            <a:off x="2164671" y="1381866"/>
            <a:ext cx="4515449" cy="4515449"/>
          </a:xfrm>
          <a:prstGeom prst="blockArc">
            <a:avLst>
              <a:gd name="adj1" fmla="val 3240000"/>
              <a:gd name="adj2" fmla="val 7560000"/>
              <a:gd name="adj3" fmla="val 46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Block Arc 5"/>
          <p:cNvSpPr/>
          <p:nvPr/>
        </p:nvSpPr>
        <p:spPr>
          <a:xfrm>
            <a:off x="2164671" y="1381866"/>
            <a:ext cx="4515449" cy="4515449"/>
          </a:xfrm>
          <a:prstGeom prst="blockArc">
            <a:avLst>
              <a:gd name="adj1" fmla="val 20520000"/>
              <a:gd name="adj2" fmla="val 3240000"/>
              <a:gd name="adj3" fmla="val 46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Block Arc 6"/>
          <p:cNvSpPr/>
          <p:nvPr/>
        </p:nvSpPr>
        <p:spPr>
          <a:xfrm>
            <a:off x="2164671" y="1381866"/>
            <a:ext cx="4515449" cy="4515449"/>
          </a:xfrm>
          <a:prstGeom prst="blockArc">
            <a:avLst>
              <a:gd name="adj1" fmla="val 16200000"/>
              <a:gd name="adj2" fmla="val 20520000"/>
              <a:gd name="adj3" fmla="val 464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/>
          <p:cNvGrpSpPr/>
          <p:nvPr/>
        </p:nvGrpSpPr>
        <p:grpSpPr>
          <a:xfrm>
            <a:off x="3382980" y="2600175"/>
            <a:ext cx="2078831" cy="2078831"/>
            <a:chOff x="2468580" y="1895515"/>
            <a:chExt cx="2078831" cy="207883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9" name="Oval 8"/>
            <p:cNvSpPr/>
            <p:nvPr/>
          </p:nvSpPr>
          <p:spPr>
            <a:xfrm>
              <a:off x="2468580" y="1895515"/>
              <a:ext cx="2078831" cy="207883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2590800" y="2253443"/>
              <a:ext cx="1861831" cy="14699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6000" kern="1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শিল্প</a:t>
              </a:r>
              <a:endParaRPr lang="en-US" sz="6000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355595" y="706662"/>
            <a:ext cx="2133602" cy="1455181"/>
            <a:chOff x="2441195" y="2002"/>
            <a:chExt cx="2133602" cy="14551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Oval 11"/>
            <p:cNvSpPr/>
            <p:nvPr/>
          </p:nvSpPr>
          <p:spPr>
            <a:xfrm>
              <a:off x="2441195" y="2002"/>
              <a:ext cx="2133602" cy="14551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1"/>
            <p:cNvSpPr/>
            <p:nvPr/>
          </p:nvSpPr>
          <p:spPr>
            <a:xfrm>
              <a:off x="2753654" y="215108"/>
              <a:ext cx="1508684" cy="1028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প্রজনন শিল্প</a:t>
              </a:r>
              <a:endParaRPr lang="en-US" sz="3200" kern="1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492999" y="2230513"/>
            <a:ext cx="2053596" cy="1455181"/>
            <a:chOff x="4578599" y="1525853"/>
            <a:chExt cx="2053596" cy="14551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4578599" y="1525853"/>
              <a:ext cx="2053596" cy="14551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3"/>
            <p:cNvSpPr/>
            <p:nvPr/>
          </p:nvSpPr>
          <p:spPr>
            <a:xfrm>
              <a:off x="4879341" y="1738959"/>
              <a:ext cx="1452112" cy="1028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নিষ্কাশন</a:t>
              </a:r>
              <a:r>
                <a:rPr lang="bn-BD" sz="3200" kern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NikoshBAN" pitchFamily="2" charset="0"/>
                  <a:cs typeface="NikoshBAN" pitchFamily="2" charset="0"/>
                </a:rPr>
                <a:t> শিল্প</a:t>
              </a:r>
              <a:endParaRPr lang="en-US" sz="32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31720" y="4696156"/>
            <a:ext cx="1973881" cy="1455181"/>
            <a:chOff x="3817320" y="3991496"/>
            <a:chExt cx="1973881" cy="14551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817320" y="3991496"/>
              <a:ext cx="1973881" cy="14551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Oval 15"/>
            <p:cNvSpPr/>
            <p:nvPr/>
          </p:nvSpPr>
          <p:spPr>
            <a:xfrm>
              <a:off x="4106388" y="4204602"/>
              <a:ext cx="1395745" cy="1028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নির্মাণ শিল্প</a:t>
              </a:r>
              <a:endParaRPr lang="en-US" sz="3200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57401" y="4696156"/>
            <a:ext cx="2137458" cy="1455181"/>
            <a:chOff x="1143001" y="3991496"/>
            <a:chExt cx="2137458" cy="14551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1" name="Oval 20"/>
            <p:cNvSpPr/>
            <p:nvPr/>
          </p:nvSpPr>
          <p:spPr>
            <a:xfrm>
              <a:off x="1143001" y="3991496"/>
              <a:ext cx="2137458" cy="14551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Oval 17"/>
            <p:cNvSpPr/>
            <p:nvPr/>
          </p:nvSpPr>
          <p:spPr>
            <a:xfrm>
              <a:off x="1456024" y="4204602"/>
              <a:ext cx="1511412" cy="1028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kern="1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উৎপাদন</a:t>
              </a:r>
              <a:r>
                <a:rPr lang="bn-BD" sz="3200" kern="1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শিল্প</a:t>
              </a:r>
              <a:endParaRPr lang="en-US" sz="3200" kern="1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97404" y="2230513"/>
            <a:ext cx="1455181" cy="1455181"/>
            <a:chOff x="683004" y="1525853"/>
            <a:chExt cx="1455181" cy="1455181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683004" y="1525853"/>
              <a:ext cx="1455181" cy="145518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19"/>
            <p:cNvSpPr/>
            <p:nvPr/>
          </p:nvSpPr>
          <p:spPr>
            <a:xfrm>
              <a:off x="896110" y="1738959"/>
              <a:ext cx="1028969" cy="1028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200" kern="1200" dirty="0">
                  <a:solidFill>
                    <a:srgbClr val="CC0000"/>
                  </a:solidFill>
                  <a:latin typeface="NikoshBAN" pitchFamily="2" charset="0"/>
                  <a:cs typeface="NikoshBAN" pitchFamily="2" charset="0"/>
                </a:rPr>
                <a:t>সেবা শিল্প</a:t>
              </a:r>
              <a:endParaRPr lang="en-US" sz="3200" kern="12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Up Arrow 25"/>
          <p:cNvSpPr/>
          <p:nvPr/>
        </p:nvSpPr>
        <p:spPr>
          <a:xfrm>
            <a:off x="4422395" y="2230513"/>
            <a:ext cx="187705" cy="36966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>
            <a:off x="5367030" y="2958103"/>
            <a:ext cx="351630" cy="289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3052585" y="3124200"/>
            <a:ext cx="452615" cy="2459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382980" y="4428058"/>
            <a:ext cx="285074" cy="26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05614" y="4448645"/>
            <a:ext cx="285074" cy="2680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9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305300" cy="4876799"/>
          </a:xfrm>
        </p:spPr>
      </p:pic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4040" y="5749636"/>
            <a:ext cx="5715000" cy="935182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 শিল্প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533400"/>
            <a:ext cx="430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1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5486400"/>
            <a:ext cx="6096000" cy="1066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নিষ্কাশন শিল্প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"/>
            <a:ext cx="419100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533400"/>
            <a:ext cx="43053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6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5000" y="5410200"/>
            <a:ext cx="46482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নির্মাণ শিল্প</a:t>
            </a:r>
            <a:endParaRPr lang="en-US" sz="5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990600"/>
            <a:ext cx="3924300" cy="403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4495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5334000"/>
            <a:ext cx="4724400" cy="838200"/>
          </a:xfrm>
          <a:prstGeom prst="rect">
            <a:avLst/>
          </a:prstGeom>
          <a:solidFill>
            <a:schemeClr val="bg2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উৎপাদন শিল্প</a:t>
            </a:r>
            <a:endParaRPr lang="en-US" sz="54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685800"/>
            <a:ext cx="4591050" cy="434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85800"/>
            <a:ext cx="4038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0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52600" y="5809957"/>
            <a:ext cx="5486400" cy="893618"/>
          </a:xfrm>
          <a:prstGeom prst="rect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সেবা শিল্প</a:t>
            </a:r>
            <a:endParaRPr lang="en-US" sz="5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609600"/>
            <a:ext cx="3962400" cy="487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3053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BD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প্রত্যেকটি শিল্পের তিনটি করে উদাহরণ লিখ।</a:t>
            </a:r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6000" dirty="0" smtClean="0"/>
              <a:t> </a:t>
            </a:r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</a:t>
            </a:r>
            <a:r>
              <a:rPr lang="en-US" sz="6000" dirty="0" err="1" smtClean="0">
                <a:solidFill>
                  <a:srgbClr val="00B050"/>
                </a:solidFill>
              </a:rPr>
              <a:t>সময়ঃ</a:t>
            </a:r>
            <a:r>
              <a:rPr lang="en-US" sz="6000" dirty="0" smtClean="0">
                <a:solidFill>
                  <a:srgbClr val="00B050"/>
                </a:solidFill>
              </a:rPr>
              <a:t> ০৫ </a:t>
            </a:r>
            <a:r>
              <a:rPr lang="en-US" sz="6000" dirty="0" err="1" smtClean="0">
                <a:solidFill>
                  <a:srgbClr val="00B050"/>
                </a:solidFill>
              </a:rPr>
              <a:t>মিনিট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81200" y="2044004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বাণিজ্য</a:t>
            </a:r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62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শিক্ষক</a:t>
            </a:r>
            <a:r>
              <a:rPr lang="en-GB" dirty="0" smtClean="0"/>
              <a:t> </a:t>
            </a:r>
            <a:r>
              <a:rPr lang="en-GB" dirty="0" err="1" smtClean="0"/>
              <a:t>পরিচিতি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20782" y="1357746"/>
            <a:ext cx="9067800" cy="5105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057400"/>
            <a:ext cx="5867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হাওলাদার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জুলিও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কুরী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পাকদী,চরমুগরিয়া,মাদারীপুর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E-MAIL:monirshadhin30@gmail.com </a:t>
            </a:r>
            <a:endParaRPr lang="en-US" sz="2400" dirty="0" smtClean="0"/>
          </a:p>
          <a:p>
            <a:r>
              <a:rPr lang="en-GB" sz="3200" dirty="0" smtClean="0"/>
              <a:t>Mob. 01725369030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357746"/>
            <a:ext cx="3311236" cy="225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2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6-Point Star 3"/>
          <p:cNvSpPr/>
          <p:nvPr/>
        </p:nvSpPr>
        <p:spPr>
          <a:xfrm>
            <a:off x="1409700" y="858033"/>
            <a:ext cx="5334000" cy="5029200"/>
          </a:xfrm>
          <a:prstGeom prst="star6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2405391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bn-BD" sz="7200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বাণিজ্য </a:t>
            </a:r>
            <a:endParaRPr lang="en-US" sz="72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104157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pPr algn="ctr"/>
            <a:r>
              <a:rPr lang="bn-BD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2929" y="1752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পরিবহণ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55958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5887233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14300" y="4338604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43005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">
                <a:rot lat="0" lon="0" rev="600000"/>
              </a:lightRig>
            </a:scene3d>
            <a:sp3d extrusionH="57150" contourW="12700" prstMaterial="legacyWireframe">
              <a:extrusionClr>
                <a:srgbClr val="FFFF00"/>
              </a:extrusionClr>
              <a:contourClr>
                <a:srgbClr val="92D050"/>
              </a:contourClr>
            </a:sp3d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200" dirty="0" err="1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জ্ঞাপন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28600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5181600"/>
            <a:ext cx="7239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 বিনিময়</a:t>
            </a:r>
            <a:endParaRPr lang="en-US" sz="9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001000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3600" y="5091211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পরিবহণ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28600"/>
            <a:ext cx="7010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4953000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96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96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জ্ঞাপন</a:t>
            </a:r>
            <a:endParaRPr lang="en-US" sz="9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8153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28800" y="4953000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বিমা</a:t>
            </a:r>
            <a:endParaRPr lang="en-US" sz="9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04800"/>
            <a:ext cx="6400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51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28600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19300" y="5288340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9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4" y="457200"/>
            <a:ext cx="76199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8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62200" y="5638800"/>
            <a:ext cx="449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গুদামজাতকরণ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04800"/>
            <a:ext cx="7315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9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" y="228600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24499"/>
            <a:ext cx="6419590" cy="1143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80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551" y="2777653"/>
            <a:ext cx="876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বাণিজ্যের উপাদানগুলির বাধা দূর করার উপায়গুলি লিখ।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62800" y="1071489"/>
            <a:ext cx="1828800" cy="1871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সময়-৬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9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304800"/>
            <a:ext cx="89916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333500" y="5715000"/>
            <a:ext cx="6324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lvl="0" algn="ctr"/>
            <a:r>
              <a:rPr lang="bn-BD" sz="4800" dirty="0"/>
              <a:t>প্রত্যক্ষ সেবা</a:t>
            </a:r>
            <a:endParaRPr lang="en-US" sz="4800" dirty="0"/>
          </a:p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85800"/>
            <a:ext cx="7467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5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76200"/>
            <a:ext cx="9144000" cy="69342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690467" y="457200"/>
            <a:ext cx="651251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96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9600" dirty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31687618"/>
              </p:ext>
            </p:extLst>
          </p:nvPr>
        </p:nvGraphicFramePr>
        <p:xfrm>
          <a:off x="533400" y="3276600"/>
          <a:ext cx="82296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857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পরিচিতি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524000"/>
            <a:ext cx="8991600" cy="53340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33400" y="1313610"/>
            <a:ext cx="7924800" cy="537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শ্রেণি: নবম ও দশম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বিষয়: ব্যবসায় উদ্যোগ</a:t>
            </a:r>
          </a:p>
          <a:p>
            <a:pPr>
              <a:lnSpc>
                <a:spcPct val="150000"/>
              </a:lnSpc>
            </a:pP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প্রথম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সময়-৫০ </a:t>
            </a:r>
            <a:r>
              <a:rPr lang="en-US" sz="4400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44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08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28600" y="228600"/>
            <a:ext cx="8839200" cy="662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09800" y="381000"/>
            <a:ext cx="487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CC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CC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1500" y="2134046"/>
            <a:ext cx="8115300" cy="4266754"/>
            <a:chOff x="304800" y="446"/>
            <a:chExt cx="8000999" cy="2589907"/>
          </a:xfrm>
        </p:grpSpPr>
        <p:sp>
          <p:nvSpPr>
            <p:cNvPr id="5" name="Chevron 4"/>
            <p:cNvSpPr/>
            <p:nvPr/>
          </p:nvSpPr>
          <p:spPr>
            <a:xfrm>
              <a:off x="304800" y="446"/>
              <a:ext cx="8000999" cy="2589907"/>
            </a:xfrm>
            <a:prstGeom prst="chevron">
              <a:avLst/>
            </a:pr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4"/>
            <p:cNvSpPr/>
            <p:nvPr/>
          </p:nvSpPr>
          <p:spPr>
            <a:xfrm>
              <a:off x="717997" y="446"/>
              <a:ext cx="7212168" cy="25899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2070" tIns="26035" rIns="0" bIns="26035" numCol="1" spcCol="1270" anchor="ctr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100" kern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“আধুনিক ব্যবসায়ে প্রত্যক্ষ সেবা একটি গুরুত্বপূর্ণ শাখা’’ উক্তিটি ব্যাখ্যা কর।</a:t>
              </a:r>
              <a:endParaRPr lang="en-US" sz="4100" kern="12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62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2044004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100" y="2102886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399" y="228600"/>
            <a:ext cx="8874955" cy="6477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95500" y="2255286"/>
            <a:ext cx="5181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600" b="1" cap="all" spc="0" dirty="0">
              <a:ln w="0"/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" y="4876800"/>
            <a:ext cx="6057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9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6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47244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29000"/>
            <a:ext cx="40386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29000"/>
            <a:ext cx="4953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2400" y="838200"/>
            <a:ext cx="8763000" cy="579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9600" dirty="0" err="1" smtClean="0">
                <a:solidFill>
                  <a:schemeClr val="tx2">
                    <a:lumMod val="75000"/>
                  </a:schemeClr>
                </a:solidFill>
              </a:rPr>
              <a:t>পাঠ</a:t>
            </a:r>
            <a:r>
              <a:rPr lang="en-US" sz="9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9600" dirty="0" err="1" smtClean="0">
                <a:solidFill>
                  <a:schemeClr val="tx2">
                    <a:lumMod val="75000"/>
                  </a:schemeClr>
                </a:solidFill>
              </a:rPr>
              <a:t>ঘোষণা</a:t>
            </a:r>
            <a:endParaRPr lang="en-US" sz="9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71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60960" y="268855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</a:t>
            </a:r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000500" y="990600"/>
            <a:ext cx="1219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10000" y="4812208"/>
            <a:ext cx="15240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0070C0"/>
                </a:solidFill>
              </a:rPr>
              <a:t>শিক্ষণফল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ব্যবসায় কি তা বলতে পারবে</a:t>
            </a:r>
            <a:r>
              <a:rPr lang="en-US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ব্যবসায়ের শ্রেণিবিভাগ উল্লেখ করতে পারবে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শিল্প ওবাণিজ্যের মধ্যে সম্পর্ক নির্ণয় করতে পারবে।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sp>
        <p:nvSpPr>
          <p:cNvPr id="4" name="Rounded Rectangle 3"/>
          <p:cNvSpPr/>
          <p:nvPr/>
        </p:nvSpPr>
        <p:spPr>
          <a:xfrm>
            <a:off x="76200" y="55418"/>
            <a:ext cx="9067800" cy="6629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76200"/>
            <a:ext cx="9144000" cy="678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962400" cy="312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70" y="457200"/>
            <a:ext cx="4210931" cy="312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581400"/>
            <a:ext cx="39624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1" y="3624263"/>
            <a:ext cx="4084320" cy="292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929" y="304800"/>
            <a:ext cx="9067800" cy="6553200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66335" y="2552700"/>
            <a:ext cx="7162800" cy="205740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endParaRPr lang="en-US" sz="8800" dirty="0"/>
          </a:p>
        </p:txBody>
      </p:sp>
      <p:sp>
        <p:nvSpPr>
          <p:cNvPr id="6" name="Down Arrow 5"/>
          <p:cNvSpPr/>
          <p:nvPr/>
        </p:nvSpPr>
        <p:spPr>
          <a:xfrm>
            <a:off x="4038600" y="4724400"/>
            <a:ext cx="1600200" cy="152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2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301</TotalTime>
  <Words>195</Words>
  <Application>Microsoft Office PowerPoint</Application>
  <PresentationFormat>On-screen Show (4:3)</PresentationFormat>
  <Paragraphs>67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Clarity</vt:lpstr>
      <vt:lpstr>PowerPoint Presentation</vt:lpstr>
      <vt:lpstr>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শিক্ষণফল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</dc:creator>
  <cp:lastModifiedBy>Walton</cp:lastModifiedBy>
  <cp:revision>34</cp:revision>
  <dcterms:created xsi:type="dcterms:W3CDTF">2020-04-17T13:00:57Z</dcterms:created>
  <dcterms:modified xsi:type="dcterms:W3CDTF">2020-04-18T05:19:49Z</dcterms:modified>
</cp:coreProperties>
</file>