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6" r:id="rId6"/>
    <p:sldId id="264" r:id="rId7"/>
    <p:sldId id="268" r:id="rId8"/>
    <p:sldId id="267" r:id="rId9"/>
    <p:sldId id="273" r:id="rId10"/>
    <p:sldId id="275" r:id="rId11"/>
    <p:sldId id="272" r:id="rId12"/>
    <p:sldId id="270" r:id="rId13"/>
    <p:sldId id="263" r:id="rId14"/>
    <p:sldId id="271" r:id="rId15"/>
    <p:sldId id="258" r:id="rId16"/>
    <p:sldId id="265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87EEC-9B4F-45E8-AF90-EB6D1E75B32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AF4D3-2871-4FE9-BFF9-93A50472B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6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80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-flow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d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1219200"/>
            <a:ext cx="13716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219200"/>
            <a:ext cx="21336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পরিবাহী তার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04800"/>
            <a:ext cx="6477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তড়িৎ বর্তনীর প্রতীক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133600"/>
            <a:ext cx="19812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সুইচ অফ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895600"/>
            <a:ext cx="20574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সুইচ অন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3733800"/>
            <a:ext cx="17526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4572000"/>
            <a:ext cx="16764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ব্যাটারী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2057400"/>
            <a:ext cx="20574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অ্যামিটার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2895600"/>
            <a:ext cx="2286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ভোল্টমিটার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3810000"/>
            <a:ext cx="17526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ডায়োড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au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9144000" cy="3390900"/>
          </a:xfrm>
          <a:prstGeom prst="rect">
            <a:avLst/>
          </a:prstGeom>
        </p:spPr>
      </p:pic>
      <p:pic>
        <p:nvPicPr>
          <p:cNvPr id="4" name="Picture 3" descr="dreqoiu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8991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362200" y="228600"/>
            <a:ext cx="4191000" cy="1752600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43200" y="533400"/>
            <a:ext cx="32544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1524000" y="2057400"/>
            <a:ext cx="5791200" cy="4495800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 বাল্ব , ১টি ব্যাটারি , ১টি সুইচ ও ১টি অ্যামিটারের সাহায্যে একটি শ্রেণী বর্তনী আঁক ।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604789"/>
              </p:ext>
            </p:extLst>
          </p:nvPr>
        </p:nvGraphicFramePr>
        <p:xfrm>
          <a:off x="3962400" y="1905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299855" y="3048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চলো একটি ভিডিও দেখি।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14800"/>
            <a:ext cx="8229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 ও সমান্তরাল সংযোগের মধ্যে কোনটি অধিক সুবিধাজনক  আলোচনা কর।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1143000" y="533400"/>
            <a:ext cx="6705600" cy="14478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0"/>
            <a:ext cx="9144000" cy="213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) তড়িৎ বর্তনী কী? </a:t>
            </a:r>
          </a:p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খ) শ্রেণী সংযোগ বর্তনী বলতে কী বুঝায় ?</a:t>
            </a:r>
          </a:p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নং চিত্রের একটি বাল্ব ফিউজ হলে কি ঘটবে ? ব্যাখ্যা কর। </a:t>
            </a:r>
          </a:p>
          <a:p>
            <a:pPr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ঘ) ‘গৃহে বিদ্যুতায়নের জন্য ২নং চিত্রের সংযোগ সুবিধাজনক’- উক্তিটির যথার্থতা বিশ্লেষণ কর। 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48099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dasfw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3429000" cy="2216516"/>
          </a:xfrm>
          <a:prstGeom prst="rect">
            <a:avLst/>
          </a:prstGeom>
        </p:spPr>
      </p:pic>
      <p:pic>
        <p:nvPicPr>
          <p:cNvPr id="6" name="Picture 5" descr="as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3810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52400"/>
            <a:ext cx="44518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28600" y="1905000"/>
            <a:ext cx="8610600" cy="36576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সমান্তরাল তড়িৎ বর্তনীর চিত্র আঁক এবং বিভিন্ন অংশ চিহ্নিত কর 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0"/>
            <a:ext cx="8610600" cy="662940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13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3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 descr="C:\Documents and Settings\TTCNET\My Documents\My Pictures\Flower-Images-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99697">
            <a:off x="1371669" y="1704322"/>
            <a:ext cx="2196645" cy="3951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0"/>
            <a:ext cx="37401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1295400"/>
          <a:ext cx="55626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</a:tblGrid>
              <a:tr h="1143000">
                <a:tc>
                  <a:txBody>
                    <a:bodyPr/>
                    <a:lstStyle/>
                    <a:p>
                      <a:r>
                        <a:rPr lang="bn-BD" sz="8000" dirty="0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মোঃ সুহেল মিয়া</a:t>
                      </a:r>
                      <a:r>
                        <a:rPr lang="bn-BD" sz="8000" baseline="0" dirty="0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80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66901"/>
              </p:ext>
            </p:extLst>
          </p:nvPr>
        </p:nvGraphicFramePr>
        <p:xfrm>
          <a:off x="0" y="3048000"/>
          <a:ext cx="9144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810000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সহকারী </a:t>
                      </a:r>
                      <a:r>
                        <a:rPr lang="bn-BD" sz="44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শিক্ষক </a:t>
                      </a:r>
                    </a:p>
                    <a:p>
                      <a:pPr algn="ctr"/>
                      <a:r>
                        <a:rPr lang="bn-BD" sz="44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আদর্শ উচ্চ বিদ্যালয়,রুস্তমপুর</a:t>
                      </a:r>
                    </a:p>
                    <a:p>
                      <a:pPr algn="ctr"/>
                      <a:r>
                        <a:rPr lang="bn-BD" sz="44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দক্ষিন সুরমা, সিলেট।</a:t>
                      </a:r>
                    </a:p>
                    <a:p>
                      <a:pPr algn="ctr"/>
                      <a:r>
                        <a:rPr lang="bn-BD" sz="44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মোবাঃ ০১৭১৭১৯০৫৬১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3" name="Picture 12" descr="Md. Suh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990600"/>
            <a:ext cx="161848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শ্রেণীঃ ৮ম </a:t>
            </a:r>
          </a:p>
          <a:p>
            <a:pPr algn="ctr">
              <a:buNone/>
            </a:pP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বিজ্ঞান </a:t>
            </a:r>
          </a:p>
          <a:p>
            <a:pPr algn="ctr">
              <a:buNone/>
            </a:pP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 ৯ম</a:t>
            </a:r>
          </a:p>
          <a:p>
            <a:pPr algn="ctr">
              <a:buNone/>
            </a:pP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মিনিট </a:t>
            </a:r>
          </a:p>
          <a:p>
            <a:pPr algn="ctr">
              <a:buNone/>
            </a:pP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 সংখ্যাঃ ৫৩ জন </a:t>
            </a:r>
          </a:p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04800"/>
            <a:ext cx="50193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492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         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১। শ্রেণী ও সমান্তরাল বর্তনীর সংজ্ঞা বলতে পারবে । </a:t>
            </a:r>
          </a:p>
          <a:p>
            <a:pPr>
              <a:buNone/>
            </a:pP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২। তড়িৎ উপাংশ ও যন্ত্র প্রতীকের সাহায্যে প্রকাশ করতে পারবে । </a:t>
            </a:r>
          </a:p>
          <a:p>
            <a:pPr>
              <a:buNone/>
            </a:pP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৩। শ্রেণী ও সমান্তরাল সংযোগের তুলনা করতে পারবে ।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28600"/>
            <a:ext cx="5181600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w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76" y="304800"/>
            <a:ext cx="3967506" cy="2971800"/>
          </a:xfrm>
          <a:prstGeom prst="rect">
            <a:avLst/>
          </a:prstGeom>
        </p:spPr>
      </p:pic>
      <p:pic>
        <p:nvPicPr>
          <p:cNvPr id="7" name="Picture 6" descr="fghy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733800"/>
            <a:ext cx="3588564" cy="281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76800" y="390436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আমাদের চলাচলের জন্য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রাস্তা বা পথ প্রয়োজন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82033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তড়িৎ প্রবাহ চলার পথকে কি বলে?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5000" y="457200"/>
            <a:ext cx="45015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5400" b="1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400" b="1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1676400" y="1905000"/>
            <a:ext cx="5410200" cy="41910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বর্তনী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60" y="2590800"/>
            <a:ext cx="3404358" cy="3124200"/>
          </a:xfrm>
          <a:prstGeom prst="rect">
            <a:avLst/>
          </a:prstGeom>
        </p:spPr>
      </p:pic>
      <p:pic>
        <p:nvPicPr>
          <p:cNvPr id="4" name="Picture 3" descr="as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52400"/>
            <a:ext cx="3296907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9273" y="235527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তড়িৎ উপকরণগুলো পর পর সাজানো আছে অর্থাৎ একটির শেষ প্রান্ত অপরটির প্রথম প্রান্তের সাথে যুক্ত।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8" y="3810000"/>
            <a:ext cx="5181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তড়িৎ উপকরণগুলোর প্রথম প্রান্ত একটি সাধারন বিন্দুতে  অপর প্রান্ত আরেকটি সাধারণ বিন্দুতে যুক্ত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652" y="2840186"/>
            <a:ext cx="18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শ্রেণী বর্তনী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9286" y="5943600"/>
            <a:ext cx="245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সমান্তরাল বর্তনী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in-seriesparall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715000"/>
            <a:ext cx="18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শ্রেণী বর্তনী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9286" y="5867400"/>
            <a:ext cx="245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সমান্তরাল বর্তনী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0" y="381000"/>
            <a:ext cx="9144000" cy="20574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4200" y="1066800"/>
            <a:ext cx="30219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37338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31242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ক)  তড়িৎ বর্তনী বলতে কী বুঝায় ?</a:t>
            </a:r>
          </a:p>
          <a:p>
            <a:pPr algn="just"/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খ) শ্রেণী ও সমান্তরাল সংযোগ কী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598</TotalTime>
  <Words>266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Concourse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Mahmud</dc:creator>
  <cp:lastModifiedBy>Suhel</cp:lastModifiedBy>
  <cp:revision>133</cp:revision>
  <dcterms:created xsi:type="dcterms:W3CDTF">2006-08-16T00:00:00Z</dcterms:created>
  <dcterms:modified xsi:type="dcterms:W3CDTF">2020-04-19T06:29:58Z</dcterms:modified>
</cp:coreProperties>
</file>