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>
        <p:scale>
          <a:sx n="80" d="100"/>
          <a:sy n="80" d="100"/>
        </p:scale>
        <p:origin x="691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8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8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5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9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7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6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1342C-FA8A-4473-888C-BF53650BA5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7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04800"/>
            <a:ext cx="8521885" cy="1323439"/>
          </a:xfrm>
          <a:prstGeom prst="rect">
            <a:avLst/>
          </a:prstGeom>
          <a:noFill/>
          <a:scene3d>
            <a:camera prst="obliqueTopRight"/>
            <a:lightRig rig="harsh" dir="t"/>
          </a:scene3d>
          <a:sp3d>
            <a:bevelT/>
          </a:sp3d>
        </p:spPr>
        <p:txBody>
          <a:bodyPr wrap="none" lIns="91440" tIns="45720" rIns="91440" bIns="45720">
            <a:prstTxWarp prst="textChevronInverted">
              <a:avLst/>
            </a:prstTxWarp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সবাইকে</a:t>
            </a:r>
            <a:r>
              <a:rPr lang="en-US" sz="80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শুভেচ্ছা</a:t>
            </a:r>
            <a:endParaRPr lang="en-US" sz="80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9" y="1628239"/>
            <a:ext cx="8293285" cy="4757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" y="0"/>
            <a:ext cx="5639959" cy="6845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0"/>
            <a:ext cx="6629400" cy="6853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0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910">
        <p14:flythrough/>
        <p:sndAc>
          <p:stSnd>
            <p:snd r:embed="rId3" name="chimes.wav"/>
          </p:stSnd>
        </p:sndAc>
      </p:transition>
    </mc:Choice>
    <mc:Fallback>
      <p:transition spd="slow" advTm="591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282082"/>
            <a:ext cx="405912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একক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কাজ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4405942"/>
            <a:ext cx="212429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সততা</a:t>
            </a:r>
            <a:endParaRPr lang="en-US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77200" y="4554750"/>
            <a:ext cx="199285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বিরলে</a:t>
            </a:r>
            <a:endParaRPr lang="en-US" sz="48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5791200"/>
            <a:ext cx="715772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একটি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অনুচ্ছেদ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লেখ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?</a:t>
            </a:r>
            <a:endParaRPr lang="en-US" sz="48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465659"/>
            <a:ext cx="5562600" cy="2877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65658"/>
            <a:ext cx="5257799" cy="2877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9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954">
        <p14:prism isInverted="1"/>
      </p:transition>
    </mc:Choice>
    <mc:Fallback>
      <p:transition spd="slow" advTm="69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4953000"/>
            <a:ext cx="84176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সতত,হে</a:t>
            </a:r>
            <a:r>
              <a:rPr lang="en-US" sz="4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নদ,তুমি</a:t>
            </a:r>
            <a:r>
              <a:rPr lang="en-US" sz="4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পড়</a:t>
            </a:r>
            <a:r>
              <a:rPr lang="en-US" sz="4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মোর</a:t>
            </a:r>
            <a:r>
              <a:rPr lang="en-US" sz="4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মনে</a:t>
            </a:r>
            <a:r>
              <a:rPr lang="en-US" sz="4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en-US" sz="4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5675" y="5722441"/>
            <a:ext cx="87639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সতত</a:t>
            </a:r>
            <a:r>
              <a:rPr lang="en-US" sz="4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তোমার</a:t>
            </a:r>
            <a:r>
              <a:rPr lang="en-US" sz="4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কথা</a:t>
            </a:r>
            <a:r>
              <a:rPr lang="en-US" sz="4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ভাবি</a:t>
            </a:r>
            <a:r>
              <a:rPr lang="en-US" sz="4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এ </a:t>
            </a:r>
            <a:r>
              <a:rPr lang="en-US" sz="4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বিরলে</a:t>
            </a:r>
            <a:r>
              <a:rPr lang="en-US" sz="4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en-US" sz="4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4549676"/>
            <a:ext cx="86247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কবি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যশোর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জেলার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কপোতাক্ষ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নদীর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তীরে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সাগরদাঁড়ি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গ্রমে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জন্ম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গ্রহন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করেন।সেই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জন্মভূমির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নদীর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কথা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মনে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পরে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,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তাই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একা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নিরিবিলিতে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বসে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ভাবে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1"/>
            <a:ext cx="5994400" cy="3995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1"/>
            <a:ext cx="5791200" cy="3995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190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6395">
        <p14:glitter pattern="hexagon"/>
      </p:transition>
    </mc:Choice>
    <mc:Fallback>
      <p:transition spd="slow" advTm="63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4724400"/>
            <a:ext cx="79020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সসত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যে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মতি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লোক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নিশার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স্বপনে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শোনে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মায়া-মন্ত্রধ্বনি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তব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কলকলে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         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জুড়াই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এ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কান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ভ্রন্তির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ছলনে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4572000"/>
            <a:ext cx="6248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তিনি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সেই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নদীকে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স্বপ্নে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দেখেন,শুনতে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পান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সেই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নদীর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কলকল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ধ্বনি,তাঁর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কান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জুরিয়ে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যায়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।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6104467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200"/>
            <a:ext cx="5486400" cy="411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81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801">
        <p14:gallery dir="l"/>
      </p:transition>
    </mc:Choice>
    <mc:Fallback>
      <p:transition spd="slow" advTm="4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4876800"/>
            <a:ext cx="8077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বহু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দেশে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দেখিয়াছি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বহু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নদ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দলে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,     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কিন্তু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এ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স্নেহের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তৃষ্ণামিটে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কার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জলে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?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দুগ্ধ-স্রোতো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রূপী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তুমি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জন্মভূমি-স্তনে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2186"/>
            <a:ext cx="5638800" cy="457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186"/>
            <a:ext cx="6172200" cy="448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295400" y="4549676"/>
            <a:ext cx="855345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অনেক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দেশে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নদ-নদী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তিনি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দেখেছেন,কিন্তু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জন্মভূমির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এই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নদ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যে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মায়ের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স্নেহডোরে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তাঁকে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বেঁধেছে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কিছুতেই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তিঁনি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তাকে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ভুলতে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পারছে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না</a:t>
            </a:r>
            <a:r>
              <a:rPr lang="en-US" sz="36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।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226"/>
            <a:ext cx="6096000" cy="446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66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963">
        <p14:flip dir="r"/>
      </p:transition>
    </mc:Choice>
    <mc:Fallback>
      <p:transition spd="slow" advTm="5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648200"/>
            <a:ext cx="81450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আর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হে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হবে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দেখা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?-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যতদিন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যাবে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প্রজারূপে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রাজরূপ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সাগরের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দিতে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                      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বারি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রূপ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তুমি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; এ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মিনতি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গাবে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5513"/>
            <a:ext cx="5638800" cy="3687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33" y="253613"/>
            <a:ext cx="5867400" cy="36756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66163" y="4038600"/>
            <a:ext cx="727033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কবির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মনে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সন্দেহ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জাগে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,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আর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কি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এ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নদীর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দেখা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পাবেনা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প্রজা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যেমন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রাজাকে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কর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দেয়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তেমনি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কপোতাক্ষ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নদের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কাছে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তাঁর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সবিনয়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মিনতি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বন্দু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ভাবে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তাকে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তিঁনি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স্বরণ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করেন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62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86">
        <p14:doors dir="vert"/>
      </p:transition>
    </mc:Choice>
    <mc:Fallback>
      <p:transition spd="slow" advTm="40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4724400"/>
            <a:ext cx="82333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বঙ্গজ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জনের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কানে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,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সখে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সখা-রীতে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নাম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তার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, এ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প্রবাসে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মজি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প্রেম-ভাবে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লইছে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যে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তব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নাম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বঙ্গের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সংগীতে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44" y="209260"/>
            <a:ext cx="5867400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6" y="152400"/>
            <a:ext cx="5791200" cy="434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03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4802463"/>
            <a:ext cx="78833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কপোতাক্ষ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নদ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যেন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তার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স্বদেশের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জন্য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হৃদয়ের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কাতরতা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বঙ্গবাসির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নিকট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ব্যক্ত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করে</a:t>
            </a:r>
            <a:r>
              <a:rPr lang="en-US" sz="3600" b="1" dirty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গানের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মাধ্যমে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368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392">
        <p15:prstTrans prst="crush"/>
      </p:transition>
    </mc:Choice>
    <mc:Fallback>
      <p:transition spd="slow" advTm="43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8728" y="685800"/>
            <a:ext cx="4923143" cy="76944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সংক্ষিপ্ত</a:t>
            </a:r>
            <a:r>
              <a:rPr lang="en-US" sz="4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আলোচনা</a:t>
            </a:r>
            <a:endParaRPr lang="en-US" sz="4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133600"/>
            <a:ext cx="11353800" cy="4031873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কপোতাক্ষ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নদ’কবিতাটি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চতুর্দশবলি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কবিতা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থেকে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গৃহিত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হয়েছে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।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কবিতায়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কবির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স্মৃতিকাতরতার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আবরনের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তাঁর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অত্যুজ্জ্বল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দেশ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প্রেম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প্রকাশিত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হয়েছে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।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কবি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বিদেশে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বসে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তাঁর</a:t>
            </a:r>
            <a:r>
              <a:rPr lang="en-US" sz="32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জন্মভূমির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–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শৈশব-কৈশরের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বেদনা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বিধুর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স্মৃতি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তাঁর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মনে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পড়ে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।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দূরে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বসেও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‘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কপোতাক্ষ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নদের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কলকল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ধ্বনি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শুনতে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পান।কত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নদী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তিনি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দেখেছেন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কিন্তু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জন্মভূমির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মত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নদী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তিনি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দেখেননি</a:t>
            </a:r>
            <a:r>
              <a:rPr lang="en-US" sz="32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সেখানে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মায়ের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আদর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ভালবাসা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রয়েছে।তাঁর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মনের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কথা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গানের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মাধ্যমে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বঙ্গবাসির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কাছে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ব্যাক্ত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করতে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চান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।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1376"/>
            <a:ext cx="2547887" cy="1538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67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6"/>
    </mc:Choice>
    <mc:Fallback>
      <p:transition spd="slow" advTm="5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285325"/>
            <a:ext cx="33281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দলীয়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কাজ</a:t>
            </a:r>
            <a:endParaRPr lang="en-US" sz="48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089097"/>
            <a:ext cx="1203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আর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হে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হবে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দেখা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?-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যত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দিন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যাবে,প্রজারূপি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রাজরূপ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সাগরের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দিতে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বারি-রূপ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তুমি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; এ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মিনতি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গাবে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-----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বলতে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কবি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বুঝাতে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চেয়েছেন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? 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7" y="1211997"/>
            <a:ext cx="5715000" cy="3781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5800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830">
        <p15:prstTrans prst="peelOff"/>
      </p:transition>
    </mc:Choice>
    <mc:Fallback>
      <p:transition spd="slow" advTm="48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665" y="262356"/>
            <a:ext cx="2642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মূল্যায়ন</a:t>
            </a:r>
            <a:r>
              <a:rPr lang="en-US" sz="4800" b="1" dirty="0">
                <a:ln/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48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2636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১/ ‘</a:t>
            </a:r>
            <a:r>
              <a:rPr lang="en-US" sz="2800" dirty="0" err="1" smtClean="0"/>
              <a:t>কপোতাক্ষ</a:t>
            </a:r>
            <a:r>
              <a:rPr lang="en-US" sz="2800" dirty="0" smtClean="0"/>
              <a:t> </a:t>
            </a:r>
            <a:r>
              <a:rPr lang="en-US" sz="2800" dirty="0" err="1" smtClean="0"/>
              <a:t>নদ</a:t>
            </a:r>
            <a:r>
              <a:rPr lang="en-US" sz="2800" dirty="0" smtClean="0"/>
              <a:t>’ </a:t>
            </a:r>
            <a:r>
              <a:rPr lang="en-US" sz="2800" dirty="0" err="1" smtClean="0"/>
              <a:t>কবিতাটি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কবিতাবলি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গৃহিত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হয়েছে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852087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5">
                  <a:lumMod val="75000"/>
                </a:schemeClr>
              </a:buClr>
              <a:buSzPct val="98000"/>
              <a:buFont typeface="Courier New" panose="02070309020205020404" pitchFamily="49" charset="0"/>
              <a:buChar char="o"/>
            </a:pPr>
            <a:r>
              <a:rPr lang="en-US" sz="2400" dirty="0" smtClean="0"/>
              <a:t>(ক)  </a:t>
            </a:r>
            <a:r>
              <a:rPr lang="en-US" sz="2400" dirty="0" err="1" smtClean="0"/>
              <a:t>পদ্মাবতী</a:t>
            </a:r>
            <a:r>
              <a:rPr lang="en-US" sz="2400" dirty="0" smtClean="0"/>
              <a:t>       (খ)  </a:t>
            </a:r>
            <a:r>
              <a:rPr lang="en-US" sz="2400" dirty="0" err="1" smtClean="0"/>
              <a:t>চতুর্দশপদী</a:t>
            </a:r>
            <a:r>
              <a:rPr lang="en-US" sz="2400" dirty="0" smtClean="0"/>
              <a:t>       (গ)   </a:t>
            </a:r>
            <a:r>
              <a:rPr lang="en-US" sz="2400" dirty="0" err="1" smtClean="0"/>
              <a:t>বীরাঙ্গনা</a:t>
            </a:r>
            <a:r>
              <a:rPr lang="en-US" sz="2400" dirty="0" smtClean="0"/>
              <a:t>      (ঘ)   </a:t>
            </a:r>
            <a:r>
              <a:rPr lang="en-US" sz="2400" dirty="0" err="1" smtClean="0"/>
              <a:t>শর্মীষ্ঠা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505200" y="2004681"/>
            <a:ext cx="209550" cy="2622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2452107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২/ ‘</a:t>
            </a:r>
            <a:r>
              <a:rPr lang="en-US" sz="2800" dirty="0" err="1" smtClean="0"/>
              <a:t>কপোতাক্ষ</a:t>
            </a:r>
            <a:r>
              <a:rPr lang="en-US" sz="2800" dirty="0" smtClean="0"/>
              <a:t> </a:t>
            </a:r>
            <a:r>
              <a:rPr lang="en-US" sz="2800" dirty="0" err="1" smtClean="0"/>
              <a:t>নদ</a:t>
            </a:r>
            <a:r>
              <a:rPr lang="en-US" sz="2800" dirty="0" smtClean="0"/>
              <a:t>’ </a:t>
            </a:r>
            <a:r>
              <a:rPr lang="en-US" sz="2800" dirty="0" err="1" smtClean="0"/>
              <a:t>কবিতাটি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রচনা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ছিলেন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09395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(ক) </a:t>
            </a:r>
            <a:r>
              <a:rPr lang="en-US" sz="2400" dirty="0" err="1" smtClean="0"/>
              <a:t>ফ্রান্সে</a:t>
            </a:r>
            <a:r>
              <a:rPr lang="en-US" sz="2400" dirty="0" smtClean="0"/>
              <a:t>       (খ)   </a:t>
            </a:r>
            <a:r>
              <a:rPr lang="en-US" sz="2400" dirty="0" err="1" smtClean="0"/>
              <a:t>ইংল্যান্ডে</a:t>
            </a:r>
            <a:r>
              <a:rPr lang="en-US" sz="2400" dirty="0" smtClean="0"/>
              <a:t>      (গ)  </a:t>
            </a:r>
            <a:r>
              <a:rPr lang="en-US" sz="2400" dirty="0" err="1" smtClean="0"/>
              <a:t>ইতালিতে</a:t>
            </a:r>
            <a:r>
              <a:rPr lang="en-US" sz="2400" dirty="0" smtClean="0"/>
              <a:t>    (ঘ)   </a:t>
            </a:r>
            <a:r>
              <a:rPr lang="en-US" sz="2400" dirty="0" err="1" smtClean="0"/>
              <a:t>আমেরিকায়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1143000" y="3311202"/>
            <a:ext cx="209550" cy="2622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7635" y="5219202"/>
            <a:ext cx="1059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৪</a:t>
            </a:r>
            <a:r>
              <a:rPr lang="en-US" sz="2800" dirty="0" smtClean="0"/>
              <a:t>/ 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জেলায়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5870388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(ক)  </a:t>
            </a:r>
            <a:r>
              <a:rPr lang="en-US" sz="2400" dirty="0" err="1" smtClean="0"/>
              <a:t>রাজশাহী</a:t>
            </a:r>
            <a:r>
              <a:rPr lang="en-US" sz="2400" dirty="0" smtClean="0"/>
              <a:t>    (খ)   </a:t>
            </a:r>
            <a:r>
              <a:rPr lang="en-US" sz="2400" dirty="0" err="1" smtClean="0"/>
              <a:t>যশোর</a:t>
            </a:r>
            <a:r>
              <a:rPr lang="en-US" sz="2400" dirty="0" smtClean="0"/>
              <a:t>     (গ)   </a:t>
            </a:r>
            <a:r>
              <a:rPr lang="en-US" sz="2400" dirty="0" err="1" smtClean="0"/>
              <a:t>বরিশাল</a:t>
            </a:r>
            <a:r>
              <a:rPr lang="en-US" sz="2400" dirty="0" smtClean="0"/>
              <a:t>    (ঘ)   </a:t>
            </a:r>
            <a:r>
              <a:rPr lang="en-US" sz="2400" dirty="0" err="1" smtClean="0"/>
              <a:t>ঢাকা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2895600" y="5970102"/>
            <a:ext cx="209550" cy="2622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6250" y="3790684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৩</a:t>
            </a:r>
            <a:r>
              <a:rPr lang="en-US" sz="2800" dirty="0" smtClean="0"/>
              <a:t>/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নদীর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পান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4572000"/>
            <a:ext cx="998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(ক)  </a:t>
            </a:r>
            <a:r>
              <a:rPr lang="en-US" sz="2400" dirty="0" err="1" smtClean="0"/>
              <a:t>কান্না</a:t>
            </a:r>
            <a:r>
              <a:rPr lang="en-US" sz="2400" dirty="0" smtClean="0"/>
              <a:t>    (খ)   </a:t>
            </a:r>
            <a:r>
              <a:rPr lang="en-US" sz="2400" dirty="0" err="1" smtClean="0"/>
              <a:t>জোয়ারে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  (গ)   </a:t>
            </a:r>
            <a:r>
              <a:rPr lang="en-US" sz="2400" dirty="0" err="1" smtClean="0"/>
              <a:t>কলকল</a:t>
            </a:r>
            <a:r>
              <a:rPr lang="en-US" sz="2400" dirty="0" smtClean="0"/>
              <a:t>  </a:t>
            </a:r>
            <a:r>
              <a:rPr lang="en-US" sz="2400" dirty="0" err="1" smtClean="0"/>
              <a:t>ধ্বনি</a:t>
            </a:r>
            <a:r>
              <a:rPr lang="en-US" sz="2400" dirty="0" smtClean="0"/>
              <a:t>    (ঘ)  </a:t>
            </a:r>
            <a:r>
              <a:rPr lang="en-US" sz="2400" dirty="0" err="1" smtClean="0"/>
              <a:t>হৃদয়ের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কাতরতা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5133975" y="4698793"/>
            <a:ext cx="209550" cy="2622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29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7761">
        <p14:doors dir="vert"/>
      </p:transition>
    </mc:Choice>
    <mc:Fallback>
      <p:transition spd="slow" advTm="177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228600"/>
            <a:ext cx="4129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বাড়ীর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কাজ</a:t>
            </a:r>
            <a:r>
              <a:rPr lang="en-US" sz="5400" b="1" dirty="0">
                <a:ln/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19200"/>
            <a:ext cx="8915400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486400"/>
            <a:ext cx="11582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/>
              <a:t>তোমার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নিকটবর্তী</a:t>
            </a:r>
            <a:r>
              <a:rPr lang="en-US" sz="3600" dirty="0" smtClean="0"/>
              <a:t> </a:t>
            </a:r>
            <a:r>
              <a:rPr lang="en-US" sz="3600" dirty="0" err="1" smtClean="0"/>
              <a:t>নদী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সম্পর্কে</a:t>
            </a:r>
            <a:r>
              <a:rPr lang="en-US" sz="3600" dirty="0" smtClean="0"/>
              <a:t> ২০০  </a:t>
            </a:r>
            <a:r>
              <a:rPr lang="en-US" sz="3600" dirty="0" err="1" smtClean="0"/>
              <a:t>শব্দের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মধ্যে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রচনা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লেখ</a:t>
            </a:r>
            <a:r>
              <a:rPr lang="en-US" sz="3600" dirty="0" smtClean="0"/>
              <a:t> ।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95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426">
        <p14:prism/>
      </p:transition>
    </mc:Choice>
    <mc:Fallback>
      <p:transition spd="slow" advTm="34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200" y="609600"/>
            <a:ext cx="2945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পরিচিতি</a:t>
            </a:r>
            <a:endParaRPr lang="en-US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001717"/>
            <a:ext cx="96454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নলিনীদাস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মাধ্যমিক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বালিকা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বিদ্যালয়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ভোলা</a:t>
            </a:r>
            <a:endParaRPr lang="en-US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68" y="1532929"/>
            <a:ext cx="3016011" cy="34687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48" y="440927"/>
            <a:ext cx="2155860" cy="2155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Horizontal Scroll 11"/>
          <p:cNvSpPr/>
          <p:nvPr/>
        </p:nvSpPr>
        <p:spPr>
          <a:xfrm>
            <a:off x="1123288" y="2423829"/>
            <a:ext cx="3497180" cy="2546886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45978" y="3048559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বীণা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মিত্র</a:t>
            </a:r>
            <a:r>
              <a:rPr lang="en-US" sz="2800" dirty="0" smtClean="0"/>
              <a:t>  </a:t>
            </a:r>
            <a:r>
              <a:rPr lang="en-US" sz="2800" dirty="0" err="1" smtClean="0"/>
              <a:t>সিনিয়র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সিক্ষিকা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613679" y="3952104"/>
            <a:ext cx="300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binaMitra400@gimal.com</a:t>
            </a:r>
            <a:endParaRPr lang="en-US" dirty="0"/>
          </a:p>
        </p:txBody>
      </p:sp>
      <p:sp>
        <p:nvSpPr>
          <p:cNvPr id="18" name="Horizontal Scroll 17"/>
          <p:cNvSpPr/>
          <p:nvPr/>
        </p:nvSpPr>
        <p:spPr>
          <a:xfrm>
            <a:off x="7898426" y="2133601"/>
            <a:ext cx="3497180" cy="297180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25648" y="2743461"/>
            <a:ext cx="29740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শ্রেণী</a:t>
            </a:r>
            <a:r>
              <a:rPr lang="en-US" sz="2800" dirty="0" smtClean="0"/>
              <a:t>:- </a:t>
            </a:r>
            <a:r>
              <a:rPr lang="en-US" sz="2800" dirty="0" err="1" smtClean="0"/>
              <a:t>নবম-দশম</a:t>
            </a:r>
            <a:r>
              <a:rPr lang="en-US" sz="2800" dirty="0" smtClean="0"/>
              <a:t>          </a:t>
            </a:r>
            <a:r>
              <a:rPr lang="en-US" sz="2800" dirty="0" err="1" smtClean="0"/>
              <a:t>বিষয়</a:t>
            </a:r>
            <a:r>
              <a:rPr lang="en-US" sz="2800" dirty="0" smtClean="0"/>
              <a:t> :-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 ১ম </a:t>
            </a:r>
            <a:r>
              <a:rPr lang="en-US" sz="2800" dirty="0" err="1" smtClean="0"/>
              <a:t>পত্র</a:t>
            </a:r>
            <a:r>
              <a:rPr lang="en-US" sz="2800" dirty="0" smtClean="0"/>
              <a:t> (পদাংশ)               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:-৫০ </a:t>
            </a:r>
            <a:r>
              <a:rPr lang="en-US" sz="2800" dirty="0" err="1" smtClean="0"/>
              <a:t>মিনিট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415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9">
        <p14:prism isInverted="1"/>
      </p:transition>
    </mc:Choice>
    <mc:Fallback>
      <p:transition spd="slow" advTm="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76200"/>
            <a:ext cx="37064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ধন্যবাদ</a:t>
            </a:r>
            <a:endParaRPr lang="en-US" sz="80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99639"/>
            <a:ext cx="9982200" cy="5153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" y="0"/>
            <a:ext cx="6213348" cy="6845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409"/>
            <a:ext cx="6403848" cy="6853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32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667">
        <p14:prism isInverted="1"/>
      </p:transition>
    </mc:Choice>
    <mc:Fallback>
      <p:transition spd="slow" advTm="46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1.11111E-6 L -3.1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381000"/>
            <a:ext cx="512031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ছবিগুলো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দেখ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:-</a:t>
            </a:r>
            <a:endParaRPr lang="en-US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58674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56388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314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916">
        <p15:prstTrans prst="pageCurlDouble"/>
      </p:transition>
    </mc:Choice>
    <mc:Fallback>
      <p:transition spd="slow" advTm="3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170587"/>
            <a:ext cx="679311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আজকের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পাঠ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:-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           </a:t>
            </a:r>
            <a:r>
              <a:rPr lang="en-US" sz="54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কপোতাক্ষ</a:t>
            </a:r>
            <a:r>
              <a:rPr lang="en-US" sz="54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নদ</a:t>
            </a:r>
            <a:endParaRPr lang="en-US" sz="54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924913"/>
            <a:ext cx="4114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মাইকেল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মধুসূদন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দত্ত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89775"/>
            <a:ext cx="10210800" cy="421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769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286">
        <p15:prstTrans prst="pageCurlDouble"/>
      </p:transition>
    </mc:Choice>
    <mc:Fallback>
      <p:transition spd="slow" advTm="32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4201" y="609600"/>
            <a:ext cx="397737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শিখন</a:t>
            </a:r>
            <a:r>
              <a:rPr lang="en-US" sz="60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ফল</a:t>
            </a:r>
            <a:r>
              <a:rPr lang="en-US" sz="60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60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386" y="1828800"/>
            <a:ext cx="10804413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                                                                                                            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১/ 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কবির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জীবন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বৃত্তান্ত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ব্যাখ্যা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করতে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পারবে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।          ২/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নতুন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নতুন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শব্দের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অর্থ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জেনে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অনুচ্ছেদ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তৈরি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করতে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পারবে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।                                                                                        ৩/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শুদ্ধ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উচ্চারন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করে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কবিতা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আবৃত্তি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করতে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পারবে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।                      ৪/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কপোতাক্ষ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নদের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মূলভাব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বর্ণনা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করতে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পারবে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876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06">
        <p15:prstTrans prst="airplane"/>
      </p:transition>
    </mc:Choice>
    <mc:Fallback>
      <p:transition spd="slow" advTm="30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457200"/>
            <a:ext cx="4451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কবি</a:t>
            </a:r>
            <a:r>
              <a:rPr lang="en-US" sz="54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পরিচিতি</a:t>
            </a:r>
            <a:endParaRPr lang="en-US" sz="5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5703167" cy="3443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5410200"/>
            <a:ext cx="384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মাইকেল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মধুসূদন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দত্ত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57200" y="989409"/>
            <a:ext cx="3352800" cy="2559843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609600" y="3839765"/>
            <a:ext cx="3352800" cy="2559843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7726618" y="3444657"/>
            <a:ext cx="3352800" cy="2559843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7347460" y="921841"/>
            <a:ext cx="3352800" cy="2559843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0049" y="1724708"/>
            <a:ext cx="3171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১/ 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52500" y="1293436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১৮২৪ </a:t>
            </a:r>
            <a:r>
              <a:rPr lang="en-US" sz="2400" dirty="0" err="1" smtClean="0"/>
              <a:t>খ্রিষ্টাব্দে</a:t>
            </a:r>
            <a:r>
              <a:rPr lang="en-US" sz="2400" dirty="0" smtClean="0"/>
              <a:t> ২৫শে </a:t>
            </a:r>
            <a:r>
              <a:rPr lang="en-US" sz="2400" dirty="0" err="1" smtClean="0"/>
              <a:t>জানুয়ারী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যশোর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জেলায়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সাগর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দাঁড়ি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গ্রহন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62050" y="4284551"/>
            <a:ext cx="2952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২/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খ্রিষ্টাব্দে</a:t>
            </a:r>
            <a:r>
              <a:rPr lang="en-US" sz="2800" dirty="0" smtClean="0"/>
              <a:t>  </a:t>
            </a:r>
            <a:r>
              <a:rPr lang="en-US" sz="2800" dirty="0" err="1" smtClean="0"/>
              <a:t>খ্রিষ্টধর্মে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দিক্ষিত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হন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90745" y="4334856"/>
            <a:ext cx="3439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১৮৪২খ্রিষ্টাব্দে </a:t>
            </a:r>
            <a:r>
              <a:rPr lang="en-US" sz="2400" dirty="0" err="1" smtClean="0"/>
              <a:t>খ্রিষ্টধর্মে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দিক্ষীত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হন</a:t>
            </a:r>
            <a:r>
              <a:rPr lang="en-US" sz="2400" dirty="0" smtClean="0"/>
              <a:t> ,</a:t>
            </a:r>
            <a:r>
              <a:rPr lang="en-US" sz="2400" dirty="0" err="1" smtClean="0"/>
              <a:t>তখন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তাঁর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“</a:t>
            </a:r>
            <a:r>
              <a:rPr lang="en-US" sz="2400" dirty="0" err="1" smtClean="0"/>
              <a:t>মাইকেল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3210" y="1524000"/>
            <a:ext cx="3099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৩/ </a:t>
            </a:r>
            <a:r>
              <a:rPr lang="en-US" sz="2400" dirty="0" err="1" smtClean="0"/>
              <a:t>তাঁর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কয়েকটি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নাটক</a:t>
            </a:r>
            <a:r>
              <a:rPr lang="en-US" sz="2400" dirty="0" smtClean="0"/>
              <a:t>/</a:t>
            </a:r>
            <a:r>
              <a:rPr lang="en-US" sz="2400" dirty="0" err="1" smtClean="0"/>
              <a:t>কাব্যগ্রহন্থের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বল</a:t>
            </a:r>
            <a:r>
              <a:rPr lang="en-US" sz="2400" dirty="0"/>
              <a:t> 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47485" y="1362939"/>
            <a:ext cx="3911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নাটক-কৃষ্ণকুমারী,শর্মীষ্ঠা</a:t>
            </a:r>
            <a:r>
              <a:rPr lang="en-US" sz="2400" dirty="0" smtClean="0"/>
              <a:t>, </a:t>
            </a:r>
            <a:r>
              <a:rPr lang="en-US" sz="2400" dirty="0" err="1" smtClean="0"/>
              <a:t>পদ্মাবতী</a:t>
            </a:r>
            <a:r>
              <a:rPr lang="en-US" sz="2400" dirty="0" smtClean="0"/>
              <a:t>, </a:t>
            </a:r>
            <a:r>
              <a:rPr lang="en-US" sz="2400" dirty="0" err="1" smtClean="0"/>
              <a:t>মেঘনাদবদ</a:t>
            </a:r>
            <a:r>
              <a:rPr lang="en-US" sz="2400" dirty="0" smtClean="0"/>
              <a:t> –</a:t>
            </a:r>
            <a:r>
              <a:rPr lang="en-US" sz="2400" dirty="0" err="1" smtClean="0"/>
              <a:t>কাব্য,তিলোত্তমাসম্ভব</a:t>
            </a:r>
            <a:r>
              <a:rPr lang="en-US" sz="2400" dirty="0" smtClean="0"/>
              <a:t> ,</a:t>
            </a:r>
            <a:r>
              <a:rPr lang="en-US" sz="2400" dirty="0" err="1" smtClean="0"/>
              <a:t>বীরঙ্গনা,ব্রজঙ্গনাকাব্য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205995" y="4130397"/>
            <a:ext cx="3054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৪/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খ্রিষ্টাব্দে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মৃত্যুবরণ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884190" y="4117656"/>
            <a:ext cx="3757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১৮৭৩খ্রিষ্টাব্দের ২৯শে </a:t>
            </a:r>
            <a:r>
              <a:rPr lang="en-US" sz="2800" dirty="0" err="1" smtClean="0"/>
              <a:t>জুন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পরলোক</a:t>
            </a:r>
            <a:r>
              <a:rPr lang="en-US" sz="2800" dirty="0" smtClean="0"/>
              <a:t> </a:t>
            </a:r>
            <a:r>
              <a:rPr lang="en-US" sz="2800" dirty="0" err="1" smtClean="0"/>
              <a:t>গমন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353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857">
        <p15:prstTrans prst="peelOff"/>
      </p:transition>
    </mc:Choice>
    <mc:Fallback>
      <p:transition spd="slow" advTm="108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457200"/>
            <a:ext cx="3748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আদর্শ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পাঠ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8763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2145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833">
        <p15:prstTrans prst="origami"/>
      </p:transition>
    </mc:Choice>
    <mc:Fallback>
      <p:transition spd="slow" advTm="18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0" y="381000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সরব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পাঠ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92202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0404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350">
        <p15:prstTrans prst="crush"/>
      </p:transition>
    </mc:Choice>
    <mc:Fallback>
      <p:transition spd="slow" advTm="2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138067"/>
            <a:ext cx="233429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শব্দার্থ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823" y="1600200"/>
            <a:ext cx="209704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সততা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en-US" sz="48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0618" y="1600200"/>
            <a:ext cx="168988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সর্বদা</a:t>
            </a:r>
            <a:endParaRPr lang="en-US" sz="48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342" y="2971800"/>
            <a:ext cx="218200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বিরলে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en-US" sz="48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3124200"/>
            <a:ext cx="548579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একান্ত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নিরিবিলিতে</a:t>
            </a:r>
            <a:endParaRPr lang="en-US" sz="48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263" y="5181600"/>
            <a:ext cx="18309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নিশা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- </a:t>
            </a:r>
            <a:endParaRPr lang="en-US" sz="48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20618" y="5181599"/>
            <a:ext cx="149111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রাত্রি</a:t>
            </a:r>
            <a:endParaRPr lang="en-US" sz="48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51" y="1017896"/>
            <a:ext cx="3794541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51" y="2735997"/>
            <a:ext cx="3794541" cy="2009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51" y="4863729"/>
            <a:ext cx="3898649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861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955">
        <p14:prism isInverted="1"/>
      </p:transition>
    </mc:Choice>
    <mc:Fallback>
      <p:transition spd="slow" advTm="109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2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1.1|1.1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1.2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1.2|1.3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0.9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0.9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|1.6|1.3|1.5|1.2|1.5|1.1|1.2|1.3|1.5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.2|1.3|1.2|1.2|1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.1|0.9|1.1|0.9|1.1|0.9|1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1|1|0.9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619</Words>
  <Application>Microsoft Office PowerPoint</Application>
  <PresentationFormat>Widescreen</PresentationFormat>
  <Paragraphs>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dipakkumar1980@outlook.com</dc:creator>
  <cp:lastModifiedBy>dipakkumar1980@outlook.com</cp:lastModifiedBy>
  <cp:revision>82</cp:revision>
  <dcterms:created xsi:type="dcterms:W3CDTF">2020-04-17T00:31:49Z</dcterms:created>
  <dcterms:modified xsi:type="dcterms:W3CDTF">2020-04-19T04:36:19Z</dcterms:modified>
</cp:coreProperties>
</file>