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76" r:id="rId9"/>
    <p:sldId id="263" r:id="rId10"/>
    <p:sldId id="271" r:id="rId11"/>
    <p:sldId id="272" r:id="rId12"/>
    <p:sldId id="265" r:id="rId13"/>
    <p:sldId id="278" r:id="rId14"/>
    <p:sldId id="269" r:id="rId15"/>
    <p:sldId id="266" r:id="rId16"/>
    <p:sldId id="270" r:id="rId17"/>
    <p:sldId id="284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3300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4660"/>
  </p:normalViewPr>
  <p:slideViewPr>
    <p:cSldViewPr>
      <p:cViewPr varScale="1">
        <p:scale>
          <a:sx n="66" d="100"/>
          <a:sy n="66" d="100"/>
        </p:scale>
        <p:origin x="-151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A8930-BE77-411B-ABAB-C7CB2E40F3F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3F4AD-54B2-40AF-A434-008B76625E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F4AD-54B2-40AF-A434-008B76625E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5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F4AD-54B2-40AF-A434-008B76625E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7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3F4AD-54B2-40AF-A434-008B76625EE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6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19-Apr-20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4425072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1026" name="Picture 2" descr="C:\Users\DOEL\Downloads\baly pu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78486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 flipH="1">
            <a:off x="914400" y="990600"/>
            <a:ext cx="8229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</a:t>
            </a:r>
            <a:r>
              <a:rPr lang="en-US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7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667567" cy="3733800"/>
          </a:xfrm>
          <a:prstGeom prst="rect">
            <a:avLst/>
          </a:prstGeom>
          <a:ln w="76200">
            <a:solidFill>
              <a:srgbClr val="0000CC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371600" y="5562600"/>
            <a:ext cx="609600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ঢাকা বিশ্ববিদ্যালয়ের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ছাত্রদের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আন্দোলনের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228600"/>
            <a:ext cx="6019800" cy="1107996"/>
          </a:xfrm>
          <a:prstGeom prst="rect">
            <a:avLst/>
          </a:prstGeom>
          <a:solidFill>
            <a:srgbClr val="FFFF00"/>
          </a:solidFill>
          <a:ln w="762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এটি কিসের ছবি 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18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953000"/>
          </a:xfrm>
          <a:solidFill>
            <a:srgbClr val="00FF00"/>
          </a:solidFill>
          <a:ln w="76200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১৯৪৮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সালের জানুয়ারি মাসে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বাংলাকে   রাষ্ট্রভাষা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করার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জন্য   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‘রাষ্ট্রভাষা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সংগ্রাম</a:t>
            </a:r>
            <a:r>
              <a:rPr lang="bn-BD" sz="1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পরিষদ’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গঠিত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হয়।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সংগ্রাম </a:t>
            </a:r>
            <a:r>
              <a:rPr lang="bn-BD" sz="3900" dirty="0">
                <a:latin typeface="NikoshBAN" pitchFamily="2" charset="0"/>
                <a:cs typeface="NikoshBAN" pitchFamily="2" charset="0"/>
              </a:rPr>
              <a:t>পরিষদের দাবি গুলো </a:t>
            </a:r>
            <a:r>
              <a:rPr lang="bn-BD" sz="3900" dirty="0" smtClean="0">
                <a:latin typeface="NikoshBAN" pitchFamily="2" charset="0"/>
                <a:cs typeface="NikoshBAN" pitchFamily="2" charset="0"/>
              </a:rPr>
              <a:t>হলঃ</a:t>
            </a:r>
            <a:endParaRPr lang="bn-BD" sz="5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ভাষা হবে পূর্ব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বাংলার শিক্ষা ব্যবস্থায় ও অফিস   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আদালতের ভাষা।</a:t>
            </a:r>
            <a:endParaRPr lang="bn-BD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 পাকিস্তানের 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রাষ্ট্রভাষা হবে দুটি –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বাংলা ও উর্দু ।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ঢাকা বিশ্ববিদ্যালয়ের সামনে ছাত্র জনতার উপর পুলিশ লাঠিচার্জ 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ও গুলি চালায় ফলে সালাম,জব্বার,রফিক, শফিউর সহ আরো  </a:t>
            </a:r>
          </a:p>
          <a:p>
            <a:pPr marL="0" indent="0">
              <a:buNone/>
            </a:pP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    অনেকে প্রাণ হারায়।  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304800"/>
            <a:ext cx="9144000" cy="1200329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bn-BD" sz="6600" dirty="0" smtClean="0"/>
              <a:t> </a:t>
            </a:r>
            <a:r>
              <a:rPr lang="bn-BD" sz="7200" dirty="0" smtClean="0"/>
              <a:t>উত্তর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2932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524000"/>
          </a:xfr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কী কী কারনে ভাষা আন্দোলন হয়েছিল বলে তুমি মনে কর?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030"/>
            <a:ext cx="8077200" cy="4966570"/>
          </a:xfrm>
          <a:solidFill>
            <a:srgbClr val="FFC000"/>
          </a:solidFill>
          <a:ln w="762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পাকিস্তানি শাসকরা ১৯৪৮ সালে বাঙ্গালির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মতামতকে উপেক্ষা করে  উর্দু ভাষা কে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রাষ্ট্রভাষা 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হিসাবে ঘোষনা করলে বাঙ্গালী বুদ্ধিজীবী সমাজ 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প্রথমে প্রতিবাদী হয়ে ওঠে 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এরপর ১৯৫২সালে </a:t>
            </a:r>
          </a:p>
          <a:p>
            <a:pPr marL="0" indent="0">
              <a:buNone/>
            </a:pP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এই আন্দোলন ব্যাপক আকার ধারন করে । ভাষার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জন্য জীবন দেন অনেকে যা ইতিহাসে স্মরনীয় । 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6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্র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9" y="1600201"/>
            <a:ext cx="7766251" cy="5103212"/>
          </a:xfrm>
          <a:ln w="76200">
            <a:solidFill>
              <a:srgbClr val="FF0000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33400" y="304800"/>
            <a:ext cx="1447800" cy="838200"/>
          </a:xfrm>
          <a:prstGeom prst="rect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/>
              <a:t>শহীদ রফিক 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2073891" y="304800"/>
            <a:ext cx="1583709" cy="838200"/>
          </a:xfrm>
          <a:prstGeom prst="rect">
            <a:avLst/>
          </a:prstGeom>
          <a:solidFill>
            <a:srgbClr val="00B0F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/>
              <a:t>শহীদ শফিউর </a:t>
            </a:r>
            <a:endParaRPr lang="en-US" sz="2000" b="1" dirty="0"/>
          </a:p>
        </p:txBody>
      </p:sp>
      <p:sp>
        <p:nvSpPr>
          <p:cNvPr id="13" name="Rectangle 12"/>
          <p:cNvSpPr/>
          <p:nvPr/>
        </p:nvSpPr>
        <p:spPr>
          <a:xfrm>
            <a:off x="3733800" y="304800"/>
            <a:ext cx="1610436" cy="838200"/>
          </a:xfrm>
          <a:prstGeom prst="rect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/>
              <a:t>শহীদ সালাম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5538716" y="305937"/>
            <a:ext cx="1471684" cy="838200"/>
          </a:xfrm>
          <a:prstGeom prst="rect">
            <a:avLst/>
          </a:prstGeom>
          <a:solidFill>
            <a:srgbClr val="FFFF00"/>
          </a:solidFill>
          <a:ln w="762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solidFill>
                  <a:srgbClr val="FF0000"/>
                </a:solidFill>
              </a:rPr>
              <a:t>শহীদ বরকত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305937"/>
            <a:ext cx="1600200" cy="8234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/>
              <a:t>শহীদ জব্বার </a:t>
            </a:r>
            <a:endParaRPr lang="en-US" sz="2000" b="1" dirty="0"/>
          </a:p>
        </p:txBody>
      </p:sp>
      <p:sp>
        <p:nvSpPr>
          <p:cNvPr id="3" name="Sun 2"/>
          <p:cNvSpPr/>
          <p:nvPr/>
        </p:nvSpPr>
        <p:spPr>
          <a:xfrm>
            <a:off x="2362200" y="3657600"/>
            <a:ext cx="503545" cy="457200"/>
          </a:xfrm>
          <a:prstGeom prst="su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Quad Arrow Callout 15"/>
          <p:cNvSpPr/>
          <p:nvPr/>
        </p:nvSpPr>
        <p:spPr>
          <a:xfrm>
            <a:off x="6172200" y="3733800"/>
            <a:ext cx="685800" cy="533400"/>
          </a:xfrm>
          <a:prstGeom prst="quadArrowCallou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n 4"/>
          <p:cNvSpPr/>
          <p:nvPr/>
        </p:nvSpPr>
        <p:spPr>
          <a:xfrm>
            <a:off x="2073891" y="6400800"/>
            <a:ext cx="669309" cy="533400"/>
          </a:xfrm>
          <a:prstGeom prst="sun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>
            <a:off x="8382000" y="6400800"/>
            <a:ext cx="609600" cy="533400"/>
          </a:xfrm>
          <a:prstGeom prst="hear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5257800" y="6400800"/>
            <a:ext cx="609600" cy="533400"/>
          </a:xfrm>
          <a:prstGeom prst="star5">
            <a:avLst/>
          </a:prstGeom>
          <a:solidFill>
            <a:srgbClr val="FF000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0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5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295400"/>
          </a:xfr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rgbClr val="FF0000"/>
                </a:solidFill>
              </a:rPr>
              <a:t> </a:t>
            </a:r>
            <a:r>
              <a:rPr lang="bn-BD" sz="10700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10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82000" cy="4953000"/>
          </a:xfrm>
          <a:solidFill>
            <a:schemeClr val="accent6">
              <a:lumMod val="60000"/>
              <a:lumOff val="40000"/>
            </a:schemeClr>
          </a:solidFill>
          <a:ln cmpd="thickThin">
            <a:solidFill>
              <a:schemeClr val="tx1"/>
            </a:solidFill>
            <a:prstDash val="sysDot"/>
          </a:ln>
        </p:spPr>
        <p:txBody>
          <a:bodyPr/>
          <a:lstStyle/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১। ভাষা আন্দোলনের শহীদের নাম বল।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২। ভাষা আন্দোলনের প্রথম সংগঠনের কর্মসূচি</a:t>
            </a:r>
          </a:p>
          <a:p>
            <a:pPr marL="0" indent="0">
              <a:buNone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গুলো লিখ।</a:t>
            </a:r>
          </a:p>
          <a:p>
            <a:pPr marL="0" indent="0">
              <a:buNone/>
            </a:pP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 ভাষা আন্দোলনের কারন বর্ননা কর । </a:t>
            </a:r>
            <a:endParaRPr lang="bn-BD" sz="60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71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352800"/>
            <a:ext cx="7543800" cy="1143000"/>
          </a:xfrm>
          <a:solidFill>
            <a:srgbClr val="FFC0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bn-BD" dirty="0" smtClean="0">
                <a:latin typeface="NikoshBAN" pitchFamily="2" charset="0"/>
                <a:cs typeface="NikoshBAN" pitchFamily="2" charset="0"/>
              </a:rPr>
              <a:t>     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	 ছিল? ১৯৪৮ সালের জানুয়ারি মাসে গঠিত রাষ্ট্রভাষা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     সংগ্রাম পরিষদের দাবি কি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/>
              <a:t/>
            </a:r>
            <a:br>
              <a:rPr lang="bn-BD" dirty="0" smtClean="0"/>
            </a:br>
            <a:r>
              <a:rPr lang="bn-BD" dirty="0" smtClean="0"/>
              <a:t> </a:t>
            </a:r>
            <a:br>
              <a:rPr lang="bn-BD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1"/>
            <a:ext cx="8839200" cy="1371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bn-BD" sz="5400" b="1" dirty="0" smtClean="0"/>
          </a:p>
          <a:p>
            <a:pPr marL="0" indent="0">
              <a:buNone/>
            </a:pPr>
            <a:endParaRPr lang="bn-BD" sz="8000" b="1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52400" y="2590800"/>
            <a:ext cx="762000" cy="304800"/>
          </a:xfrm>
          <a:prstGeom prst="rightArrow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533400" y="609600"/>
            <a:ext cx="6248400" cy="1600200"/>
          </a:xfrm>
          <a:prstGeom prst="downArrowCallout">
            <a:avLst/>
          </a:prstGeom>
          <a:solidFill>
            <a:srgbClr val="00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0000"/>
                </a:solidFill>
              </a:rPr>
              <a:t>দলীয় 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5029200"/>
            <a:ext cx="7984175" cy="1602175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      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        ভাষা আন্দোলন কেন হয়েছিল? লিখ।</a:t>
            </a:r>
            <a:r>
              <a:rPr lang="bn-BD" dirty="0" smtClean="0"/>
              <a:t/>
            </a:r>
            <a:br>
              <a:rPr lang="bn-BD" dirty="0" smtClean="0"/>
            </a:b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89016" y="4953000"/>
            <a:ext cx="762000" cy="304800"/>
          </a:xfrm>
          <a:prstGeom prst="rightArrow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10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534400" cy="12192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Image result for picture of buildi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8382000" cy="4343400"/>
          </a:xfrm>
          <a:prstGeom prst="rect">
            <a:avLst/>
          </a:prstGeom>
          <a:noFill/>
        </p:spPr>
      </p:pic>
      <p:sp>
        <p:nvSpPr>
          <p:cNvPr id="3" name="Right Arrow 2"/>
          <p:cNvSpPr/>
          <p:nvPr/>
        </p:nvSpPr>
        <p:spPr>
          <a:xfrm>
            <a:off x="304800" y="3048000"/>
            <a:ext cx="838200" cy="381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153400" cy="4038600"/>
          </a:xfrm>
        </p:spPr>
        <p:txBody>
          <a:bodyPr/>
          <a:lstStyle/>
          <a:p>
            <a:pPr algn="ctr"/>
            <a:r>
              <a:rPr lang="en-US" dirty="0" err="1" smtClean="0"/>
              <a:t>ভাষা</a:t>
            </a:r>
            <a:r>
              <a:rPr lang="en-US" dirty="0" smtClean="0"/>
              <a:t> </a:t>
            </a:r>
            <a:r>
              <a:rPr lang="en-US" dirty="0" err="1" smtClean="0"/>
              <a:t>আন্দোলনের</a:t>
            </a:r>
            <a:r>
              <a:rPr lang="en-US" dirty="0" smtClean="0"/>
              <a:t> </a:t>
            </a:r>
            <a:r>
              <a:rPr lang="en-US" dirty="0" err="1" smtClean="0"/>
              <a:t>কারণ</a:t>
            </a:r>
            <a:r>
              <a:rPr lang="en-US" dirty="0" smtClean="0"/>
              <a:t> </a:t>
            </a:r>
            <a:r>
              <a:rPr lang="en-US" dirty="0" err="1" smtClean="0"/>
              <a:t>ব্যাখ্যা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543800" cy="2057400"/>
          </a:xfrm>
          <a:solidFill>
            <a:srgbClr val="00FF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ownloads\golap pu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514600"/>
            <a:ext cx="6324600" cy="2824162"/>
          </a:xfrm>
          <a:prstGeom prst="rect">
            <a:avLst/>
          </a:prstGeom>
          <a:noFill/>
          <a:ln w="76200">
            <a:solidFill>
              <a:srgbClr val="0000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3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79687"/>
            <a:ext cx="9143999" cy="5909310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ea typeface="Tahoma" pitchFamily="34" charset="0"/>
                <a:cs typeface="NikoshBAN" pitchFamily="2" charset="0"/>
              </a:rPr>
              <a:t>মোছাঃনিলুফা</a:t>
            </a:r>
            <a:r>
              <a:rPr lang="en-US" sz="5400" dirty="0" smtClean="0">
                <a:latin typeface="NikoshBAN" pitchFamily="2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ea typeface="Tahoma" pitchFamily="34" charset="0"/>
                <a:cs typeface="NikoshBAN" pitchFamily="2" charset="0"/>
              </a:rPr>
              <a:t>খাতুন</a:t>
            </a:r>
            <a:r>
              <a:rPr lang="bn-BD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</a:p>
          <a:p>
            <a:r>
              <a:rPr lang="bn-BD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সহকারি শিক্ষ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ক</a:t>
            </a:r>
          </a:p>
          <a:p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আর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আর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মাধ্যমিক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বিদ্যালয়</a:t>
            </a:r>
            <a:endParaRPr lang="en-US" sz="5400" dirty="0" smtClean="0">
              <a:latin typeface="Tahoma" pitchFamily="34" charset="0"/>
              <a:ea typeface="Tahoma" pitchFamily="34" charset="0"/>
              <a:cs typeface="NikoshBAN" pitchFamily="2" charset="0"/>
            </a:endParaRPr>
          </a:p>
          <a:p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মেহেরপুর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সদর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Tahoma" pitchFamily="34" charset="0"/>
                <a:ea typeface="Tahoma" pitchFamily="34" charset="0"/>
                <a:cs typeface="NikoshBAN" pitchFamily="2" charset="0"/>
              </a:rPr>
              <a:t>মেহেরপুর</a:t>
            </a:r>
            <a:endParaRPr lang="en-US" sz="5400" dirty="0" smtClean="0">
              <a:latin typeface="Tahoma" pitchFamily="34" charset="0"/>
              <a:ea typeface="Tahoma" pitchFamily="34" charset="0"/>
              <a:cs typeface="NikoshBAN" pitchFamily="2" charset="0"/>
            </a:endParaRPr>
          </a:p>
          <a:p>
            <a:r>
              <a:rPr lang="bn-BD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bn-IN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r>
              <a:rPr lang="en-US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ই-মেইল-ashrafnilufa1@gmail.com</a:t>
            </a:r>
            <a:r>
              <a:rPr lang="bn-IN" sz="5400" dirty="0" smtClean="0">
                <a:latin typeface="Tahoma" pitchFamily="34" charset="0"/>
                <a:ea typeface="Tahoma" pitchFamily="34" charset="0"/>
                <a:cs typeface="NikoshBAN" pitchFamily="2" charset="0"/>
              </a:rPr>
              <a:t> </a:t>
            </a:r>
            <a:endParaRPr lang="bn-IN" sz="5400" dirty="0">
              <a:latin typeface="Tahoma" pitchFamily="34" charset="0"/>
              <a:ea typeface="Tahoma" pitchFamily="34" charset="0"/>
              <a:cs typeface="NikoshBAN" pitchFamily="2" charset="0"/>
            </a:endParaRPr>
          </a:p>
          <a:p>
            <a:endParaRPr lang="bn-IN" sz="5400" dirty="0">
              <a:latin typeface="Tahoma" pitchFamily="34" charset="0"/>
              <a:ea typeface="Tahoma" pitchFamily="34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1779687"/>
            <a:ext cx="2286000" cy="230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192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981200"/>
          </a:xfr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534400" cy="41148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বিশ্বসভ্যতা</a:t>
            </a:r>
            <a:endParaRPr lang="en-US" sz="44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4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8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</a:t>
            </a: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400" b="1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400" b="1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								</a:t>
            </a:r>
            <a:endParaRPr lang="bn-BD" sz="44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2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bn-BD" dirty="0" smtClean="0"/>
              <a:t>এটা কিসের ছবি?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000999" cy="49089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3852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00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6600" b="1" dirty="0" smtClean="0"/>
              <a:t>এটা কিসের ছবি ? </a:t>
            </a:r>
            <a:endParaRPr lang="en-US" sz="6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42860"/>
            <a:ext cx="7543800" cy="4966496"/>
          </a:xfrm>
          <a:ln w="76200">
            <a:solidFill>
              <a:srgbClr val="FF00FF"/>
            </a:solidFill>
          </a:ln>
        </p:spPr>
      </p:pic>
    </p:spTree>
    <p:extLst>
      <p:ext uri="{BB962C8B-B14F-4D97-AF65-F5344CB8AC3E}">
        <p14:creationId xmlns:p14="http://schemas.microsoft.com/office/powerpoint/2010/main" val="312263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1524000"/>
          </a:xfr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11500" b="1" dirty="0" smtClean="0">
                <a:latin typeface="NikoshBAN" pitchFamily="2" charset="0"/>
                <a:cs typeface="NikoshBAN" pitchFamily="2" charset="0"/>
              </a:rPr>
              <a:t>আজকের পাঠ   </a:t>
            </a:r>
            <a:endParaRPr lang="en-US" sz="115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00600"/>
          </a:xfr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algn="ctr"/>
            <a:endParaRPr lang="bn-BD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সালে১৯৫২ র ভাষা আন্দোলন। </a:t>
            </a:r>
            <a:r>
              <a:rPr lang="bn-BD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410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447800"/>
          </a:xfr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63000" cy="4648200"/>
          </a:xfrm>
          <a:solidFill>
            <a:srgbClr val="00FF00"/>
          </a:solidFill>
          <a:ln w="76200">
            <a:solidFill>
              <a:srgbClr val="0000CC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১। ভাষা আন্দোলন কত সালে সংঘটিত হয় তা বলতে  পারবে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 । ভাষা আন্দোলনে শহীদদের নাম বলতে পারবে 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৩। ভাষা আন্দোলনের পটভূমি  ব্যাখ্যা করতে </a:t>
            </a:r>
            <a:r>
              <a:rPr lang="bn-BD" sz="3600" smtClean="0">
                <a:latin typeface="NikoshBAN" pitchFamily="2" charset="0"/>
                <a:cs typeface="NikoshBAN" pitchFamily="2" charset="0"/>
              </a:rPr>
              <a:t>পারবে 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৪। ভাষা আন্দোলনের তাৎপর্য ব্যাখ্যা করতে পারবে।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4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OEL\Downloads\pakistan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46075"/>
            <a:ext cx="3962400" cy="2854324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EL\Downloads\parlament-pakist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4800"/>
            <a:ext cx="3733800" cy="2895599"/>
          </a:xfrm>
          <a:prstGeom prst="rect">
            <a:avLst/>
          </a:prstGeom>
          <a:noFill/>
          <a:ln w="76200">
            <a:solidFill>
              <a:srgbClr val="0000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EL\Downloads\pakistan parlament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381000"/>
            <a:ext cx="1530350" cy="84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OEL\Downloads\1952-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3505200"/>
            <a:ext cx="3962400" cy="2667000"/>
          </a:xfrm>
          <a:prstGeom prst="rect">
            <a:avLst/>
          </a:prstGeom>
          <a:noFill/>
          <a:ln w="76200">
            <a:solidFill>
              <a:srgbClr val="FF00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DOEL\Downloads\1952-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3505200" cy="2667001"/>
          </a:xfrm>
          <a:prstGeom prst="rect">
            <a:avLst/>
          </a:prstGeom>
          <a:noFill/>
          <a:ln w="76200">
            <a:solidFill>
              <a:srgbClr val="FF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5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447800"/>
          </a:xfrm>
          <a:solidFill>
            <a:srgbClr val="00FF00"/>
          </a:solidFill>
          <a:ln w="76200"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 algn="ctr"/>
            <a:r>
              <a:rPr lang="bn-BD" sz="8000" b="1" dirty="0" smtClean="0">
                <a:latin typeface="NikoshBAN" pitchFamily="2" charset="0"/>
                <a:cs typeface="NikoshBAN" pitchFamily="2" charset="0"/>
              </a:rPr>
              <a:t>মোহাম্মদ আলী জিন্নাহ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04999"/>
            <a:ext cx="7924800" cy="4828641"/>
          </a:xfrm>
          <a:ln w="76200">
            <a:solidFill>
              <a:srgbClr val="0000CC"/>
            </a:solidFill>
          </a:ln>
        </p:spPr>
      </p:pic>
    </p:spTree>
    <p:extLst>
      <p:ext uri="{BB962C8B-B14F-4D97-AF65-F5344CB8AC3E}">
        <p14:creationId xmlns:p14="http://schemas.microsoft.com/office/powerpoint/2010/main" val="155243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1081</TotalTime>
  <Words>280</Words>
  <Application>Microsoft Office PowerPoint</Application>
  <PresentationFormat>On-screen Show (4:3)</PresentationFormat>
  <Paragraphs>65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PowerPoint Presentation</vt:lpstr>
      <vt:lpstr>শিক্ষক পরিচিতি </vt:lpstr>
      <vt:lpstr>পাঠ পরিচিতি </vt:lpstr>
      <vt:lpstr>এটা কিসের ছবি?</vt:lpstr>
      <vt:lpstr>এটা কিসের ছবি ? </vt:lpstr>
      <vt:lpstr>আজকের পাঠ   </vt:lpstr>
      <vt:lpstr>শিখনফল</vt:lpstr>
      <vt:lpstr>PowerPoint Presentation</vt:lpstr>
      <vt:lpstr>মোহাম্মদ আলী জিন্নাহ </vt:lpstr>
      <vt:lpstr>PowerPoint Presentation</vt:lpstr>
      <vt:lpstr>PowerPoint Presentation</vt:lpstr>
      <vt:lpstr>দলীয় কাজ  কী কী কারনে ভাষা আন্দোলন হয়েছিল বলে তুমি মনে কর? </vt:lpstr>
      <vt:lpstr>্র</vt:lpstr>
      <vt:lpstr>  মূল্যায়ন </vt:lpstr>
      <vt:lpstr>                   ছিল? ১৯৪৮ সালের জানুয়ারি মাসে গঠিত রাষ্ট্রভাষা          সংগ্রাম পরিষদের দাবি কি            </vt:lpstr>
      <vt:lpstr>বাড়ির কাজ </vt:lpstr>
      <vt:lpstr>ভাষা আন্দোলনের কারণ ব্যাখ্যা কর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TSS</dc:creator>
  <cp:lastModifiedBy>jmm</cp:lastModifiedBy>
  <cp:revision>202</cp:revision>
  <dcterms:created xsi:type="dcterms:W3CDTF">2006-08-16T00:00:00Z</dcterms:created>
  <dcterms:modified xsi:type="dcterms:W3CDTF">2020-04-19T11:05:43Z</dcterms:modified>
</cp:coreProperties>
</file>