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74" r:id="rId5"/>
    <p:sldId id="275" r:id="rId6"/>
    <p:sldId id="258" r:id="rId7"/>
    <p:sldId id="259" r:id="rId8"/>
    <p:sldId id="262" r:id="rId9"/>
    <p:sldId id="265" r:id="rId10"/>
    <p:sldId id="264" r:id="rId11"/>
    <p:sldId id="266" r:id="rId12"/>
    <p:sldId id="263" r:id="rId13"/>
    <p:sldId id="267" r:id="rId14"/>
    <p:sldId id="273" r:id="rId15"/>
    <p:sldId id="269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33CC"/>
    <a:srgbClr val="C179CD"/>
    <a:srgbClr val="7D1178"/>
    <a:srgbClr val="FF0066"/>
    <a:srgbClr val="FF00FF"/>
    <a:srgbClr val="3333FF"/>
    <a:srgbClr val="8B1385"/>
    <a:srgbClr val="CC0099"/>
    <a:srgbClr val="FEA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ti aligonj\Desktop\Jakir download\vlcsnap-2015-05-19-03h17m51s40.png"/>
          <p:cNvPicPr>
            <a:picLocks noChangeAspect="1" noChangeArrowheads="1"/>
          </p:cNvPicPr>
          <p:nvPr/>
        </p:nvPicPr>
        <p:blipFill>
          <a:blip r:embed="rId2" cstate="print"/>
          <a:srcRect l="28736" t="30303" r="26437"/>
          <a:stretch>
            <a:fillRect/>
          </a:stretch>
        </p:blipFill>
        <p:spPr bwMode="auto">
          <a:xfrm>
            <a:off x="2209800" y="0"/>
            <a:ext cx="3429000" cy="3505201"/>
          </a:xfrm>
          <a:prstGeom prst="rect">
            <a:avLst/>
          </a:prstGeom>
          <a:noFill/>
        </p:spPr>
      </p:pic>
      <p:pic>
        <p:nvPicPr>
          <p:cNvPr id="5" name="Picture 2" descr="C:\Users\pti aligonj\Desktop\Jakir download\DSC_0068.JPG"/>
          <p:cNvPicPr>
            <a:picLocks noChangeAspect="1" noChangeArrowheads="1"/>
          </p:cNvPicPr>
          <p:nvPr/>
        </p:nvPicPr>
        <p:blipFill>
          <a:blip r:embed="rId3" cstate="print"/>
          <a:srcRect l="9264" t="27500" r="10944" b="32500"/>
          <a:stretch>
            <a:fillRect/>
          </a:stretch>
        </p:blipFill>
        <p:spPr bwMode="auto">
          <a:xfrm>
            <a:off x="0" y="3352800"/>
            <a:ext cx="9144000" cy="3276600"/>
          </a:xfrm>
          <a:prstGeom prst="rect">
            <a:avLst/>
          </a:prstGeom>
          <a:noFill/>
        </p:spPr>
      </p:pic>
      <p:pic>
        <p:nvPicPr>
          <p:cNvPr id="30722" name="Picture 2" descr="C:\Users\pti aligonj\Desktop\Jakir download\shagotom.gif"/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990600" y="1447800"/>
            <a:ext cx="6781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7287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19877"/>
            <a:ext cx="90444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কত জন শিক্ষার্থীর মধ্যে ১২ টি মার্বেল</a:t>
            </a:r>
          </a:p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প্রত্যেককে সমান সংখ্যক </a:t>
            </a:r>
          </a:p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ভাগ করা যায়?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314" y="4267200"/>
            <a:ext cx="80954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১,২,৩,৪,৬ বা ১২ জন শিক্ষার্থীর মধ্যে 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1676400"/>
            <a:ext cx="7543800" cy="4524315"/>
            <a:chOff x="-263128" y="1219200"/>
            <a:chExt cx="7425927" cy="5668034"/>
          </a:xfrm>
        </p:grpSpPr>
        <p:sp>
          <p:nvSpPr>
            <p:cNvPr id="2" name="TextBox 1"/>
            <p:cNvSpPr txBox="1"/>
            <p:nvPr/>
          </p:nvSpPr>
          <p:spPr>
            <a:xfrm>
              <a:off x="-263128" y="1219200"/>
              <a:ext cx="7425927" cy="566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bn-BD" sz="7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১২=১২   ১=১২</a:t>
              </a:r>
            </a:p>
            <a:p>
              <a:pPr marL="342900" indent="-342900"/>
              <a:r>
                <a:rPr lang="bn-BD" sz="7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৬    ২=১২</a:t>
              </a:r>
            </a:p>
            <a:p>
              <a:pPr marL="342900" indent="-342900"/>
              <a:r>
                <a:rPr lang="bn-BD" sz="7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৪    ৩=১২</a:t>
              </a:r>
            </a:p>
            <a:p>
              <a:pPr marL="342900" indent="-342900"/>
              <a:r>
                <a:rPr lang="bn-BD" sz="7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২    ৬=১২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137172" y="1505587"/>
            <a:ext cx="914400" cy="84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6" name="Equation" r:id="rId3" imgW="114120" imgH="126720" progId="Equation.3">
                    <p:embed/>
                  </p:oleObj>
                </mc:Choice>
                <mc:Fallback>
                  <p:oleObj name="Equation" r:id="rId3" imgW="114120" imgH="1267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172" y="1505587"/>
                          <a:ext cx="914400" cy="844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3" name="Object 3"/>
            <p:cNvGraphicFramePr>
              <a:graphicFrameLocks noChangeAspect="1"/>
            </p:cNvGraphicFramePr>
            <p:nvPr/>
          </p:nvGraphicFramePr>
          <p:xfrm>
            <a:off x="1987153" y="2937531"/>
            <a:ext cx="9144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7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153" y="2937531"/>
                          <a:ext cx="91440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4" name="Object 4"/>
            <p:cNvGraphicFramePr>
              <a:graphicFrameLocks noChangeAspect="1"/>
            </p:cNvGraphicFramePr>
            <p:nvPr/>
          </p:nvGraphicFramePr>
          <p:xfrm>
            <a:off x="1837134" y="4369474"/>
            <a:ext cx="9144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8" name="Equation" r:id="rId7" imgW="114120" imgH="126720" progId="Equation.3">
                    <p:embed/>
                  </p:oleObj>
                </mc:Choice>
                <mc:Fallback>
                  <p:oleObj name="Equation" r:id="rId7" imgW="114120" imgH="1267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134" y="4369474"/>
                          <a:ext cx="91440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5" name="Object 5"/>
            <p:cNvGraphicFramePr>
              <a:graphicFrameLocks noChangeAspect="1"/>
            </p:cNvGraphicFramePr>
            <p:nvPr/>
          </p:nvGraphicFramePr>
          <p:xfrm>
            <a:off x="1987153" y="5705955"/>
            <a:ext cx="9144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9" name="Equation" r:id="rId8" imgW="114120" imgH="126720" progId="Equation.3">
                    <p:embed/>
                  </p:oleObj>
                </mc:Choice>
                <mc:Fallback>
                  <p:oleObj name="Equation" r:id="rId8" imgW="114120" imgH="1267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153" y="5705955"/>
                          <a:ext cx="91440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524000" y="762000"/>
            <a:ext cx="5606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১২ এর সকল গুননীয়ক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73481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1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56337"/>
            <a:ext cx="924483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7D117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১৮ও২০ এর সকল গুননীয়ক নির্নয় কর।</a:t>
            </a:r>
            <a:endParaRPr lang="en-US" sz="6000" b="1" dirty="0">
              <a:ln w="11430"/>
              <a:solidFill>
                <a:srgbClr val="7D117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150" y="457200"/>
            <a:ext cx="2449710" cy="10156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সিদ্ধান্ত</a:t>
            </a:r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88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১২ সংখ্যাটির গুননীয়ক বা উৎপাদক ১,২,৩,৪,৬ ও ১২।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8226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২।প্রত্যেক সংখ্যা নিজেই তার একটি গুননীয়ক।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6941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৩।১ যেকোনো সংখ্যারই একটি গুননীয়ক।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500">
              <a:srgbClr val="FFB600"/>
            </a:gs>
            <a:gs pos="0">
              <a:srgbClr val="FFF200"/>
            </a:gs>
            <a:gs pos="45000">
              <a:srgbClr val="FF7A00"/>
            </a:gs>
            <a:gs pos="92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228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৩০ এর সকল গুননীয়ক নির্নয় কর।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8230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৬০ এর সকল গুননীয়ক নির্নয় কর।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50131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686300"/>
            <a:ext cx="9144000" cy="2171700"/>
            <a:chOff x="0" y="4686300"/>
            <a:chExt cx="9144000" cy="2171700"/>
          </a:xfrm>
        </p:grpSpPr>
        <p:pic>
          <p:nvPicPr>
            <p:cNvPr id="3" name="Picture 2" descr="Tulip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0" y="4686300"/>
              <a:ext cx="2895600" cy="2171700"/>
            </a:xfrm>
            <a:prstGeom prst="rect">
              <a:avLst/>
            </a:prstGeom>
          </p:spPr>
        </p:pic>
        <p:pic>
          <p:nvPicPr>
            <p:cNvPr id="4" name="Picture 3" descr="Tulip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2057400" y="4686300"/>
              <a:ext cx="2895600" cy="2171700"/>
            </a:xfrm>
            <a:prstGeom prst="rect">
              <a:avLst/>
            </a:prstGeom>
          </p:spPr>
        </p:pic>
        <p:pic>
          <p:nvPicPr>
            <p:cNvPr id="6" name="Picture 5" descr="Tulip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4419600" y="4686300"/>
              <a:ext cx="2895600" cy="2171700"/>
            </a:xfrm>
            <a:prstGeom prst="rect">
              <a:avLst/>
            </a:prstGeom>
          </p:spPr>
        </p:pic>
        <p:pic>
          <p:nvPicPr>
            <p:cNvPr id="7" name="Picture 6" descr="Tulip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6248400" y="4686300"/>
              <a:ext cx="2895600" cy="21717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0"/>
            <a:ext cx="9144000" cy="2819400"/>
            <a:chOff x="0" y="0"/>
            <a:chExt cx="9144000" cy="2324100"/>
          </a:xfrm>
        </p:grpSpPr>
        <p:pic>
          <p:nvPicPr>
            <p:cNvPr id="9" name="Picture 8" descr="vlcsnap-2015-05-16-13h01m38s16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098800" cy="2324100"/>
            </a:xfrm>
            <a:prstGeom prst="rect">
              <a:avLst/>
            </a:prstGeom>
          </p:spPr>
        </p:pic>
        <p:pic>
          <p:nvPicPr>
            <p:cNvPr id="10" name="Picture 9" descr="vlcsnap-2015-05-16-13h01m38s16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800" y="0"/>
              <a:ext cx="3657600" cy="2324100"/>
            </a:xfrm>
            <a:prstGeom prst="rect">
              <a:avLst/>
            </a:prstGeom>
          </p:spPr>
        </p:pic>
        <p:pic>
          <p:nvPicPr>
            <p:cNvPr id="11" name="Picture 10" descr="vlcsnap-2015-05-16-13h01m38s16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0"/>
              <a:ext cx="3200400" cy="232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838200"/>
            <a:ext cx="4343400" cy="1447800"/>
          </a:xfrm>
          <a:prstGeom prst="downArrowCallout">
            <a:avLst/>
          </a:prstGeom>
          <a:solidFill>
            <a:srgbClr val="FF0000"/>
          </a:solidFill>
          <a:ln w="57150">
            <a:solidFill>
              <a:srgbClr val="3A0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সহযোগিতায়  </a:t>
            </a:r>
            <a:endParaRPr lang="en-US" sz="6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2438400"/>
            <a:ext cx="8077200" cy="40386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300" dirty="0" smtClean="0">
                <a:ln>
                  <a:solidFill>
                    <a:schemeClr val="tx1"/>
                  </a:solidFill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spc="300" dirty="0" smtClean="0">
                <a:ln>
                  <a:solidFill>
                    <a:schemeClr val="tx1"/>
                  </a:solidFill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 হোসেন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 সরকারি প্রাথমিক বিদ্যালয়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মৈশাদী, চাঁদপুর।</a:t>
            </a:r>
            <a:endParaRPr lang="en-US" sz="4000" b="1" dirty="0" smtClean="0">
              <a:ln>
                <a:solidFill>
                  <a:srgbClr val="002060"/>
                </a:solidFill>
              </a:ln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01712-178072</a:t>
            </a:r>
          </a:p>
          <a:p>
            <a:pPr algn="ctr"/>
            <a:r>
              <a:rPr 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b.m.jakir@gmail.com</a:t>
            </a:r>
            <a:endParaRPr lang="bn-BD" sz="2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জাকি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18415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7" name="Picture 1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05400"/>
            <a:ext cx="609600" cy="51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3147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চতুর্থ </a:t>
            </a:r>
            <a:endParaRPr lang="en-US" sz="6000" b="1" dirty="0">
              <a:ln w="18000">
                <a:solidFill>
                  <a:srgbClr val="3333CC"/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6343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 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গুণনীয়ক ও গুনিতক  </a:t>
            </a:r>
            <a:endParaRPr lang="en-US" sz="5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0"/>
            <a:ext cx="6764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পাঠ্যাংশঃ </a:t>
            </a:r>
            <a:r>
              <a:rPr lang="bn-BD" sz="6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গুণনীয়ক নির্নয়  </a:t>
            </a:r>
            <a:endParaRPr lang="en-US" sz="48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21" y="1295400"/>
            <a:ext cx="8552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১৭.১.১. উপকরনের সাহায্যে গুননিয়কের</a:t>
            </a:r>
          </a:p>
          <a:p>
            <a:r>
              <a:rPr lang="bn-BD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ধারনা ব্যাখ্যা করতে পারবে। </a:t>
            </a:r>
            <a:endParaRPr lang="en-US" sz="54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8804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১৭.১.২.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গুননিয়ক কী তা বলতে পারবে। 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65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১৭.১.৩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গুননিয়ক নির্নয় করতে পারবে।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362200"/>
            <a:ext cx="790312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>
                  <a:solidFill>
                    <a:srgbClr val="3333CC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গুননীয়ক ও গুনিতক </a:t>
            </a:r>
            <a:endParaRPr lang="en-US" sz="9600" b="1" dirty="0">
              <a:ln w="11430">
                <a:solidFill>
                  <a:srgbClr val="3333CC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1143000"/>
            <a:chOff x="0" y="1219200"/>
            <a:chExt cx="9144000" cy="1143000"/>
          </a:xfrm>
        </p:grpSpPr>
        <p:sp>
          <p:nvSpPr>
            <p:cNvPr id="2" name="Rectangle 1"/>
            <p:cNvSpPr/>
            <p:nvPr/>
          </p:nvSpPr>
          <p:spPr>
            <a:xfrm>
              <a:off x="0" y="1219200"/>
              <a:ext cx="9144000" cy="1143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Smiley Face 2"/>
            <p:cNvSpPr/>
            <p:nvPr/>
          </p:nvSpPr>
          <p:spPr>
            <a:xfrm>
              <a:off x="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7620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16002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Smiley Face 6"/>
            <p:cNvSpPr/>
            <p:nvPr/>
          </p:nvSpPr>
          <p:spPr>
            <a:xfrm>
              <a:off x="24384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32766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Smiley Face 8"/>
            <p:cNvSpPr/>
            <p:nvPr/>
          </p:nvSpPr>
          <p:spPr>
            <a:xfrm>
              <a:off x="40386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48768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56388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64008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71628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78486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8534400" y="1524000"/>
              <a:ext cx="609600" cy="533400"/>
            </a:xfrm>
            <a:prstGeom prst="smileyFac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6" name="Picture 15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28032"/>
            <a:ext cx="1524000" cy="24963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5113" y="1295400"/>
            <a:ext cx="5533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জন শিক্ষার্থীর জন্য ১২টি মার্বেল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410200"/>
            <a:ext cx="578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D11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প্রত্যেকে পায় ১২টি করে মার্বেল;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D117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34474" y="6044625"/>
            <a:ext cx="2351926" cy="584775"/>
            <a:chOff x="685800" y="3505200"/>
            <a:chExt cx="2351926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685800" y="3505200"/>
              <a:ext cx="2351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১২   ১=১২ </a:t>
              </a:r>
              <a:endPara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2209009"/>
                </p:ext>
              </p:extLst>
            </p:nvPr>
          </p:nvGraphicFramePr>
          <p:xfrm>
            <a:off x="1151776" y="3578572"/>
            <a:ext cx="5905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8" name="Equation" r:id="rId4" imgW="114120" imgH="126720" progId="Equation.3">
                    <p:embed/>
                  </p:oleObj>
                </mc:Choice>
                <mc:Fallback>
                  <p:oleObj name="Equation" r:id="rId4" imgW="114120" imgH="1267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776" y="3578572"/>
                          <a:ext cx="5905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5578E-6 L -0.01667 0.6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1000" y="0"/>
            <a:ext cx="3886200" cy="990600"/>
            <a:chOff x="304800" y="2209800"/>
            <a:chExt cx="3886200" cy="990600"/>
          </a:xfrm>
        </p:grpSpPr>
        <p:sp>
          <p:nvSpPr>
            <p:cNvPr id="3" name="Rectangle 2"/>
            <p:cNvSpPr/>
            <p:nvPr/>
          </p:nvSpPr>
          <p:spPr>
            <a:xfrm>
              <a:off x="304800" y="2209800"/>
              <a:ext cx="3886200" cy="990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381000" y="23622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990600" y="23622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1600200" y="23622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2209800" y="23622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819400" y="23622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3505200" y="24384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67200" y="0"/>
            <a:ext cx="4267200" cy="990600"/>
            <a:chOff x="4572000" y="2209800"/>
            <a:chExt cx="4267200" cy="1066800"/>
          </a:xfrm>
        </p:grpSpPr>
        <p:sp>
          <p:nvSpPr>
            <p:cNvPr id="4" name="Rectangle 3"/>
            <p:cNvSpPr/>
            <p:nvPr/>
          </p:nvSpPr>
          <p:spPr>
            <a:xfrm>
              <a:off x="4572000" y="2209800"/>
              <a:ext cx="4267200" cy="1066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4800600" y="25146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5562600" y="25146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6248400" y="25146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7010400" y="25146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7620000" y="24384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8305800" y="2438400"/>
              <a:ext cx="457200" cy="457200"/>
            </a:xfrm>
            <a:prstGeom prst="smileyFac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828800"/>
            <a:ext cx="1534005" cy="2362200"/>
          </a:xfrm>
          <a:prstGeom prst="rect">
            <a:avLst/>
          </a:prstGeom>
        </p:spPr>
      </p:pic>
      <p:pic>
        <p:nvPicPr>
          <p:cNvPr id="22" name="Picture 21" descr="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828800"/>
            <a:ext cx="1458683" cy="2362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5320" y="2640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28800" y="1143000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 শিক্ষার্থী জন্য ১২টি মার্বেল।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5181600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প্রত্যেকে পায় ৬টি করে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মার্বেল</a:t>
            </a:r>
            <a:endParaRPr lang="bn-BD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58150" y="5943600"/>
            <a:ext cx="2204450" cy="584775"/>
            <a:chOff x="6025150" y="4318575"/>
            <a:chExt cx="2204450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6025150" y="4318575"/>
              <a:ext cx="2204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3200" b="1" cap="all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৬   ২=১২ </a:t>
              </a:r>
              <a:endPara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graphicFrame>
          <p:nvGraphicFramePr>
            <p:cNvPr id="5837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61455"/>
                </p:ext>
              </p:extLst>
            </p:nvPr>
          </p:nvGraphicFramePr>
          <p:xfrm>
            <a:off x="6400800" y="4394775"/>
            <a:ext cx="457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7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394775"/>
                          <a:ext cx="4572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834E-6 L 0.52916 0.627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7206E-6 L -0.45833 0.621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80999"/>
          <a:ext cx="86868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193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93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6-Point Star 2"/>
          <p:cNvSpPr/>
          <p:nvPr/>
        </p:nvSpPr>
        <p:spPr>
          <a:xfrm>
            <a:off x="419100" y="5334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104900" y="5334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790700" y="5334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2400300" y="5334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1333500" y="12192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2628900" y="12192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3238500" y="12192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2514600" y="18288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3124200" y="18288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3733800" y="18288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2019300" y="12192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04800" y="2362200"/>
            <a:ext cx="4191000" cy="1752600"/>
            <a:chOff x="304800" y="2286000"/>
            <a:chExt cx="4191000" cy="1752600"/>
          </a:xfrm>
        </p:grpSpPr>
        <p:sp>
          <p:nvSpPr>
            <p:cNvPr id="9" name="6-Point Star 8"/>
            <p:cNvSpPr/>
            <p:nvPr/>
          </p:nvSpPr>
          <p:spPr>
            <a:xfrm>
              <a:off x="3886200" y="23622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6-Point Star 9"/>
            <p:cNvSpPr/>
            <p:nvPr/>
          </p:nvSpPr>
          <p:spPr>
            <a:xfrm>
              <a:off x="33528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39624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27432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6764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10668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6-Point Star 21"/>
            <p:cNvSpPr/>
            <p:nvPr/>
          </p:nvSpPr>
          <p:spPr>
            <a:xfrm>
              <a:off x="457200" y="35814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6-Point Star 22"/>
            <p:cNvSpPr/>
            <p:nvPr/>
          </p:nvSpPr>
          <p:spPr>
            <a:xfrm>
              <a:off x="3276600" y="23622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6-Point Star 23"/>
            <p:cNvSpPr/>
            <p:nvPr/>
          </p:nvSpPr>
          <p:spPr>
            <a:xfrm>
              <a:off x="2667000" y="23622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6-Point Star 24"/>
            <p:cNvSpPr/>
            <p:nvPr/>
          </p:nvSpPr>
          <p:spPr>
            <a:xfrm>
              <a:off x="1524000" y="22860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6-Point Star 25"/>
            <p:cNvSpPr/>
            <p:nvPr/>
          </p:nvSpPr>
          <p:spPr>
            <a:xfrm>
              <a:off x="914400" y="22860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6-Point Star 26"/>
            <p:cNvSpPr/>
            <p:nvPr/>
          </p:nvSpPr>
          <p:spPr>
            <a:xfrm>
              <a:off x="304800" y="22860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600" y="4419600"/>
            <a:ext cx="4267200" cy="1676400"/>
            <a:chOff x="228600" y="4419600"/>
            <a:chExt cx="4267200" cy="1676400"/>
          </a:xfrm>
        </p:grpSpPr>
        <p:sp>
          <p:nvSpPr>
            <p:cNvPr id="16" name="6-Point Star 15"/>
            <p:cNvSpPr/>
            <p:nvPr/>
          </p:nvSpPr>
          <p:spPr>
            <a:xfrm>
              <a:off x="228600" y="4495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6-Point Star 27"/>
            <p:cNvSpPr/>
            <p:nvPr/>
          </p:nvSpPr>
          <p:spPr>
            <a:xfrm>
              <a:off x="838200" y="4495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6-Point Star 29"/>
            <p:cNvSpPr/>
            <p:nvPr/>
          </p:nvSpPr>
          <p:spPr>
            <a:xfrm>
              <a:off x="3048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6-Point Star 30"/>
            <p:cNvSpPr/>
            <p:nvPr/>
          </p:nvSpPr>
          <p:spPr>
            <a:xfrm>
              <a:off x="8382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6-Point Star 31"/>
            <p:cNvSpPr/>
            <p:nvPr/>
          </p:nvSpPr>
          <p:spPr>
            <a:xfrm>
              <a:off x="19050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6-Point Star 32"/>
            <p:cNvSpPr/>
            <p:nvPr/>
          </p:nvSpPr>
          <p:spPr>
            <a:xfrm>
              <a:off x="24384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6-Point Star 33"/>
            <p:cNvSpPr/>
            <p:nvPr/>
          </p:nvSpPr>
          <p:spPr>
            <a:xfrm>
              <a:off x="1905000" y="4495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6-Point Star 34"/>
            <p:cNvSpPr/>
            <p:nvPr/>
          </p:nvSpPr>
          <p:spPr>
            <a:xfrm>
              <a:off x="2438400" y="4495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6-Point Star 35"/>
            <p:cNvSpPr/>
            <p:nvPr/>
          </p:nvSpPr>
          <p:spPr>
            <a:xfrm>
              <a:off x="34290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6-Point Star 36"/>
            <p:cNvSpPr/>
            <p:nvPr/>
          </p:nvSpPr>
          <p:spPr>
            <a:xfrm>
              <a:off x="3962400" y="56388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6-Point Star 37"/>
            <p:cNvSpPr/>
            <p:nvPr/>
          </p:nvSpPr>
          <p:spPr>
            <a:xfrm>
              <a:off x="3352800" y="44196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6-Point Star 38"/>
            <p:cNvSpPr/>
            <p:nvPr/>
          </p:nvSpPr>
          <p:spPr>
            <a:xfrm>
              <a:off x="3886200" y="4419600"/>
              <a:ext cx="533400" cy="457200"/>
            </a:xfrm>
            <a:prstGeom prst="star6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953000" y="685800"/>
            <a:ext cx="397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জন শিক্ষার্থীর জন্য ১২টি তারা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3603" y="1066800"/>
            <a:ext cx="326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প্রত্যেকে পায় ৪ 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514" name="Group 64513"/>
          <p:cNvGrpSpPr/>
          <p:nvPr/>
        </p:nvGrpSpPr>
        <p:grpSpPr>
          <a:xfrm>
            <a:off x="5489087" y="1447800"/>
            <a:ext cx="2536272" cy="923330"/>
            <a:chOff x="5312328" y="1447800"/>
            <a:chExt cx="2536272" cy="923330"/>
          </a:xfrm>
        </p:grpSpPr>
        <p:sp>
          <p:nvSpPr>
            <p:cNvPr id="43" name="TextBox 42"/>
            <p:cNvSpPr txBox="1"/>
            <p:nvPr/>
          </p:nvSpPr>
          <p:spPr>
            <a:xfrm>
              <a:off x="5312328" y="1447800"/>
              <a:ext cx="25362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৪   ৩=১২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645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31286"/>
                </p:ext>
              </p:extLst>
            </p:nvPr>
          </p:nvGraphicFramePr>
          <p:xfrm>
            <a:off x="5653088" y="1676400"/>
            <a:ext cx="7858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7" name="Equation" r:id="rId4" imgW="126720" imgH="126720" progId="Equation.3">
                    <p:embed/>
                  </p:oleObj>
                </mc:Choice>
                <mc:Fallback>
                  <p:oleObj name="Equation" r:id="rId4" imgW="126720" imgH="1267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3088" y="1676400"/>
                          <a:ext cx="78581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12" name="Group 64511"/>
          <p:cNvGrpSpPr/>
          <p:nvPr/>
        </p:nvGrpSpPr>
        <p:grpSpPr>
          <a:xfrm>
            <a:off x="4572000" y="2438400"/>
            <a:ext cx="4379725" cy="1745397"/>
            <a:chOff x="4572000" y="2438400"/>
            <a:chExt cx="4379725" cy="1745397"/>
          </a:xfrm>
        </p:grpSpPr>
        <p:sp>
          <p:nvSpPr>
            <p:cNvPr id="46" name="TextBox 45"/>
            <p:cNvSpPr txBox="1"/>
            <p:nvPr/>
          </p:nvSpPr>
          <p:spPr>
            <a:xfrm>
              <a:off x="4572000" y="2438400"/>
              <a:ext cx="4379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 জন শিক্ষার্থীর জন্য ১২টি তারা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267330" y="3352800"/>
              <a:ext cx="2428870" cy="830997"/>
              <a:chOff x="4724400" y="3505200"/>
              <a:chExt cx="2428870" cy="83099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724400" y="3505200"/>
                <a:ext cx="24288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৩    ৪=১২ 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64517" name="Object 5"/>
              <p:cNvGraphicFramePr>
                <a:graphicFrameLocks noChangeAspect="1"/>
              </p:cNvGraphicFramePr>
              <p:nvPr/>
            </p:nvGraphicFramePr>
            <p:xfrm>
              <a:off x="5105400" y="3657600"/>
              <a:ext cx="706438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38" name="Equation" r:id="rId6" imgW="114120" imgH="126720" progId="Equation.3">
                      <p:embed/>
                    </p:oleObj>
                  </mc:Choice>
                  <mc:Fallback>
                    <p:oleObj name="Equation" r:id="rId6" imgW="114120" imgH="12672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3657600"/>
                            <a:ext cx="706438" cy="533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Box 49"/>
            <p:cNvSpPr txBox="1"/>
            <p:nvPr/>
          </p:nvSpPr>
          <p:spPr>
            <a:xfrm>
              <a:off x="4820551" y="2895600"/>
              <a:ext cx="3485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প্রত্যেকে পায় ৩টি করে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94970" y="4343400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 জন শিক্ষার্থীর জন্য ১২টি তারা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8200" y="4876800"/>
            <a:ext cx="344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প্রত্যেকে পায় ২টি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513" name="Group 64512"/>
          <p:cNvGrpSpPr/>
          <p:nvPr/>
        </p:nvGrpSpPr>
        <p:grpSpPr>
          <a:xfrm>
            <a:off x="4648200" y="5486400"/>
            <a:ext cx="2250937" cy="769441"/>
            <a:chOff x="4648200" y="5486400"/>
            <a:chExt cx="2250937" cy="769441"/>
          </a:xfrm>
        </p:grpSpPr>
        <p:sp>
          <p:nvSpPr>
            <p:cNvPr id="53" name="TextBox 52"/>
            <p:cNvSpPr txBox="1"/>
            <p:nvPr/>
          </p:nvSpPr>
          <p:spPr>
            <a:xfrm>
              <a:off x="4648200" y="5486400"/>
              <a:ext cx="22509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২    ৬=১২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645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1685565"/>
                </p:ext>
              </p:extLst>
            </p:nvPr>
          </p:nvGraphicFramePr>
          <p:xfrm>
            <a:off x="5029200" y="5638800"/>
            <a:ext cx="7064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9" name="Equation" r:id="rId8" imgW="114120" imgH="126720" progId="Equation.3">
                    <p:embed/>
                  </p:oleObj>
                </mc:Choice>
                <mc:Fallback>
                  <p:oleObj name="Equation" r:id="rId8" imgW="114120" imgH="1267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5638800"/>
                          <a:ext cx="7064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6-Point Star 73"/>
          <p:cNvSpPr/>
          <p:nvPr/>
        </p:nvSpPr>
        <p:spPr>
          <a:xfrm>
            <a:off x="1866900" y="1828800"/>
            <a:ext cx="533400" cy="457200"/>
          </a:xfrm>
          <a:prstGeom prst="star6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40" grpId="0"/>
      <p:bldP spid="41" grpId="0"/>
      <p:bldP spid="51" grpId="0"/>
      <p:bldP spid="52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" cy="2543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85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8382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2098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28956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35052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41148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8006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54864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60960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7056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001000" y="91440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86000"/>
            <a:ext cx="609600" cy="2543530"/>
          </a:xfrm>
          <a:prstGeom prst="rect">
            <a:avLst/>
          </a:prstGeom>
        </p:spPr>
      </p:pic>
      <p:pic>
        <p:nvPicPr>
          <p:cNvPr id="18" name="Picture 17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86000"/>
            <a:ext cx="609600" cy="2543530"/>
          </a:xfrm>
          <a:prstGeom prst="rect">
            <a:avLst/>
          </a:prstGeom>
        </p:spPr>
      </p:pic>
      <p:pic>
        <p:nvPicPr>
          <p:cNvPr id="19" name="Picture 18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62200"/>
            <a:ext cx="685800" cy="2543530"/>
          </a:xfrm>
          <a:prstGeom prst="rect">
            <a:avLst/>
          </a:prstGeom>
        </p:spPr>
      </p:pic>
      <p:pic>
        <p:nvPicPr>
          <p:cNvPr id="20" name="Picture 19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362200"/>
            <a:ext cx="609600" cy="2543530"/>
          </a:xfrm>
          <a:prstGeom prst="rect">
            <a:avLst/>
          </a:prstGeom>
        </p:spPr>
      </p:pic>
      <p:pic>
        <p:nvPicPr>
          <p:cNvPr id="21" name="Picture 20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362200"/>
            <a:ext cx="533400" cy="2543530"/>
          </a:xfrm>
          <a:prstGeom prst="rect">
            <a:avLst/>
          </a:prstGeom>
        </p:spPr>
      </p:pic>
      <p:pic>
        <p:nvPicPr>
          <p:cNvPr id="22" name="Picture 21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609600" cy="2543530"/>
          </a:xfrm>
          <a:prstGeom prst="rect">
            <a:avLst/>
          </a:prstGeom>
        </p:spPr>
      </p:pic>
      <p:pic>
        <p:nvPicPr>
          <p:cNvPr id="23" name="Picture 22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362200"/>
            <a:ext cx="609600" cy="2543530"/>
          </a:xfrm>
          <a:prstGeom prst="rect">
            <a:avLst/>
          </a:prstGeom>
        </p:spPr>
      </p:pic>
      <p:pic>
        <p:nvPicPr>
          <p:cNvPr id="24" name="Picture 23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438400"/>
            <a:ext cx="685800" cy="2543530"/>
          </a:xfrm>
          <a:prstGeom prst="rect">
            <a:avLst/>
          </a:prstGeom>
        </p:spPr>
      </p:pic>
      <p:pic>
        <p:nvPicPr>
          <p:cNvPr id="25" name="Picture 24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438400"/>
            <a:ext cx="685800" cy="2543530"/>
          </a:xfrm>
          <a:prstGeom prst="rect">
            <a:avLst/>
          </a:prstGeom>
        </p:spPr>
      </p:pic>
      <p:pic>
        <p:nvPicPr>
          <p:cNvPr id="26" name="Picture 25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2362200"/>
            <a:ext cx="533400" cy="2543530"/>
          </a:xfrm>
          <a:prstGeom prst="rect">
            <a:avLst/>
          </a:prstGeom>
        </p:spPr>
      </p:pic>
      <p:pic>
        <p:nvPicPr>
          <p:cNvPr id="27" name="Picture 26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2362200"/>
            <a:ext cx="685800" cy="25435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39651" y="1752600"/>
            <a:ext cx="524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 ২জন শিক্ষার্থীর জন্য ১২টি মার্বেল।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5715000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/>
              <a:t>প্রত্যেকে পায় ১টি করে মার্বেল;</a:t>
            </a:r>
            <a:endParaRPr lang="en-US" sz="28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438400" y="3657600"/>
          <a:ext cx="1143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14300" cy="45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9" imgW="126720" imgH="253800" progId="Equation.3">
                  <p:embed/>
                </p:oleObj>
              </mc:Choice>
              <mc:Fallback>
                <p:oleObj name="Equation" r:id="rId9" imgW="1267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066800" y="6088559"/>
            <a:ext cx="2682145" cy="769441"/>
            <a:chOff x="914400" y="3200400"/>
            <a:chExt cx="2682145" cy="769441"/>
          </a:xfrm>
        </p:grpSpPr>
        <p:sp>
          <p:nvSpPr>
            <p:cNvPr id="42" name="TextBox 41"/>
            <p:cNvSpPr txBox="1"/>
            <p:nvPr/>
          </p:nvSpPr>
          <p:spPr>
            <a:xfrm>
              <a:off x="914400" y="3200400"/>
              <a:ext cx="26821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১    ১২  = ১২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1295400" y="3276600"/>
            <a:ext cx="47625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3" name="Equation" r:id="rId11" imgW="114120" imgH="126720" progId="Equation.3">
                    <p:embed/>
                  </p:oleObj>
                </mc:Choice>
                <mc:Fallback>
                  <p:oleObj name="Equation" r:id="rId11" imgW="114120" imgH="12672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3276600"/>
                          <a:ext cx="476250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0.07083 0.57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0.05416 0.577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0.02916 0.577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 L -0.0375 0.588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5587E-6 L -0.0125 0.588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5587E-6 L 0.00417 0.588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416 0.588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125 0.588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25 0.588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844E-6 L 0.0375 0.588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4583 0.588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4583 0.588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454</TotalTime>
  <Words>241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Opulent</vt:lpstr>
      <vt:lpstr>Flow</vt:lpstr>
      <vt:lpstr>Oriel</vt:lpstr>
      <vt:lpstr>1_Flow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84</cp:revision>
  <dcterms:created xsi:type="dcterms:W3CDTF">2006-08-16T00:00:00Z</dcterms:created>
  <dcterms:modified xsi:type="dcterms:W3CDTF">2020-04-19T03:50:43Z</dcterms:modified>
</cp:coreProperties>
</file>