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6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29C5-9D04-4CEF-B301-BD4A76943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1E4C-AC30-44A7-8082-D25B48DD9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623A9-F12F-49B6-921E-85BF538B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393BD-E10D-4CB2-B0D2-D51BE5E9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999C0-8E35-422E-BE98-FE69BDE1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45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3BE4-BC79-45EA-B4B2-E17E475C4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8050D-8F8D-4F46-ACD2-77A435D8B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A9109-B006-480F-806D-033C8CCA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2949F-DF6E-492C-83ED-0B14E2B1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4CB8C-FF71-4022-8871-296D1342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3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6399-6EF5-403C-9EB2-E5A92D597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086A0-EFE0-438B-91A4-D3B2E052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32817-A30F-423C-B93E-1C414530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3336-A5DC-4FA1-B8B2-9C060A28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20C4-A7C1-4E9A-B6B9-5106D9A9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80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76660-7EAE-4A81-A5DA-77A6A947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C699-A947-4C80-BABC-8E0AB7B1D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C3857-9386-4B6D-9E51-BAD77547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E777C-8862-47A2-B2B2-26D16BA4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431C-C554-4FFC-8B4A-823761E0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6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7286E-E965-4CAB-9424-D0615967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27D7C-2D8B-4624-BACE-AAB41346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2FAE2-7E3B-44BE-8B72-2DF4DC69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1943-D49A-4A1C-8CBC-F76FB6D9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8A85A-C5AE-4E6C-92F3-1F48779E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9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C28F-391E-48CF-AD0D-0281FE3F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ED30D-B1E9-4344-A86B-EE1F60C9F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C279D-1593-46F7-984C-4939D8F6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01DEF-ABE9-4E02-B4CA-A9D87AE3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6FE5-7890-4021-996B-8DA9426F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D6793-BC00-4B58-8BC2-2B8D4905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01C4-CE2B-49B5-9CD8-B948A830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3FE32-07C5-4B27-B5AE-B2E348999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F3E54-6137-4ADB-A564-8E69BA590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8A2BC-9B84-4A1C-9D2B-F53BE6025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0D866-17D6-4BDA-9FB6-3DDB306CF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515B0-A6B4-4678-AACC-CEC98603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1142B-C800-4E65-BDC5-2B6A73E6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074FD-E906-4D4A-8FCF-828D3131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33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D976-C00A-4D33-9815-B5F33439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D1B34-D3C8-4085-B7EA-71CA48FF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83AAA-5CE0-478D-9974-34CD76A2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E23A4-70D8-462F-A9C6-8593DE4C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4E0B6-7734-4081-8443-9C15E872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97C19-368B-40F0-8970-EA5F41BE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3D3E5-D837-4290-B696-8E49EABD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1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9E3F-7CDE-481C-ACBB-CA28C1DB5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9BA99-5568-4BC9-8D18-642B796A8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3CC62-4B22-4914-A467-60DDA242D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B321B-24EA-4B1B-B129-3CB63DE9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F3EF8-EF50-4249-86BC-EC323C11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1E1AB-A3FD-4B25-8247-4F496502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3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971F-7C8F-4455-B474-1C96117A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A3CD3-14A5-4AC9-912B-74FCF3D5A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90BD88-033C-43DD-B7D5-968CA6392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4FF2A-E9BD-484E-9919-8F6CD8DF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DE088-5234-45D6-A091-692D4141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731AB-124C-4794-9564-E6F240B0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0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C2773-9A88-4365-81CA-F9EA794A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499F-72FD-4A56-BEE4-63E0CD559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6B949-0E01-448A-BACA-61ACD92A3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D8EE-16B6-48FF-A963-E982E26726F7}" type="datetimeFigureOut">
              <a:rPr lang="en-GB" smtClean="0"/>
              <a:t>30/12/2019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AE8D2-346D-4B15-8F7B-CFA64B490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41AF3-59C5-4B0C-87F5-752E775AF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4B99-329D-458F-95F9-00338AF5C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07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7F72C-7311-4F00-BE0E-421BCAB0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r="1554" b="4445"/>
          <a:stretch/>
        </p:blipFill>
        <p:spPr>
          <a:xfrm>
            <a:off x="609600" y="0"/>
            <a:ext cx="11582400" cy="594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3EA25-CAAA-4D6D-A984-6F2E114B59FE}"/>
              </a:ext>
            </a:extLst>
          </p:cNvPr>
          <p:cNvSpPr txBox="1"/>
          <p:nvPr/>
        </p:nvSpPr>
        <p:spPr>
          <a:xfrm>
            <a:off x="990600" y="637734"/>
            <a:ext cx="6988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77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A6DEE7-FC43-4E41-81CA-95CC31B62B34}"/>
              </a:ext>
            </a:extLst>
          </p:cNvPr>
          <p:cNvGrpSpPr/>
          <p:nvPr/>
        </p:nvGrpSpPr>
        <p:grpSpPr>
          <a:xfrm>
            <a:off x="418745" y="1228781"/>
            <a:ext cx="5607994" cy="3352800"/>
            <a:chOff x="152399" y="0"/>
            <a:chExt cx="5836595" cy="3810000"/>
          </a:xfrm>
        </p:grpSpPr>
        <p:pic>
          <p:nvPicPr>
            <p:cNvPr id="5" name="Picture 4" descr="3_32111.jpg">
              <a:extLst>
                <a:ext uri="{FF2B5EF4-FFF2-40B4-BE49-F238E27FC236}">
                  <a16:creationId xmlns:a16="http://schemas.microsoft.com/office/drawing/2014/main" id="{8DF15F6C-C29D-422B-B6D1-AD9B31914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5134A9-F86C-473E-A1C2-2B441F26FD73}"/>
                </a:ext>
              </a:extLst>
            </p:cNvPr>
            <p:cNvSpPr/>
            <p:nvPr/>
          </p:nvSpPr>
          <p:spPr>
            <a:xfrm>
              <a:off x="355252" y="0"/>
              <a:ext cx="4673373" cy="1049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b="1" dirty="0">
                  <a:ln w="22225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বাংলা চাই </a:t>
              </a:r>
              <a:endParaRPr lang="en-US" sz="5400" b="1" dirty="0">
                <a:ln w="222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84788D2-C166-44EF-B754-A06AD51C6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647" y="1299623"/>
            <a:ext cx="5802902" cy="32486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4EF61D-2FFB-4631-9084-63847DAC9786}"/>
              </a:ext>
            </a:extLst>
          </p:cNvPr>
          <p:cNvSpPr/>
          <p:nvPr/>
        </p:nvSpPr>
        <p:spPr>
          <a:xfrm>
            <a:off x="1167101" y="4859879"/>
            <a:ext cx="396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 বের হলো।  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A15824-398E-410A-B231-03F5CA203E24}"/>
              </a:ext>
            </a:extLst>
          </p:cNvPr>
          <p:cNvSpPr/>
          <p:nvPr/>
        </p:nvSpPr>
        <p:spPr>
          <a:xfrm>
            <a:off x="7086600" y="4619085"/>
            <a:ext cx="434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গুলি করছে নিরহ বাঙালীর উপর।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53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D6566-366F-4439-BE43-0EAFC1D87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t="15336" r="40000" b="35757"/>
          <a:stretch/>
        </p:blipFill>
        <p:spPr>
          <a:xfrm>
            <a:off x="583406" y="1255327"/>
            <a:ext cx="1981200" cy="22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9E21A-3C12-42C6-A408-EC3B71324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r="80800" b="35964"/>
          <a:stretch/>
        </p:blipFill>
        <p:spPr>
          <a:xfrm>
            <a:off x="2884693" y="1264851"/>
            <a:ext cx="1828800" cy="2240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C9EA9-2D0F-4D5F-9C0E-32E8F01A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0" t="13566" r="60000" b="34214"/>
          <a:stretch/>
        </p:blipFill>
        <p:spPr>
          <a:xfrm>
            <a:off x="5004677" y="1113436"/>
            <a:ext cx="1981200" cy="2402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892CB9-083F-4380-86DA-F964B36313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15336" b="35261"/>
          <a:stretch/>
        </p:blipFill>
        <p:spPr>
          <a:xfrm>
            <a:off x="7297701" y="1232501"/>
            <a:ext cx="1905000" cy="2272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47AD3C-E5EE-40DC-9E90-A928869D1681}"/>
              </a:ext>
            </a:extLst>
          </p:cNvPr>
          <p:cNvSpPr/>
          <p:nvPr/>
        </p:nvSpPr>
        <p:spPr>
          <a:xfrm>
            <a:off x="1578768" y="3733986"/>
            <a:ext cx="80698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জন্য যারা জীবন দিয়েছে তারা  আমাদের ভাষা শহীদ।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758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F5E43-4439-44EC-BE5D-04D2C11B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8801" y="0"/>
            <a:ext cx="8514398" cy="4800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1816F-CF49-4C2C-B3BC-3F9EA7C40009}"/>
              </a:ext>
            </a:extLst>
          </p:cNvPr>
          <p:cNvSpPr/>
          <p:nvPr/>
        </p:nvSpPr>
        <p:spPr>
          <a:xfrm>
            <a:off x="1066800" y="4800600"/>
            <a:ext cx="1028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তাই, আমরা প্রতি বছর ২১ ফেব্রুয়ারী শহীদ মিনারে ভাষা শহীদদের স্মরণে ফুল দিয়ে ভাষা শহীদের প্রতি বিনম্র শ্রোদ্ধা জানাই।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C97EA0-6A73-4E43-B796-D148BC279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59597"/>
            <a:ext cx="3429000" cy="45069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43DFC-8A0E-4A11-98AB-8EB18BA49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22203"/>
            <a:ext cx="3493830" cy="45204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36257A-49FF-4BBE-A47E-46FF91A8EC53}"/>
              </a:ext>
            </a:extLst>
          </p:cNvPr>
          <p:cNvSpPr/>
          <p:nvPr/>
        </p:nvSpPr>
        <p:spPr>
          <a:xfrm>
            <a:off x="2514600" y="228600"/>
            <a:ext cx="6839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১৬ পৃষ্ঠা মিলিয়ে লও।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28194D-16BA-4579-A8E5-E4C38F157228}"/>
              </a:ext>
            </a:extLst>
          </p:cNvPr>
          <p:cNvGrpSpPr/>
          <p:nvPr/>
        </p:nvGrpSpPr>
        <p:grpSpPr>
          <a:xfrm>
            <a:off x="5801852" y="621498"/>
            <a:ext cx="1490922" cy="1490922"/>
            <a:chOff x="3483638" y="3649"/>
            <a:chExt cx="1490922" cy="14909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6FDB972-8635-469A-BD99-3C76612AC5BE}"/>
                </a:ext>
              </a:extLst>
            </p:cNvPr>
            <p:cNvSpPr/>
            <p:nvPr/>
          </p:nvSpPr>
          <p:spPr>
            <a:xfrm>
              <a:off x="3483638" y="3649"/>
              <a:ext cx="1490922" cy="14909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3BCD318-2C00-4A30-8B19-A4470E746716}"/>
                </a:ext>
              </a:extLst>
            </p:cNvPr>
            <p:cNvSpPr txBox="1"/>
            <p:nvPr/>
          </p:nvSpPr>
          <p:spPr>
            <a:xfrm>
              <a:off x="3701978" y="221989"/>
              <a:ext cx="1054242" cy="105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8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সালাম</a:t>
              </a:r>
              <a:endParaRPr lang="en-US" sz="3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AD86F4-A476-48A4-8AA8-7AC8F5B677FC}"/>
              </a:ext>
            </a:extLst>
          </p:cNvPr>
          <p:cNvGrpSpPr/>
          <p:nvPr/>
        </p:nvGrpSpPr>
        <p:grpSpPr>
          <a:xfrm>
            <a:off x="3690410" y="2800488"/>
            <a:ext cx="1490922" cy="1490922"/>
            <a:chOff x="1545298" y="1941989"/>
            <a:chExt cx="1490922" cy="14909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D0FD0D-4F22-437D-8BBA-1218A9E65A08}"/>
                </a:ext>
              </a:extLst>
            </p:cNvPr>
            <p:cNvSpPr/>
            <p:nvPr/>
          </p:nvSpPr>
          <p:spPr>
            <a:xfrm>
              <a:off x="1545298" y="1941989"/>
              <a:ext cx="1490922" cy="14909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98E91AA9-82A6-4001-A9BD-A022FC9135D7}"/>
                </a:ext>
              </a:extLst>
            </p:cNvPr>
            <p:cNvSpPr txBox="1"/>
            <p:nvPr/>
          </p:nvSpPr>
          <p:spPr>
            <a:xfrm>
              <a:off x="1763638" y="2160329"/>
              <a:ext cx="1054242" cy="105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8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বরকত</a:t>
              </a:r>
              <a:endParaRPr lang="en-US" sz="3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D4CC54-FDF1-4680-BB18-60FD068C604C}"/>
              </a:ext>
            </a:extLst>
          </p:cNvPr>
          <p:cNvGrpSpPr/>
          <p:nvPr/>
        </p:nvGrpSpPr>
        <p:grpSpPr>
          <a:xfrm>
            <a:off x="5640994" y="4332229"/>
            <a:ext cx="1490922" cy="1490922"/>
            <a:chOff x="3483638" y="3880329"/>
            <a:chExt cx="1490922" cy="14909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8BB07C-B59C-4FCC-ADB8-C9FB178355EE}"/>
                </a:ext>
              </a:extLst>
            </p:cNvPr>
            <p:cNvSpPr/>
            <p:nvPr/>
          </p:nvSpPr>
          <p:spPr>
            <a:xfrm>
              <a:off x="3483638" y="3880329"/>
              <a:ext cx="1490922" cy="14909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DD18156C-6AFA-49EC-807B-05A7316EB98C}"/>
                </a:ext>
              </a:extLst>
            </p:cNvPr>
            <p:cNvSpPr txBox="1"/>
            <p:nvPr/>
          </p:nvSpPr>
          <p:spPr>
            <a:xfrm>
              <a:off x="3701978" y="4098669"/>
              <a:ext cx="1054242" cy="105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8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জব্বার </a:t>
              </a:r>
              <a:endParaRPr lang="en-US" sz="3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9596A5-20C1-4781-9A1E-7C081AD66F4A}"/>
              </a:ext>
            </a:extLst>
          </p:cNvPr>
          <p:cNvGrpSpPr/>
          <p:nvPr/>
        </p:nvGrpSpPr>
        <p:grpSpPr>
          <a:xfrm>
            <a:off x="5727924" y="2522676"/>
            <a:ext cx="1490922" cy="1490922"/>
            <a:chOff x="3483638" y="1941989"/>
            <a:chExt cx="1490922" cy="149092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775BDB-E1A0-47DD-84FC-D31004F2DB62}"/>
                </a:ext>
              </a:extLst>
            </p:cNvPr>
            <p:cNvSpPr/>
            <p:nvPr/>
          </p:nvSpPr>
          <p:spPr>
            <a:xfrm>
              <a:off x="3483638" y="1941989"/>
              <a:ext cx="1490922" cy="14909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64B33571-A0B0-4B5F-A151-3DCB47108A0B}"/>
                </a:ext>
              </a:extLst>
            </p:cNvPr>
            <p:cNvSpPr txBox="1"/>
            <p:nvPr/>
          </p:nvSpPr>
          <p:spPr>
            <a:xfrm>
              <a:off x="3701978" y="2160329"/>
              <a:ext cx="1054242" cy="105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5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শহীদের</a:t>
              </a:r>
              <a:r>
                <a:rPr lang="en-US" sz="25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00" b="0" kern="120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5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EC9D87-887A-4601-9C68-3785FD168074}"/>
              </a:ext>
            </a:extLst>
          </p:cNvPr>
          <p:cNvGrpSpPr/>
          <p:nvPr/>
        </p:nvGrpSpPr>
        <p:grpSpPr>
          <a:xfrm>
            <a:off x="6473385" y="2009067"/>
            <a:ext cx="31728" cy="447416"/>
            <a:chOff x="4213235" y="1494572"/>
            <a:chExt cx="31728" cy="447416"/>
          </a:xfrm>
        </p:grpSpPr>
        <p:sp>
          <p:nvSpPr>
            <p:cNvPr id="18" name="Straight Connector 3">
              <a:extLst>
                <a:ext uri="{FF2B5EF4-FFF2-40B4-BE49-F238E27FC236}">
                  <a16:creationId xmlns:a16="http://schemas.microsoft.com/office/drawing/2014/main" id="{B1174ADE-7BEA-4A84-9436-66F8D4790B72}"/>
                </a:ext>
              </a:extLst>
            </p:cNvPr>
            <p:cNvSpPr/>
            <p:nvPr/>
          </p:nvSpPr>
          <p:spPr>
            <a:xfrm rot="16200000">
              <a:off x="4005391" y="1702416"/>
              <a:ext cx="447416" cy="31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64"/>
                  </a:moveTo>
                  <a:lnTo>
                    <a:pt x="447416" y="1586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Straight Connector 4">
              <a:extLst>
                <a:ext uri="{FF2B5EF4-FFF2-40B4-BE49-F238E27FC236}">
                  <a16:creationId xmlns:a16="http://schemas.microsoft.com/office/drawing/2014/main" id="{34EA89BA-E986-4DAA-B265-70CF9EBB16EC}"/>
                </a:ext>
              </a:extLst>
            </p:cNvPr>
            <p:cNvSpPr txBox="1"/>
            <p:nvPr/>
          </p:nvSpPr>
          <p:spPr>
            <a:xfrm rot="16200000">
              <a:off x="4217914" y="1707095"/>
              <a:ext cx="22370" cy="2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E621B-75AA-44FA-81B9-077C2409F318}"/>
              </a:ext>
            </a:extLst>
          </p:cNvPr>
          <p:cNvGrpSpPr/>
          <p:nvPr/>
        </p:nvGrpSpPr>
        <p:grpSpPr>
          <a:xfrm rot="5400000">
            <a:off x="5679586" y="2959357"/>
            <a:ext cx="244500" cy="1054241"/>
            <a:chOff x="4213235" y="1494572"/>
            <a:chExt cx="31728" cy="447416"/>
          </a:xfrm>
        </p:grpSpPr>
        <p:sp>
          <p:nvSpPr>
            <p:cNvPr id="21" name="Straight Connector 3">
              <a:extLst>
                <a:ext uri="{FF2B5EF4-FFF2-40B4-BE49-F238E27FC236}">
                  <a16:creationId xmlns:a16="http://schemas.microsoft.com/office/drawing/2014/main" id="{D5DA71CB-1C42-4D1B-BF8A-128515C220F5}"/>
                </a:ext>
              </a:extLst>
            </p:cNvPr>
            <p:cNvSpPr/>
            <p:nvPr/>
          </p:nvSpPr>
          <p:spPr>
            <a:xfrm rot="16200000">
              <a:off x="4005391" y="1702416"/>
              <a:ext cx="447416" cy="31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64"/>
                  </a:moveTo>
                  <a:lnTo>
                    <a:pt x="447416" y="1586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4">
              <a:extLst>
                <a:ext uri="{FF2B5EF4-FFF2-40B4-BE49-F238E27FC236}">
                  <a16:creationId xmlns:a16="http://schemas.microsoft.com/office/drawing/2014/main" id="{222CAE6B-5368-4E21-AFAE-69D3CEB94CFD}"/>
                </a:ext>
              </a:extLst>
            </p:cNvPr>
            <p:cNvSpPr txBox="1"/>
            <p:nvPr/>
          </p:nvSpPr>
          <p:spPr>
            <a:xfrm rot="16200000">
              <a:off x="4217914" y="1707095"/>
              <a:ext cx="22370" cy="2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8CFFF9-F8A9-4A14-98B4-49601B3E9868}"/>
              </a:ext>
            </a:extLst>
          </p:cNvPr>
          <p:cNvGrpSpPr/>
          <p:nvPr/>
        </p:nvGrpSpPr>
        <p:grpSpPr>
          <a:xfrm rot="5400000" flipH="1">
            <a:off x="7221425" y="2890821"/>
            <a:ext cx="575612" cy="754631"/>
            <a:chOff x="4213235" y="1494572"/>
            <a:chExt cx="31728" cy="447416"/>
          </a:xfrm>
        </p:grpSpPr>
        <p:sp>
          <p:nvSpPr>
            <p:cNvPr id="24" name="Straight Connector 3">
              <a:extLst>
                <a:ext uri="{FF2B5EF4-FFF2-40B4-BE49-F238E27FC236}">
                  <a16:creationId xmlns:a16="http://schemas.microsoft.com/office/drawing/2014/main" id="{336CE793-E6E0-4D32-BB68-81A481C0C58E}"/>
                </a:ext>
              </a:extLst>
            </p:cNvPr>
            <p:cNvSpPr/>
            <p:nvPr/>
          </p:nvSpPr>
          <p:spPr>
            <a:xfrm rot="16200000">
              <a:off x="4005391" y="1702416"/>
              <a:ext cx="447416" cy="31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64"/>
                  </a:moveTo>
                  <a:lnTo>
                    <a:pt x="447416" y="1586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4">
              <a:extLst>
                <a:ext uri="{FF2B5EF4-FFF2-40B4-BE49-F238E27FC236}">
                  <a16:creationId xmlns:a16="http://schemas.microsoft.com/office/drawing/2014/main" id="{F2A6C2A3-9344-4EE4-855C-B23BBCC19AAD}"/>
                </a:ext>
              </a:extLst>
            </p:cNvPr>
            <p:cNvSpPr txBox="1"/>
            <p:nvPr/>
          </p:nvSpPr>
          <p:spPr>
            <a:xfrm rot="16200000">
              <a:off x="4217914" y="1707095"/>
              <a:ext cx="22370" cy="2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A70684-6E70-48E2-97D3-15468579BF50}"/>
              </a:ext>
            </a:extLst>
          </p:cNvPr>
          <p:cNvGrpSpPr/>
          <p:nvPr/>
        </p:nvGrpSpPr>
        <p:grpSpPr>
          <a:xfrm>
            <a:off x="6473385" y="3849362"/>
            <a:ext cx="31728" cy="447416"/>
            <a:chOff x="4213235" y="1494572"/>
            <a:chExt cx="31728" cy="447416"/>
          </a:xfrm>
        </p:grpSpPr>
        <p:sp>
          <p:nvSpPr>
            <p:cNvPr id="27" name="Straight Connector 3">
              <a:extLst>
                <a:ext uri="{FF2B5EF4-FFF2-40B4-BE49-F238E27FC236}">
                  <a16:creationId xmlns:a16="http://schemas.microsoft.com/office/drawing/2014/main" id="{88161238-BF17-4CCB-925C-1954B2134D9B}"/>
                </a:ext>
              </a:extLst>
            </p:cNvPr>
            <p:cNvSpPr/>
            <p:nvPr/>
          </p:nvSpPr>
          <p:spPr>
            <a:xfrm rot="16200000">
              <a:off x="4005391" y="1702416"/>
              <a:ext cx="447416" cy="317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5864"/>
                  </a:moveTo>
                  <a:lnTo>
                    <a:pt x="447416" y="15864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Straight Connector 4">
              <a:extLst>
                <a:ext uri="{FF2B5EF4-FFF2-40B4-BE49-F238E27FC236}">
                  <a16:creationId xmlns:a16="http://schemas.microsoft.com/office/drawing/2014/main" id="{9BF10EC4-0299-435C-8A48-C7ADC4F801F0}"/>
                </a:ext>
              </a:extLst>
            </p:cNvPr>
            <p:cNvSpPr txBox="1"/>
            <p:nvPr/>
          </p:nvSpPr>
          <p:spPr>
            <a:xfrm rot="16200000">
              <a:off x="4217914" y="1707095"/>
              <a:ext cx="22370" cy="2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b="0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8AE6A9-DDF3-416C-A7D9-232F50464696}"/>
              </a:ext>
            </a:extLst>
          </p:cNvPr>
          <p:cNvGrpSpPr/>
          <p:nvPr/>
        </p:nvGrpSpPr>
        <p:grpSpPr>
          <a:xfrm>
            <a:off x="7765438" y="2741016"/>
            <a:ext cx="1490922" cy="1490922"/>
            <a:chOff x="5421978" y="1941989"/>
            <a:chExt cx="1490922" cy="149092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2D5B77-7542-4DAA-8C71-BE5D20AE52BA}"/>
                </a:ext>
              </a:extLst>
            </p:cNvPr>
            <p:cNvSpPr/>
            <p:nvPr/>
          </p:nvSpPr>
          <p:spPr>
            <a:xfrm>
              <a:off x="5421978" y="1941989"/>
              <a:ext cx="1490922" cy="149092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B0FAEE2D-EFFC-4690-82FC-1223F29D5C07}"/>
                </a:ext>
              </a:extLst>
            </p:cNvPr>
            <p:cNvSpPr txBox="1"/>
            <p:nvPr/>
          </p:nvSpPr>
          <p:spPr>
            <a:xfrm>
              <a:off x="5640318" y="2160329"/>
              <a:ext cx="1054242" cy="1054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IN" sz="3800" b="0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রফিক</a:t>
              </a:r>
              <a:endParaRPr lang="en-US" sz="3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21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4B7F5-8F4D-45AC-BEF5-2F0AEF249D04}"/>
              </a:ext>
            </a:extLst>
          </p:cNvPr>
          <p:cNvSpPr txBox="1"/>
          <p:nvPr/>
        </p:nvSpPr>
        <p:spPr>
          <a:xfrm>
            <a:off x="3810000" y="457200"/>
            <a:ext cx="27432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01A68-A9E5-4791-8203-0009213E5976}"/>
              </a:ext>
            </a:extLst>
          </p:cNvPr>
          <p:cNvSpPr txBox="1"/>
          <p:nvPr/>
        </p:nvSpPr>
        <p:spPr>
          <a:xfrm>
            <a:off x="990600" y="2133600"/>
            <a:ext cx="10287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তৃভাষা =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মুখ থেকে শিশু যে ভাষা শেখে।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FCC09-6CA3-4619-AB6A-6D8D18376577}"/>
              </a:ext>
            </a:extLst>
          </p:cNvPr>
          <p:cNvSpPr txBox="1"/>
          <p:nvPr/>
        </p:nvSpPr>
        <p:spPr>
          <a:xfrm>
            <a:off x="762000" y="457200"/>
            <a:ext cx="256715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ABAF7-29F9-47D3-A234-AD9552C0029C}"/>
              </a:ext>
            </a:extLst>
          </p:cNvPr>
          <p:cNvSpPr/>
          <p:nvPr/>
        </p:nvSpPr>
        <p:spPr>
          <a:xfrm>
            <a:off x="3810000" y="1805750"/>
            <a:ext cx="79248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বাংলাকে রাষ্টভাষা করতে দাবি কাদের</a:t>
            </a:r>
            <a:r>
              <a:rPr lang="en-US" sz="480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4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8867F5-49E0-4F52-ACB3-EB1078B648F3}"/>
              </a:ext>
            </a:extLst>
          </p:cNvPr>
          <p:cNvSpPr txBox="1"/>
          <p:nvPr/>
        </p:nvSpPr>
        <p:spPr>
          <a:xfrm>
            <a:off x="4114800" y="688011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id="{F8B453DE-C383-4359-9A1A-6645952A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5439192" cy="3271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D50E70-662C-411B-B40E-91BF22DA8EF6}"/>
              </a:ext>
            </a:extLst>
          </p:cNvPr>
          <p:cNvSpPr txBox="1"/>
          <p:nvPr/>
        </p:nvSpPr>
        <p:spPr>
          <a:xfrm>
            <a:off x="1371600" y="5257800"/>
            <a:ext cx="96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কয়েকটি দলে ভাগ  করে পাঠটি পড়তে দিব।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21ABF-7F1A-48D9-A874-DE334755633E}"/>
              </a:ext>
            </a:extLst>
          </p:cNvPr>
          <p:cNvSpPr txBox="1"/>
          <p:nvPr/>
        </p:nvSpPr>
        <p:spPr>
          <a:xfrm>
            <a:off x="2209800" y="328016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মৌখিক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C9368B-3A18-48B0-A5B8-8DEDA64506AA}"/>
              </a:ext>
            </a:extLst>
          </p:cNvPr>
          <p:cNvSpPr/>
          <p:nvPr/>
        </p:nvSpPr>
        <p:spPr>
          <a:xfrm>
            <a:off x="152400" y="1559093"/>
            <a:ext cx="7873312" cy="347787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কত সালে ভাষা আন্দোলন।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পুলিশ কি করতে নিষেধ করেছে।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ছাত্ররা কী দাবি জানিয়েছিল।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রাষ্টভাষা করতে কারা চায়।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 আন্দোল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কে নিহত হল।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EC438-AE3E-434C-B9EF-99F7E00ABC97}"/>
              </a:ext>
            </a:extLst>
          </p:cNvPr>
          <p:cNvSpPr txBox="1"/>
          <p:nvPr/>
        </p:nvSpPr>
        <p:spPr>
          <a:xfrm>
            <a:off x="8839200" y="430708"/>
            <a:ext cx="28194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মিলিয়ে 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6891F-781E-46F1-BE0F-9B6FED741D12}"/>
              </a:ext>
            </a:extLst>
          </p:cNvPr>
          <p:cNvSpPr txBox="1"/>
          <p:nvPr/>
        </p:nvSpPr>
        <p:spPr>
          <a:xfrm>
            <a:off x="9767887" y="1399698"/>
            <a:ext cx="182880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১৯৫২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236FC-5119-4E23-AA6F-2E357C722DCA}"/>
              </a:ext>
            </a:extLst>
          </p:cNvPr>
          <p:cNvSpPr/>
          <p:nvPr/>
        </p:nvSpPr>
        <p:spPr>
          <a:xfrm>
            <a:off x="8420158" y="2387649"/>
            <a:ext cx="361028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রাষ্ট ভাষা বাংলা চাই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0D481-18D0-4B2B-AB6D-76BF91901505}"/>
              </a:ext>
            </a:extLst>
          </p:cNvPr>
          <p:cNvSpPr txBox="1"/>
          <p:nvPr/>
        </p:nvSpPr>
        <p:spPr>
          <a:xfrm>
            <a:off x="9605435" y="3250680"/>
            <a:ext cx="20305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1CB7D-3929-4C25-BA2B-F3777D6BCCB0}"/>
              </a:ext>
            </a:extLst>
          </p:cNvPr>
          <p:cNvSpPr/>
          <p:nvPr/>
        </p:nvSpPr>
        <p:spPr>
          <a:xfrm>
            <a:off x="9075675" y="4115504"/>
            <a:ext cx="2560320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রফিক, সালাম, 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বরকত, জব্বার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18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F4389-2423-45AD-8BA1-2E32BB92DF5B}"/>
              </a:ext>
            </a:extLst>
          </p:cNvPr>
          <p:cNvSpPr/>
          <p:nvPr/>
        </p:nvSpPr>
        <p:spPr>
          <a:xfrm>
            <a:off x="3844739" y="457200"/>
            <a:ext cx="420820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শূণ্যস্থান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মিলিয়ে লও।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1E1D2-468A-4DC0-A0D7-DE86CC1BBD9A}"/>
              </a:ext>
            </a:extLst>
          </p:cNvPr>
          <p:cNvSpPr/>
          <p:nvPr/>
        </p:nvSpPr>
        <p:spPr>
          <a:xfrm>
            <a:off x="2057400" y="2867234"/>
            <a:ext cx="83889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পুলিশ-------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---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 নিষেধ করেছে ।</a:t>
            </a: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পুলিশ--------করল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5901B-B13F-415E-998C-D639C08B0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23" y="1564350"/>
            <a:ext cx="1695740" cy="2228797"/>
          </a:xfrm>
          <a:prstGeom prst="rect">
            <a:avLst/>
          </a:prstGeom>
        </p:spPr>
      </p:pic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80717B1A-6AAA-4501-BACB-B3A26C0BB40E}"/>
              </a:ext>
            </a:extLst>
          </p:cNvPr>
          <p:cNvSpPr/>
          <p:nvPr/>
        </p:nvSpPr>
        <p:spPr>
          <a:xfrm>
            <a:off x="7734162" y="714205"/>
            <a:ext cx="3048000" cy="762000"/>
          </a:xfrm>
          <a:prstGeom prst="horizontalScroll">
            <a:avLst>
              <a:gd name="adj" fmla="val 93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1">
            <a:extLst>
              <a:ext uri="{FF2B5EF4-FFF2-40B4-BE49-F238E27FC236}">
                <a16:creationId xmlns:a16="http://schemas.microsoft.com/office/drawing/2014/main" id="{00807830-951B-492F-9C17-8D23F12BAB5F}"/>
              </a:ext>
            </a:extLst>
          </p:cNvPr>
          <p:cNvSpPr/>
          <p:nvPr/>
        </p:nvSpPr>
        <p:spPr>
          <a:xfrm>
            <a:off x="1404730" y="333205"/>
            <a:ext cx="3048000" cy="762000"/>
          </a:xfrm>
          <a:prstGeom prst="horizontalScroll">
            <a:avLst>
              <a:gd name="adj" fmla="val 93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26E5D-B854-46BD-B4DB-6A6255719C2A}"/>
              </a:ext>
            </a:extLst>
          </p:cNvPr>
          <p:cNvSpPr txBox="1"/>
          <p:nvPr/>
        </p:nvSpPr>
        <p:spPr>
          <a:xfrm>
            <a:off x="7252448" y="4216432"/>
            <a:ext cx="4933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শ্রেণিঃ</a:t>
            </a:r>
            <a:r>
              <a:rPr lang="en-GB" sz="3200" dirty="0">
                <a:solidFill>
                  <a:schemeClr val="accent1"/>
                </a:solidFill>
              </a:rPr>
              <a:t> ৩য়, </a:t>
            </a:r>
            <a:r>
              <a:rPr lang="en-GB" sz="3200" dirty="0" err="1">
                <a:solidFill>
                  <a:schemeClr val="accent1"/>
                </a:solidFill>
              </a:rPr>
              <a:t>বিষয়ঃ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বা</a:t>
            </a:r>
            <a:r>
              <a:rPr lang="as-IN" sz="3200" dirty="0">
                <a:solidFill>
                  <a:schemeClr val="accent1"/>
                </a:solidFill>
              </a:rPr>
              <a:t>ং</a:t>
            </a:r>
            <a:r>
              <a:rPr lang="en-GB" sz="3200" dirty="0">
                <a:solidFill>
                  <a:schemeClr val="accent1"/>
                </a:solidFill>
              </a:rPr>
              <a:t>ল</a:t>
            </a:r>
            <a:r>
              <a:rPr lang="as-IN" sz="3200" dirty="0">
                <a:solidFill>
                  <a:schemeClr val="accent1"/>
                </a:solidFill>
              </a:rPr>
              <a:t>া</a:t>
            </a:r>
            <a:endParaRPr lang="en-GB" sz="3200" dirty="0">
              <a:solidFill>
                <a:schemeClr val="accent1"/>
              </a:solidFill>
            </a:endParaRPr>
          </a:p>
          <a:p>
            <a:r>
              <a:rPr lang="en-GB" sz="3200" dirty="0" err="1">
                <a:solidFill>
                  <a:schemeClr val="accent1"/>
                </a:solidFill>
              </a:rPr>
              <a:t>পাঠঃ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ভাষা</a:t>
            </a:r>
            <a:r>
              <a:rPr lang="en-GB" sz="3200" dirty="0">
                <a:solidFill>
                  <a:schemeClr val="accent1"/>
                </a:solidFill>
              </a:rPr>
              <a:t> </a:t>
            </a:r>
            <a:r>
              <a:rPr lang="en-GB" sz="3200" dirty="0" err="1">
                <a:solidFill>
                  <a:schemeClr val="accent1"/>
                </a:solidFill>
              </a:rPr>
              <a:t>শহিদদের</a:t>
            </a:r>
            <a:r>
              <a:rPr lang="en-GB" sz="3200" dirty="0">
                <a:solidFill>
                  <a:schemeClr val="accent1"/>
                </a:solidFill>
              </a:rPr>
              <a:t> ক</a:t>
            </a:r>
            <a:r>
              <a:rPr lang="as-IN" sz="3200" dirty="0">
                <a:solidFill>
                  <a:schemeClr val="accent1"/>
                </a:solidFill>
              </a:rPr>
              <a:t>থ</a:t>
            </a:r>
            <a:r>
              <a:rPr lang="en-GB" sz="3200" dirty="0">
                <a:solidFill>
                  <a:schemeClr val="accent1"/>
                </a:solidFill>
              </a:rPr>
              <a:t>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E9AB6-79D9-4E6C-9E9E-70EBD69E6F2E}"/>
              </a:ext>
            </a:extLst>
          </p:cNvPr>
          <p:cNvSpPr txBox="1"/>
          <p:nvPr/>
        </p:nvSpPr>
        <p:spPr>
          <a:xfrm>
            <a:off x="1832599" y="4125275"/>
            <a:ext cx="4729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srgbClr val="00B050"/>
                </a:solidFill>
              </a:rPr>
              <a:t>মোঃ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err="1">
                <a:solidFill>
                  <a:srgbClr val="00B050"/>
                </a:solidFill>
              </a:rPr>
              <a:t>ছাদেকুজ্জামান</a:t>
            </a:r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 err="1">
                <a:solidFill>
                  <a:srgbClr val="00B050"/>
                </a:solidFill>
              </a:rPr>
              <a:t>সহঃ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err="1">
                <a:solidFill>
                  <a:srgbClr val="00B050"/>
                </a:solidFill>
              </a:rPr>
              <a:t>শিক্</a:t>
            </a:r>
            <a:r>
              <a:rPr lang="as-IN" sz="2800" dirty="0">
                <a:solidFill>
                  <a:srgbClr val="00B050"/>
                </a:solidFill>
              </a:rPr>
              <a:t>ষ</a:t>
            </a:r>
            <a:r>
              <a:rPr lang="en-GB" sz="2800" dirty="0">
                <a:solidFill>
                  <a:srgbClr val="00B050"/>
                </a:solidFill>
              </a:rPr>
              <a:t>ক</a:t>
            </a:r>
          </a:p>
          <a:p>
            <a:r>
              <a:rPr lang="en-GB" sz="2800" dirty="0" err="1">
                <a:solidFill>
                  <a:srgbClr val="00B050"/>
                </a:solidFill>
              </a:rPr>
              <a:t>ভাদেড়া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err="1">
                <a:solidFill>
                  <a:srgbClr val="00B050"/>
                </a:solidFill>
              </a:rPr>
              <a:t>সরঃ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err="1">
                <a:solidFill>
                  <a:srgbClr val="00B050"/>
                </a:solidFill>
              </a:rPr>
              <a:t>প্রাথঃ</a:t>
            </a:r>
            <a:r>
              <a:rPr lang="en-GB" sz="2800" dirty="0">
                <a:solidFill>
                  <a:srgbClr val="00B050"/>
                </a:solidFill>
              </a:rPr>
              <a:t> </a:t>
            </a:r>
            <a:r>
              <a:rPr lang="en-GB" sz="2800" dirty="0" err="1">
                <a:solidFill>
                  <a:srgbClr val="00B050"/>
                </a:solidFill>
              </a:rPr>
              <a:t>বিদ্যালয়</a:t>
            </a:r>
            <a:endParaRPr lang="en-GB" sz="2800" dirty="0">
              <a:solidFill>
                <a:srgbClr val="00B050"/>
              </a:solidFill>
            </a:endParaRPr>
          </a:p>
          <a:p>
            <a:r>
              <a:rPr lang="en-GB" sz="2800" dirty="0" err="1">
                <a:solidFill>
                  <a:srgbClr val="00B050"/>
                </a:solidFill>
              </a:rPr>
              <a:t>তারাইল</a:t>
            </a:r>
            <a:r>
              <a:rPr lang="en-GB" sz="2800" dirty="0">
                <a:solidFill>
                  <a:srgbClr val="00B050"/>
                </a:solidFill>
              </a:rPr>
              <a:t>, </a:t>
            </a:r>
            <a:r>
              <a:rPr lang="en-GB" sz="2800" dirty="0" err="1">
                <a:solidFill>
                  <a:srgbClr val="00B050"/>
                </a:solidFill>
              </a:rPr>
              <a:t>কিশোরগঞ্জ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F70F36-9B82-4DEB-9E4C-35AC1588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31" y="1597229"/>
            <a:ext cx="237155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E5C6-F23A-4DB7-997F-C82007795C8A}"/>
              </a:ext>
            </a:extLst>
          </p:cNvPr>
          <p:cNvSpPr txBox="1"/>
          <p:nvPr/>
        </p:nvSpPr>
        <p:spPr>
          <a:xfrm>
            <a:off x="4419600" y="304800"/>
            <a:ext cx="3733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E0FF0-6343-46CD-85DE-A79B6C23038D}"/>
              </a:ext>
            </a:extLst>
          </p:cNvPr>
          <p:cNvSpPr/>
          <p:nvPr/>
        </p:nvSpPr>
        <p:spPr>
          <a:xfrm>
            <a:off x="2205318" y="2133600"/>
            <a:ext cx="7929282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ভাষা আন্দোলন?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ভাষা শহিদ কারা ?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চার জন ভাষা শহিদের নাম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 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13B64A-1EC6-412A-BCFA-1D2569A0EA20}"/>
              </a:ext>
            </a:extLst>
          </p:cNvPr>
          <p:cNvSpPr/>
          <p:nvPr/>
        </p:nvSpPr>
        <p:spPr>
          <a:xfrm>
            <a:off x="4572000" y="304800"/>
            <a:ext cx="251383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44A634-30CE-4918-8C3A-C28D95495A33}"/>
              </a:ext>
            </a:extLst>
          </p:cNvPr>
          <p:cNvSpPr/>
          <p:nvPr/>
        </p:nvSpPr>
        <p:spPr>
          <a:xfrm>
            <a:off x="4953000" y="2438400"/>
            <a:ext cx="6629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ভাষা শহিদ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দের সম্পর্কে ৫টি বাক্য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29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9E108-8656-4BF3-BF09-ABE31F5A4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"/>
          <a:stretch/>
        </p:blipFill>
        <p:spPr>
          <a:xfrm>
            <a:off x="2276656" y="147634"/>
            <a:ext cx="7352837" cy="4805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A40E6-D0DB-44E5-A6A2-E3D6FC883F9B}"/>
              </a:ext>
            </a:extLst>
          </p:cNvPr>
          <p:cNvSpPr txBox="1"/>
          <p:nvPr/>
        </p:nvSpPr>
        <p:spPr>
          <a:xfrm>
            <a:off x="2268502" y="42331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33775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1">
            <a:extLst>
              <a:ext uri="{FF2B5EF4-FFF2-40B4-BE49-F238E27FC236}">
                <a16:creationId xmlns:a16="http://schemas.microsoft.com/office/drawing/2014/main" id="{4BCB5656-47DF-4831-A085-D0ABE51C0195}"/>
              </a:ext>
            </a:extLst>
          </p:cNvPr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55B37-514F-444B-B1DA-C9E82A9CCE7B}"/>
              </a:ext>
            </a:extLst>
          </p:cNvPr>
          <p:cNvSpPr/>
          <p:nvPr/>
        </p:nvSpPr>
        <p:spPr>
          <a:xfrm>
            <a:off x="685800" y="2299751"/>
            <a:ext cx="10896600" cy="37856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6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60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 প্রমিত উচ্চারণে গল্প পড়তে পারবে। </a:t>
            </a:r>
            <a:endParaRPr lang="bn-BD" sz="60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 </a:t>
            </a:r>
            <a:endParaRPr lang="en-US" sz="60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A6FF6D-8024-44E1-B749-98F8FEAF517A}"/>
              </a:ext>
            </a:extLst>
          </p:cNvPr>
          <p:cNvSpPr/>
          <p:nvPr/>
        </p:nvSpPr>
        <p:spPr>
          <a:xfrm>
            <a:off x="3977428" y="42652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FFBB4-006B-4DCA-9543-E0B20FB1E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71" y="1734063"/>
            <a:ext cx="3318363" cy="3389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2FAEC-DC75-43E4-BE33-F0B24E2AA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968" y="1661682"/>
            <a:ext cx="3300329" cy="3389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BB7DDA-989D-42AA-B9DA-6C9F540B5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0"/>
          <a:stretch/>
        </p:blipFill>
        <p:spPr>
          <a:xfrm>
            <a:off x="4383742" y="1806443"/>
            <a:ext cx="3046983" cy="32451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C5D81B-9CD6-4DF4-A21B-163EF6A66F0B}"/>
              </a:ext>
            </a:extLst>
          </p:cNvPr>
          <p:cNvSpPr/>
          <p:nvPr/>
        </p:nvSpPr>
        <p:spPr>
          <a:xfrm>
            <a:off x="4342899" y="5550923"/>
            <a:ext cx="43781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ভাষা আন্দোলন ছবি 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03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35D1B8-5D8E-4397-A05D-106656FCD676}"/>
              </a:ext>
            </a:extLst>
          </p:cNvPr>
          <p:cNvSpPr/>
          <p:nvPr/>
        </p:nvSpPr>
        <p:spPr>
          <a:xfrm>
            <a:off x="3869381" y="244860"/>
            <a:ext cx="4431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95B49E-E960-4879-9FF8-51E2BA1C887B}"/>
              </a:ext>
            </a:extLst>
          </p:cNvPr>
          <p:cNvGrpSpPr/>
          <p:nvPr/>
        </p:nvGrpSpPr>
        <p:grpSpPr>
          <a:xfrm>
            <a:off x="631676" y="839047"/>
            <a:ext cx="5058814" cy="3775630"/>
            <a:chOff x="2860088" y="1341783"/>
            <a:chExt cx="1853998" cy="2207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04B318-30E6-442C-AF02-1759A1ADC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00" t="15336" r="40000" b="35757"/>
            <a:stretch/>
          </p:blipFill>
          <p:spPr>
            <a:xfrm>
              <a:off x="2880029" y="1377551"/>
              <a:ext cx="929971" cy="10560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10CFC0-7B00-4C81-AEEB-E7CA3C071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00" t="13566" r="60000" b="34214"/>
            <a:stretch/>
          </p:blipFill>
          <p:spPr>
            <a:xfrm>
              <a:off x="3784115" y="1341783"/>
              <a:ext cx="929971" cy="112762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46CF31-BD6D-4378-ABFA-3627D05D9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00" t="15336" r="20000" b="35261"/>
            <a:stretch/>
          </p:blipFill>
          <p:spPr>
            <a:xfrm>
              <a:off x="3761605" y="2471737"/>
              <a:ext cx="929971" cy="106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6D2403-4B30-47DD-ABB3-41C2B1C52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0" t="15336" b="35261"/>
            <a:stretch/>
          </p:blipFill>
          <p:spPr>
            <a:xfrm>
              <a:off x="2860088" y="2474167"/>
              <a:ext cx="901517" cy="107552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E58EDE9-F5F9-46A9-A7A2-90D24D31861B}"/>
              </a:ext>
            </a:extLst>
          </p:cNvPr>
          <p:cNvSpPr/>
          <p:nvPr/>
        </p:nvSpPr>
        <p:spPr>
          <a:xfrm>
            <a:off x="1855790" y="5091294"/>
            <a:ext cx="7669401" cy="77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মিছিলের উপর পুলিশ গুলি করছে।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108BE1-48AC-4FA7-8CDA-BA418EB83AEC}"/>
              </a:ext>
            </a:extLst>
          </p:cNvPr>
          <p:cNvSpPr/>
          <p:nvPr/>
        </p:nvSpPr>
        <p:spPr>
          <a:xfrm>
            <a:off x="1603216" y="4439422"/>
            <a:ext cx="8683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ছাত্র জনতা মিছিল করছে।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E3A611-1A23-4C59-855E-AB689E32F6D8}"/>
              </a:ext>
            </a:extLst>
          </p:cNvPr>
          <p:cNvSpPr/>
          <p:nvPr/>
        </p:nvSpPr>
        <p:spPr>
          <a:xfrm>
            <a:off x="496770" y="5718503"/>
            <a:ext cx="111984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জন্য যারা নিহত হয়েছে তারা হল আমাদের ভাষা শহীদ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D3A75D-DCAA-4593-BFB5-46A0413D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6268" y="1014301"/>
            <a:ext cx="5030780" cy="3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321002-F6C8-442B-A2F3-34001A8BF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3269"/>
            <a:ext cx="7877736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F5327-98F0-4318-B063-8F3BD32A6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5669"/>
            <a:ext cx="7877736" cy="28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7F1C0E-FB15-4A26-8778-D6C0EB678C98}"/>
              </a:ext>
            </a:extLst>
          </p:cNvPr>
          <p:cNvSpPr/>
          <p:nvPr/>
        </p:nvSpPr>
        <p:spPr>
          <a:xfrm>
            <a:off x="3630706" y="5069232"/>
            <a:ext cx="4176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ভাষা শহি</a:t>
            </a:r>
            <a:r>
              <a:rPr lang="bn-IN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দের কথা</a:t>
            </a:r>
            <a:endParaRPr lang="en-US" sz="48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325E3-88F0-4FD1-B70A-B2FE5F699883}"/>
              </a:ext>
            </a:extLst>
          </p:cNvPr>
          <p:cNvSpPr/>
          <p:nvPr/>
        </p:nvSpPr>
        <p:spPr>
          <a:xfrm>
            <a:off x="4485964" y="83664"/>
            <a:ext cx="27158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57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3518BA-0759-49BC-A65D-C97C8A1A2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65" y="1257356"/>
            <a:ext cx="5029200" cy="28003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154B18-AF32-4921-AD48-A9F19E73CD73}"/>
              </a:ext>
            </a:extLst>
          </p:cNvPr>
          <p:cNvGrpSpPr/>
          <p:nvPr/>
        </p:nvGrpSpPr>
        <p:grpSpPr>
          <a:xfrm>
            <a:off x="6453187" y="1295075"/>
            <a:ext cx="4953000" cy="2724912"/>
            <a:chOff x="152399" y="152400"/>
            <a:chExt cx="5836595" cy="3657600"/>
          </a:xfrm>
        </p:grpSpPr>
        <p:pic>
          <p:nvPicPr>
            <p:cNvPr id="6" name="Picture 5" descr="3_32111.jpg">
              <a:extLst>
                <a:ext uri="{FF2B5EF4-FFF2-40B4-BE49-F238E27FC236}">
                  <a16:creationId xmlns:a16="http://schemas.microsoft.com/office/drawing/2014/main" id="{8A458E49-0FB7-4C66-A82B-E4A277BB8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399" y="152400"/>
              <a:ext cx="5836595" cy="36576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6272B46-D024-4C50-A1A1-32C338771162}"/>
                </a:ext>
              </a:extLst>
            </p:cNvPr>
            <p:cNvSpPr/>
            <p:nvPr/>
          </p:nvSpPr>
          <p:spPr>
            <a:xfrm>
              <a:off x="614843" y="152400"/>
              <a:ext cx="4911706" cy="1115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রাষ্টভাষা  বাংলা চাই </a:t>
              </a:r>
              <a:endParaRPr lang="en-US" sz="4800" b="1" dirty="0">
                <a:ln w="22225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C5F35B4-A827-46FB-8B5B-08B5B8617A59}"/>
              </a:ext>
            </a:extLst>
          </p:cNvPr>
          <p:cNvSpPr/>
          <p:nvPr/>
        </p:nvSpPr>
        <p:spPr>
          <a:xfrm>
            <a:off x="613565" y="4572000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বিশ্ববিদ্যালয়। ফেব্রুয়ারী ২১ তারিখ। ১৯৫২ সাল।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CD488-4B45-4EBE-BEE9-26F5298B18D0}"/>
              </a:ext>
            </a:extLst>
          </p:cNvPr>
          <p:cNvSpPr/>
          <p:nvPr/>
        </p:nvSpPr>
        <p:spPr>
          <a:xfrm>
            <a:off x="6453187" y="4557712"/>
            <a:ext cx="51054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রাষ্টভাষা দাবিতে  ছাত্রদের মিছিল 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728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68FC4-1545-4C05-870D-BDE32D79C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7" y="1349652"/>
            <a:ext cx="5420887" cy="296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9498B-332B-4352-80D0-173AB4615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2400" y="1224018"/>
            <a:ext cx="3033602" cy="30857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A19531-FA07-4935-A348-7E099F06FA1E}"/>
              </a:ext>
            </a:extLst>
          </p:cNvPr>
          <p:cNvSpPr/>
          <p:nvPr/>
        </p:nvSpPr>
        <p:spPr>
          <a:xfrm>
            <a:off x="592652" y="4545664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পুলিশ ছাত্রদের মিছিল করতে নিষেধ করে।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9467D-A630-40BF-98C8-756C2A57ACE4}"/>
              </a:ext>
            </a:extLst>
          </p:cNvPr>
          <p:cNvSpPr/>
          <p:nvPr/>
        </p:nvSpPr>
        <p:spPr>
          <a:xfrm>
            <a:off x="7086600" y="4399137"/>
            <a:ext cx="4738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 চায় উর্দুকে রাষ্টভাষা করতে। বাঙালির </a:t>
            </a:r>
          </a:p>
          <a:p>
            <a:pPr algn="ctr"/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মুখের ভাষা কেড়ে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তে।  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0F7406-C2B2-46B2-959D-1441EFB6C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" y="1396992"/>
            <a:ext cx="4855464" cy="3236976"/>
          </a:xfrm>
          <a:prstGeom prst="rect">
            <a:avLst/>
          </a:prstGeom>
        </p:spPr>
      </p:pic>
      <p:pic>
        <p:nvPicPr>
          <p:cNvPr id="7" name="Picture 6" descr="3_32111.jpg">
            <a:extLst>
              <a:ext uri="{FF2B5EF4-FFF2-40B4-BE49-F238E27FC236}">
                <a16:creationId xmlns:a16="http://schemas.microsoft.com/office/drawing/2014/main" id="{51F47D14-DF02-444D-9A0B-C7E6E3CC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96992"/>
            <a:ext cx="6096000" cy="32369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124D78-5E3D-4BA0-86DB-FA9BF59367BA}"/>
              </a:ext>
            </a:extLst>
          </p:cNvPr>
          <p:cNvSpPr/>
          <p:nvPr/>
        </p:nvSpPr>
        <p:spPr>
          <a:xfrm>
            <a:off x="1029269" y="4787917"/>
            <a:ext cx="3551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জন্য বাঙালী জীবন দিবে।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D502F1-1207-4185-BEDE-5B7B025DA17D}"/>
              </a:ext>
            </a:extLst>
          </p:cNvPr>
          <p:cNvSpPr/>
          <p:nvPr/>
        </p:nvSpPr>
        <p:spPr>
          <a:xfrm>
            <a:off x="6431013" y="4718058"/>
            <a:ext cx="510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ভাষার দাবিতে ছাত্র জনতা মিছিল বের করে।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53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413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10</cp:revision>
  <dcterms:created xsi:type="dcterms:W3CDTF">2019-12-27T14:15:02Z</dcterms:created>
  <dcterms:modified xsi:type="dcterms:W3CDTF">2019-12-31T17:28:08Z</dcterms:modified>
</cp:coreProperties>
</file>