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96" r:id="rId1"/>
  </p:sldMasterIdLst>
  <p:notesMasterIdLst>
    <p:notesMasterId r:id="rId2"/>
  </p:notesMasterIdLst>
  <p:sldIdLst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tableStyles" Target="tableStyle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24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D5190052-E0AD-423C-9531-C85658DB998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1048825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826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27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E92FC4FB-5943-4860-97AA-1EE55EBEA4C5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92FC4FB-5943-4860-97AA-1EE55EBEA4C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69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7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7633C46-8FEB-49B3-A7E4-10AE0A169F8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10487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9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7633C46-8FEB-49B3-A7E4-10AE0A169F8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10487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7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7633C46-8FEB-49B3-A7E4-10AE0A169F8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10487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8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7633C46-8FEB-49B3-A7E4-10AE0A169F8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10487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99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7633C46-8FEB-49B3-A7E4-10AE0A169F8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10488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04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05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7633C46-8FEB-49B3-A7E4-10AE0A169F8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10488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9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10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11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13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1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7633C46-8FEB-49B3-A7E4-10AE0A169F8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104881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1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7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7633C46-8FEB-49B3-A7E4-10AE0A169F8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104877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7633C46-8FEB-49B3-A7E4-10AE0A169F8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18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1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7633C46-8FEB-49B3-A7E4-10AE0A169F8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10488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88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8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9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7633C46-8FEB-49B3-A7E4-10AE0A169F8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10487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2"/>
          <a:srcRect/>
          <a:tile algn="tl" flip="none" sx="100000" sy="100000" tx="0" ty="0"/>
        </a:blipFill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3C46-8FEB-49B3-A7E4-10AE0A169F8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9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9.jpeg"/><Relationship Id="rId4" Type="http://schemas.openxmlformats.org/officeDocument/2006/relationships/image" Target="../media/image17.jpeg"/><Relationship Id="rId5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35.jpe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36.jpe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27.jpeg"/><Relationship Id="rId6" Type="http://schemas.openxmlformats.org/officeDocument/2006/relationships/image" Target="../media/image10.jpeg"/><Relationship Id="rId7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31.jpeg"/><Relationship Id="rId6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41.jpe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42.jpe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43.jpeg"/><Relationship Id="rId4" Type="http://schemas.openxmlformats.org/officeDocument/2006/relationships/image" Target="../media/image44.png"/><Relationship Id="rId5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Frame 7"/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48585" name="Rectangle 14"/>
          <p:cNvSpPr/>
          <p:nvPr/>
        </p:nvSpPr>
        <p:spPr>
          <a:xfrm>
            <a:off x="1432359" y="6184725"/>
            <a:ext cx="10592665" cy="470848"/>
          </a:xfrm>
          <a:prstGeom prst="rect"/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000" lang="bn-IN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dirty="0" sz="2000" lang="en-US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2" name="Content Placeholder 3" descr="20161221_093646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83954" y="6167723"/>
            <a:ext cx="788681" cy="470848"/>
          </a:xfrm>
          <a:prstGeom prst="rect"/>
        </p:spPr>
      </p:pic>
      <p:sp>
        <p:nvSpPr>
          <p:cNvPr id="1048586" name="Rectangle 9"/>
          <p:cNvSpPr/>
          <p:nvPr/>
        </p:nvSpPr>
        <p:spPr>
          <a:xfrm>
            <a:off x="2368061" y="1300155"/>
            <a:ext cx="6529754" cy="2138065"/>
          </a:xfrm>
          <a:prstGeom prst="rect"/>
          <a:noFill/>
        </p:spPr>
        <p:txBody>
          <a:bodyPr bIns="45720" lIns="91440" rIns="91440" tIns="45720" wrap="none">
            <a:prstTxWarp prst="textChevron"/>
            <a:spAutoFit/>
          </a:bodyPr>
          <a:p>
            <a:pPr algn="ctr"/>
            <a:r>
              <a:rPr b="1" dirty="0" sz="16600" lang="bn-BD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b="1" dirty="0" sz="16600" lang="bn-IN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b="1" dirty="0" sz="16600" lang="bn-BD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b="1" dirty="0" sz="16600" lang="bn-IN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b="1" dirty="0" sz="16600" lang="bn-BD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b="1" dirty="0" sz="16600" lang="bn-IN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b="1" dirty="0" sz="16600" lang="bn-BD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b="1" dirty="0" sz="16600" lang="en-US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algn="bl" dir="2640000" dist="38100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097153" name="Picture 10" descr="https://www.teachers.gov.bd/sites/all/themes/eduportal_reponsive/images/main-log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892989" y="606126"/>
            <a:ext cx="1223272" cy="660567"/>
          </a:xfrm>
          <a:prstGeom prst="rect"/>
          <a:noFill/>
        </p:spPr>
      </p:pic>
      <p:pic>
        <p:nvPicPr>
          <p:cNvPr id="2097154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9279935" y="671674"/>
            <a:ext cx="823893" cy="922156"/>
          </a:xfrm>
          <a:prstGeom prst="rect"/>
        </p:spPr>
      </p:pic>
      <p:pic>
        <p:nvPicPr>
          <p:cNvPr id="2097155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04944" y="5017868"/>
            <a:ext cx="1587378" cy="1158355"/>
          </a:xfrm>
          <a:prstGeom prst="rect"/>
        </p:spPr>
      </p:pic>
      <p:pic>
        <p:nvPicPr>
          <p:cNvPr id="2097156" name="Picture 18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709363" y="5032400"/>
            <a:ext cx="1705760" cy="1143823"/>
          </a:xfrm>
          <a:prstGeom prst="rect"/>
        </p:spPr>
      </p:pic>
      <p:pic>
        <p:nvPicPr>
          <p:cNvPr id="2097157" name="Picture 19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394712" y="5032400"/>
            <a:ext cx="1709604" cy="1143824"/>
          </a:xfrm>
          <a:prstGeom prst="rect"/>
        </p:spPr>
      </p:pic>
      <p:pic>
        <p:nvPicPr>
          <p:cNvPr id="2097158" name="Picture 20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5109179" y="5032399"/>
            <a:ext cx="1694348" cy="1135323"/>
          </a:xfrm>
          <a:prstGeom prst="rect"/>
        </p:spPr>
      </p:pic>
      <p:pic>
        <p:nvPicPr>
          <p:cNvPr id="2097159" name="Picture 21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6820080" y="5032399"/>
            <a:ext cx="1835429" cy="1152326"/>
          </a:xfrm>
          <a:prstGeom prst="rect"/>
        </p:spPr>
      </p:pic>
      <p:pic>
        <p:nvPicPr>
          <p:cNvPr id="2097160" name="Picture 22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8644214" y="5017869"/>
            <a:ext cx="1726645" cy="1149853"/>
          </a:xfrm>
          <a:prstGeom prst="rect"/>
        </p:spPr>
      </p:pic>
      <p:pic>
        <p:nvPicPr>
          <p:cNvPr id="2097161" name="Picture 23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0378311" y="5032352"/>
            <a:ext cx="1671762" cy="1158392"/>
          </a:xfrm>
          <a:prstGeom prst="rect"/>
        </p:spPr>
      </p:pic>
      <p:pic>
        <p:nvPicPr>
          <p:cNvPr id="2097162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5"/>
          <a:srcRect l="30996"/>
          <a:stretch>
            <a:fillRect/>
          </a:stretch>
        </p:blipFill>
        <p:spPr>
          <a:xfrm>
            <a:off x="104944" y="3807726"/>
            <a:ext cx="1327415" cy="1210142"/>
          </a:xfrm>
          <a:prstGeom prst="rect"/>
        </p:spPr>
      </p:pic>
      <p:pic>
        <p:nvPicPr>
          <p:cNvPr id="2097163" name="Picture 2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5"/>
          <a:srcRect l="30996"/>
          <a:stretch>
            <a:fillRect/>
          </a:stretch>
        </p:blipFill>
        <p:spPr>
          <a:xfrm>
            <a:off x="78259" y="2649371"/>
            <a:ext cx="1337458" cy="1141006"/>
          </a:xfrm>
          <a:prstGeom prst="rect"/>
        </p:spPr>
      </p:pic>
      <p:pic>
        <p:nvPicPr>
          <p:cNvPr id="2097164" name="Picture 1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5"/>
          <a:srcRect l="30996"/>
          <a:stretch>
            <a:fillRect/>
          </a:stretch>
        </p:blipFill>
        <p:spPr>
          <a:xfrm>
            <a:off x="10938090" y="3679837"/>
            <a:ext cx="1139499" cy="1352515"/>
          </a:xfrm>
          <a:prstGeom prst="rect"/>
        </p:spPr>
      </p:pic>
      <p:pic>
        <p:nvPicPr>
          <p:cNvPr id="2097165" name="Picture 2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5"/>
          <a:srcRect l="30996"/>
          <a:stretch>
            <a:fillRect/>
          </a:stretch>
        </p:blipFill>
        <p:spPr>
          <a:xfrm>
            <a:off x="10935658" y="2546190"/>
            <a:ext cx="1139499" cy="1142148"/>
          </a:xfrm>
          <a:prstGeom prst="rect"/>
        </p:spPr>
      </p:pic>
      <p:pic>
        <p:nvPicPr>
          <p:cNvPr id="2097166" name="Picture 4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5"/>
          <a:srcRect l="30996"/>
          <a:stretch>
            <a:fillRect/>
          </a:stretch>
        </p:blipFill>
        <p:spPr>
          <a:xfrm>
            <a:off x="123341" y="164076"/>
            <a:ext cx="1307294" cy="1241786"/>
          </a:xfrm>
          <a:prstGeom prst="rect"/>
        </p:spPr>
      </p:pic>
      <p:pic>
        <p:nvPicPr>
          <p:cNvPr id="2097167" name="Picture 4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5"/>
          <a:srcRect l="30996"/>
          <a:stretch>
            <a:fillRect/>
          </a:stretch>
        </p:blipFill>
        <p:spPr>
          <a:xfrm>
            <a:off x="10920740" y="1399792"/>
            <a:ext cx="1139499" cy="1142148"/>
          </a:xfrm>
          <a:prstGeom prst="rect"/>
        </p:spPr>
      </p:pic>
      <p:pic>
        <p:nvPicPr>
          <p:cNvPr id="2097168" name="Picture 5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5"/>
          <a:srcRect l="30996"/>
          <a:stretch>
            <a:fillRect/>
          </a:stretch>
        </p:blipFill>
        <p:spPr>
          <a:xfrm>
            <a:off x="10895209" y="226312"/>
            <a:ext cx="1139499" cy="1169229"/>
          </a:xfrm>
          <a:prstGeom prst="rect"/>
        </p:spPr>
      </p:pic>
      <p:pic>
        <p:nvPicPr>
          <p:cNvPr id="2097169" name="Picture 5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5"/>
          <a:srcRect l="30996"/>
          <a:stretch>
            <a:fillRect/>
          </a:stretch>
        </p:blipFill>
        <p:spPr>
          <a:xfrm>
            <a:off x="123341" y="1378994"/>
            <a:ext cx="1307294" cy="1241786"/>
          </a:xfrm>
          <a:prstGeom prst="rect"/>
        </p:spPr>
      </p:pic>
      <p:sp>
        <p:nvSpPr>
          <p:cNvPr id="1048587" name="6-Point Star 4"/>
          <p:cNvSpPr/>
          <p:nvPr/>
        </p:nvSpPr>
        <p:spPr>
          <a:xfrm>
            <a:off x="1487170" y="4703751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88" name="6-Point Star 52"/>
          <p:cNvSpPr/>
          <p:nvPr/>
        </p:nvSpPr>
        <p:spPr>
          <a:xfrm>
            <a:off x="2022461" y="4718587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89" name="6-Point Star 53"/>
          <p:cNvSpPr/>
          <p:nvPr/>
        </p:nvSpPr>
        <p:spPr>
          <a:xfrm>
            <a:off x="2582240" y="4718587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0" name="6-Point Star 54"/>
          <p:cNvSpPr/>
          <p:nvPr/>
        </p:nvSpPr>
        <p:spPr>
          <a:xfrm>
            <a:off x="3154175" y="4718587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1" name="6-Point Star 55"/>
          <p:cNvSpPr/>
          <p:nvPr/>
        </p:nvSpPr>
        <p:spPr>
          <a:xfrm>
            <a:off x="3726110" y="4728156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2" name="6-Point Star 56"/>
          <p:cNvSpPr/>
          <p:nvPr/>
        </p:nvSpPr>
        <p:spPr>
          <a:xfrm>
            <a:off x="4270755" y="4703750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3" name="6-Point Star 57"/>
          <p:cNvSpPr/>
          <p:nvPr/>
        </p:nvSpPr>
        <p:spPr>
          <a:xfrm>
            <a:off x="4830534" y="4718586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4" name="6-Point Star 58"/>
          <p:cNvSpPr/>
          <p:nvPr/>
        </p:nvSpPr>
        <p:spPr>
          <a:xfrm>
            <a:off x="5404636" y="4718586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5" name="6-Point Star 59"/>
          <p:cNvSpPr/>
          <p:nvPr/>
        </p:nvSpPr>
        <p:spPr>
          <a:xfrm>
            <a:off x="5964415" y="4728156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6" name="6-Point Star 60"/>
          <p:cNvSpPr/>
          <p:nvPr/>
        </p:nvSpPr>
        <p:spPr>
          <a:xfrm>
            <a:off x="6551043" y="4728156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7" name="6-Point Star 61"/>
          <p:cNvSpPr/>
          <p:nvPr/>
        </p:nvSpPr>
        <p:spPr>
          <a:xfrm>
            <a:off x="7109151" y="4728156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8" name="6-Point Star 62"/>
          <p:cNvSpPr/>
          <p:nvPr/>
        </p:nvSpPr>
        <p:spPr>
          <a:xfrm>
            <a:off x="7667259" y="4728156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9" name="6-Point Star 63"/>
          <p:cNvSpPr/>
          <p:nvPr/>
        </p:nvSpPr>
        <p:spPr>
          <a:xfrm>
            <a:off x="8198769" y="4728156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0" name="6-Point Star 64"/>
          <p:cNvSpPr/>
          <p:nvPr/>
        </p:nvSpPr>
        <p:spPr>
          <a:xfrm>
            <a:off x="8717772" y="4740384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1" name="6-Point Star 65"/>
          <p:cNvSpPr/>
          <p:nvPr/>
        </p:nvSpPr>
        <p:spPr>
          <a:xfrm>
            <a:off x="9247479" y="4740384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2" name="6-Point Star 66"/>
          <p:cNvSpPr/>
          <p:nvPr/>
        </p:nvSpPr>
        <p:spPr>
          <a:xfrm>
            <a:off x="9765288" y="4740384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3" name="6-Point Star 67"/>
          <p:cNvSpPr/>
          <p:nvPr/>
        </p:nvSpPr>
        <p:spPr>
          <a:xfrm>
            <a:off x="10325067" y="4728107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4" name="6-Point Star 68"/>
          <p:cNvSpPr/>
          <p:nvPr/>
        </p:nvSpPr>
        <p:spPr>
          <a:xfrm>
            <a:off x="1532132" y="4376310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5" name="6-Point Star 69"/>
          <p:cNvSpPr/>
          <p:nvPr/>
        </p:nvSpPr>
        <p:spPr>
          <a:xfrm>
            <a:off x="10390241" y="4399505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6" name="6-Point Star 70"/>
          <p:cNvSpPr/>
          <p:nvPr/>
        </p:nvSpPr>
        <p:spPr>
          <a:xfrm>
            <a:off x="1501548" y="4048869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7" name="6-Point Star 71"/>
          <p:cNvSpPr/>
          <p:nvPr/>
        </p:nvSpPr>
        <p:spPr>
          <a:xfrm>
            <a:off x="10363933" y="4073028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8" name="6-Point Star 72"/>
          <p:cNvSpPr/>
          <p:nvPr/>
        </p:nvSpPr>
        <p:spPr>
          <a:xfrm>
            <a:off x="10333349" y="3760282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9" name="6-Point Star 73"/>
          <p:cNvSpPr/>
          <p:nvPr/>
        </p:nvSpPr>
        <p:spPr>
          <a:xfrm>
            <a:off x="10347291" y="3432743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0" name="6-Point Star 74"/>
          <p:cNvSpPr/>
          <p:nvPr/>
        </p:nvSpPr>
        <p:spPr>
          <a:xfrm>
            <a:off x="10361198" y="3073407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1" name="6-Point Star 75"/>
          <p:cNvSpPr/>
          <p:nvPr/>
        </p:nvSpPr>
        <p:spPr>
          <a:xfrm>
            <a:off x="10347550" y="2649372"/>
            <a:ext cx="504968" cy="379516"/>
          </a:xfrm>
          <a:prstGeom prst="star6">
            <a:avLst>
              <a:gd name="adj" fmla="val 50000"/>
              <a:gd name="h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2" name="6-Point Star 77"/>
          <p:cNvSpPr/>
          <p:nvPr/>
        </p:nvSpPr>
        <p:spPr>
          <a:xfrm>
            <a:off x="10333349" y="2237755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3" name="6-Point Star 78"/>
          <p:cNvSpPr/>
          <p:nvPr/>
        </p:nvSpPr>
        <p:spPr>
          <a:xfrm>
            <a:off x="10292423" y="1883513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4" name="6-Point Star 79"/>
          <p:cNvSpPr/>
          <p:nvPr/>
        </p:nvSpPr>
        <p:spPr>
          <a:xfrm>
            <a:off x="10325067" y="1528402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5" name="6-Point Star 81"/>
          <p:cNvSpPr/>
          <p:nvPr/>
        </p:nvSpPr>
        <p:spPr>
          <a:xfrm>
            <a:off x="10325067" y="1199800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6" name="6-Point Star 82"/>
          <p:cNvSpPr/>
          <p:nvPr/>
        </p:nvSpPr>
        <p:spPr>
          <a:xfrm>
            <a:off x="1430635" y="3695881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7" name="6-Point Star 83"/>
          <p:cNvSpPr/>
          <p:nvPr/>
        </p:nvSpPr>
        <p:spPr>
          <a:xfrm>
            <a:off x="1415717" y="3342893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8" name="6-Point Star 84"/>
          <p:cNvSpPr/>
          <p:nvPr/>
        </p:nvSpPr>
        <p:spPr>
          <a:xfrm>
            <a:off x="1415717" y="3010770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9" name="6-Point Star 86"/>
          <p:cNvSpPr/>
          <p:nvPr/>
        </p:nvSpPr>
        <p:spPr>
          <a:xfrm>
            <a:off x="1404874" y="2303550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0" name="6-Point Star 87"/>
          <p:cNvSpPr/>
          <p:nvPr/>
        </p:nvSpPr>
        <p:spPr>
          <a:xfrm>
            <a:off x="1404874" y="1989125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1" name="6-Point Star 88"/>
          <p:cNvSpPr/>
          <p:nvPr/>
        </p:nvSpPr>
        <p:spPr>
          <a:xfrm>
            <a:off x="1370487" y="1635040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2" name="6-Point Star 89"/>
          <p:cNvSpPr/>
          <p:nvPr/>
        </p:nvSpPr>
        <p:spPr>
          <a:xfrm>
            <a:off x="1386553" y="1238181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3" name="6-Point Star 90"/>
          <p:cNvSpPr/>
          <p:nvPr/>
        </p:nvSpPr>
        <p:spPr>
          <a:xfrm>
            <a:off x="1396670" y="923756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4" name="6-Point Star 91"/>
          <p:cNvSpPr/>
          <p:nvPr/>
        </p:nvSpPr>
        <p:spPr>
          <a:xfrm>
            <a:off x="1413653" y="623664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5" name="6-Point Star 92"/>
          <p:cNvSpPr/>
          <p:nvPr/>
        </p:nvSpPr>
        <p:spPr>
          <a:xfrm>
            <a:off x="1413653" y="334979"/>
            <a:ext cx="504968" cy="295743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6" name="6-Point Star 93"/>
          <p:cNvSpPr/>
          <p:nvPr/>
        </p:nvSpPr>
        <p:spPr>
          <a:xfrm>
            <a:off x="1449784" y="2607794"/>
            <a:ext cx="504968" cy="379516"/>
          </a:xfrm>
          <a:prstGeom prst="star6">
            <a:avLst>
              <a:gd name="adj" fmla="val 50000"/>
              <a:gd name="h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7" name="6-Point Star 94"/>
          <p:cNvSpPr/>
          <p:nvPr/>
        </p:nvSpPr>
        <p:spPr>
          <a:xfrm>
            <a:off x="10292423" y="795946"/>
            <a:ext cx="504968" cy="336806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8" name="6-Point Star 95"/>
          <p:cNvSpPr/>
          <p:nvPr/>
        </p:nvSpPr>
        <p:spPr>
          <a:xfrm>
            <a:off x="10232949" y="373827"/>
            <a:ext cx="504968" cy="336806"/>
          </a:xfrm>
          <a:prstGeom prst="star6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9" name="Sun 5"/>
          <p:cNvSpPr/>
          <p:nvPr/>
        </p:nvSpPr>
        <p:spPr>
          <a:xfrm>
            <a:off x="3394711" y="226312"/>
            <a:ext cx="540713" cy="404410"/>
          </a:xfrm>
          <a:prstGeom prst="sun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0" name="Sun 98"/>
          <p:cNvSpPr/>
          <p:nvPr/>
        </p:nvSpPr>
        <p:spPr>
          <a:xfrm>
            <a:off x="3943739" y="226312"/>
            <a:ext cx="540713" cy="404410"/>
          </a:xfrm>
          <a:prstGeom prst="sun"/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1" name="Sun 99"/>
          <p:cNvSpPr/>
          <p:nvPr/>
        </p:nvSpPr>
        <p:spPr>
          <a:xfrm>
            <a:off x="4527550" y="226312"/>
            <a:ext cx="540713" cy="404410"/>
          </a:xfrm>
          <a:prstGeom prst="sun"/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2" name="Sun 100"/>
          <p:cNvSpPr/>
          <p:nvPr/>
        </p:nvSpPr>
        <p:spPr>
          <a:xfrm>
            <a:off x="5166081" y="239046"/>
            <a:ext cx="540713" cy="404410"/>
          </a:xfrm>
          <a:prstGeom prst="sun"/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3" name="Sun 101"/>
          <p:cNvSpPr/>
          <p:nvPr/>
        </p:nvSpPr>
        <p:spPr>
          <a:xfrm>
            <a:off x="5752927" y="239046"/>
            <a:ext cx="540713" cy="404410"/>
          </a:xfrm>
          <a:prstGeom prst="sun"/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4" name="Sun 102"/>
          <p:cNvSpPr/>
          <p:nvPr/>
        </p:nvSpPr>
        <p:spPr>
          <a:xfrm>
            <a:off x="6280686" y="219254"/>
            <a:ext cx="540713" cy="404410"/>
          </a:xfrm>
          <a:prstGeom prst="sun"/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5" name="Sun 103"/>
          <p:cNvSpPr/>
          <p:nvPr/>
        </p:nvSpPr>
        <p:spPr>
          <a:xfrm>
            <a:off x="6909623" y="230736"/>
            <a:ext cx="540713" cy="404410"/>
          </a:xfrm>
          <a:prstGeom prst="sun"/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6" name="Sun 104"/>
          <p:cNvSpPr/>
          <p:nvPr/>
        </p:nvSpPr>
        <p:spPr>
          <a:xfrm>
            <a:off x="7499111" y="219254"/>
            <a:ext cx="540713" cy="404410"/>
          </a:xfrm>
          <a:prstGeom prst="sun"/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7" name="Sun 105"/>
          <p:cNvSpPr/>
          <p:nvPr/>
        </p:nvSpPr>
        <p:spPr>
          <a:xfrm>
            <a:off x="8127003" y="219254"/>
            <a:ext cx="540713" cy="404410"/>
          </a:xfrm>
          <a:prstGeom prst="sun"/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8" name="Sun 106"/>
          <p:cNvSpPr/>
          <p:nvPr/>
        </p:nvSpPr>
        <p:spPr>
          <a:xfrm>
            <a:off x="8754895" y="237348"/>
            <a:ext cx="540713" cy="404410"/>
          </a:xfrm>
          <a:prstGeom prst="sun"/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9" name="Sun 107"/>
          <p:cNvSpPr/>
          <p:nvPr/>
        </p:nvSpPr>
        <p:spPr>
          <a:xfrm>
            <a:off x="9324061" y="226312"/>
            <a:ext cx="540713" cy="404410"/>
          </a:xfrm>
          <a:prstGeom prst="sun"/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0" name="Sun 108"/>
          <p:cNvSpPr/>
          <p:nvPr/>
        </p:nvSpPr>
        <p:spPr>
          <a:xfrm>
            <a:off x="9736604" y="238338"/>
            <a:ext cx="540713" cy="404410"/>
          </a:xfrm>
          <a:prstGeom prst="sun"/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1" name="Sun 109"/>
          <p:cNvSpPr/>
          <p:nvPr/>
        </p:nvSpPr>
        <p:spPr>
          <a:xfrm>
            <a:off x="2887808" y="226312"/>
            <a:ext cx="540713" cy="404410"/>
          </a:xfrm>
          <a:prstGeom prst="sun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2" name="Sun 110"/>
          <p:cNvSpPr/>
          <p:nvPr/>
        </p:nvSpPr>
        <p:spPr>
          <a:xfrm>
            <a:off x="2446642" y="213427"/>
            <a:ext cx="540713" cy="404410"/>
          </a:xfrm>
          <a:prstGeom prst="sun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3" name="Sun 111"/>
          <p:cNvSpPr/>
          <p:nvPr/>
        </p:nvSpPr>
        <p:spPr>
          <a:xfrm>
            <a:off x="1873342" y="213273"/>
            <a:ext cx="540713" cy="404410"/>
          </a:xfrm>
          <a:prstGeom prst="sun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6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185724" y="193287"/>
            <a:ext cx="823893" cy="922156"/>
          </a:xfrm>
          <a:prstGeom prst="rect"/>
        </p:spPr>
      </p:pic>
      <p:pic>
        <p:nvPicPr>
          <p:cNvPr id="2097197" name="Picture 6" descr="https://www.teachers.gov.bd/sites/all/themes/eduportal_reponsive/images/main-log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/>
          <a:noFill/>
        </p:spPr>
      </p:pic>
      <p:sp>
        <p:nvSpPr>
          <p:cNvPr id="1048684" name="Frame 7"/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48685" name="Up Ribbon 8"/>
          <p:cNvSpPr/>
          <p:nvPr/>
        </p:nvSpPr>
        <p:spPr>
          <a:xfrm>
            <a:off x="1879470" y="180732"/>
            <a:ext cx="7706631" cy="735466"/>
          </a:xfrm>
          <a:prstGeom prst="ribbon2"/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algn="ctr"/>
            <a:endParaRPr dirty="0" sz="3200" lang="bn-IN" smtClean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4800" lang="bn-IN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শব্দার্থ </a:t>
            </a:r>
            <a:endParaRPr dirty="0" sz="4800" lang="bn-BD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dirty="0" sz="1600" lang="en-US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50" name="Group 14"/>
          <p:cNvGrpSpPr/>
          <p:nvPr/>
        </p:nvGrpSpPr>
        <p:grpSpPr>
          <a:xfrm>
            <a:off x="2567940" y="1108143"/>
            <a:ext cx="2369820" cy="905436"/>
            <a:chOff x="685800" y="1264024"/>
            <a:chExt cx="2633133" cy="905436"/>
          </a:xfrm>
        </p:grpSpPr>
        <p:sp>
          <p:nvSpPr>
            <p:cNvPr id="1048686" name="Rounded Rectangle 15"/>
            <p:cNvSpPr/>
            <p:nvPr/>
          </p:nvSpPr>
          <p:spPr>
            <a:xfrm>
              <a:off x="685800" y="1264024"/>
              <a:ext cx="1506070" cy="905436"/>
            </a:xfrm>
            <a:prstGeom prst="roundRect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 rtlCol="0"/>
            <a:p>
              <a:pPr indent="-342900" marL="342900"/>
              <a:r>
                <a:rPr dirty="0" sz="2000" lang="bn-IN" smtClean="0">
                  <a:solidFill>
                    <a:srgbClr val="000000"/>
                  </a:solidFill>
                  <a:cs typeface="NikoshBAN" pitchFamily="2" charset="0"/>
                </a:rPr>
                <a:t>  আসমান  </a:t>
              </a:r>
              <a:endParaRPr dirty="0" sz="2000" lang="en-US">
                <a:solidFill>
                  <a:srgbClr val="000000"/>
                </a:solidFill>
                <a:cs typeface="NikoshBAN" pitchFamily="2" charset="0"/>
              </a:endParaRPr>
            </a:p>
          </p:txBody>
        </p:sp>
        <p:sp>
          <p:nvSpPr>
            <p:cNvPr id="1048687" name="Right Arrow 16"/>
            <p:cNvSpPr/>
            <p:nvPr/>
          </p:nvSpPr>
          <p:spPr>
            <a:xfrm>
              <a:off x="2252133" y="1505725"/>
              <a:ext cx="1066800" cy="551675"/>
            </a:xfrm>
            <a:prstGeom prst="rightArrow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 rtlCol="0"/>
            <a:p>
              <a:pPr algn="ctr"/>
              <a:endParaRPr dirty="0" sz="4800" lang="en-US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1" name="Group 17"/>
          <p:cNvGrpSpPr/>
          <p:nvPr/>
        </p:nvGrpSpPr>
        <p:grpSpPr>
          <a:xfrm>
            <a:off x="7277100" y="1000916"/>
            <a:ext cx="3211412" cy="793376"/>
            <a:chOff x="5181600" y="1263370"/>
            <a:chExt cx="3211412" cy="793376"/>
          </a:xfrm>
        </p:grpSpPr>
        <p:sp>
          <p:nvSpPr>
            <p:cNvPr id="1048688" name="Rounded Rectangle 18"/>
            <p:cNvSpPr/>
            <p:nvPr/>
          </p:nvSpPr>
          <p:spPr>
            <a:xfrm>
              <a:off x="6030812" y="1263370"/>
              <a:ext cx="2362200" cy="793376"/>
            </a:xfrm>
            <a:prstGeom prst="roundRect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 rtlCol="0"/>
            <a:p>
              <a:r>
                <a:rPr b="1" dirty="0" lang="bn-IN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আকাশ </a:t>
              </a:r>
              <a:endParaRPr b="1" dirty="0" lang="bn-BD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689" name="Right Arrow 19"/>
            <p:cNvSpPr/>
            <p:nvPr/>
          </p:nvSpPr>
          <p:spPr>
            <a:xfrm>
              <a:off x="5181600" y="1447800"/>
              <a:ext cx="914400" cy="551675"/>
            </a:xfrm>
            <a:prstGeom prst="rightArrow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 rtlCol="0"/>
            <a:p>
              <a:pPr algn="ctr"/>
              <a:endParaRPr dirty="0" sz="4800" lang="en-US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20"/>
          <p:cNvGrpSpPr/>
          <p:nvPr/>
        </p:nvGrpSpPr>
        <p:grpSpPr>
          <a:xfrm>
            <a:off x="2508605" y="2305376"/>
            <a:ext cx="2362200" cy="905436"/>
            <a:chOff x="685800" y="1264024"/>
            <a:chExt cx="2624667" cy="905436"/>
          </a:xfrm>
        </p:grpSpPr>
        <p:sp>
          <p:nvSpPr>
            <p:cNvPr id="1048690" name="Rounded Rectangle 21"/>
            <p:cNvSpPr/>
            <p:nvPr/>
          </p:nvSpPr>
          <p:spPr>
            <a:xfrm>
              <a:off x="685800" y="1264024"/>
              <a:ext cx="1506070" cy="905436"/>
            </a:xfrm>
            <a:prstGeom prst="roundRect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 rtlCol="0"/>
            <a:p>
              <a:pPr algn="ctr"/>
              <a:r>
                <a:rPr dirty="0" lang="bn-IN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জমিন   </a:t>
              </a:r>
              <a:endParaRPr dirty="0"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691" name="Right Arrow 22"/>
            <p:cNvSpPr/>
            <p:nvPr/>
          </p:nvSpPr>
          <p:spPr>
            <a:xfrm>
              <a:off x="2243667" y="1483660"/>
              <a:ext cx="1066800" cy="551675"/>
            </a:xfrm>
            <a:prstGeom prst="rightArrow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 rtlCol="0"/>
            <a:p>
              <a:pPr algn="ctr"/>
              <a:endParaRPr dirty="0" sz="4800" lang="en-US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3" name="Group 23"/>
          <p:cNvGrpSpPr/>
          <p:nvPr/>
        </p:nvGrpSpPr>
        <p:grpSpPr>
          <a:xfrm>
            <a:off x="2508605" y="3377153"/>
            <a:ext cx="2362200" cy="905436"/>
            <a:chOff x="685800" y="1264024"/>
            <a:chExt cx="2624667" cy="905436"/>
          </a:xfrm>
        </p:grpSpPr>
        <p:sp>
          <p:nvSpPr>
            <p:cNvPr id="1048692" name="Rounded Rectangle 24"/>
            <p:cNvSpPr/>
            <p:nvPr/>
          </p:nvSpPr>
          <p:spPr>
            <a:xfrm>
              <a:off x="685800" y="1264024"/>
              <a:ext cx="1506070" cy="905436"/>
            </a:xfrm>
            <a:prstGeom prst="roundRect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 rtlCol="0"/>
            <a:p>
              <a:pPr algn="ctr"/>
              <a:r>
                <a:rPr dirty="0" lang="bn-IN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নিশিন্দা   </a:t>
              </a:r>
              <a:endParaRPr dirty="0"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693" name="Right Arrow 25"/>
            <p:cNvSpPr/>
            <p:nvPr/>
          </p:nvSpPr>
          <p:spPr>
            <a:xfrm>
              <a:off x="2243667" y="1483660"/>
              <a:ext cx="1066800" cy="551675"/>
            </a:xfrm>
            <a:prstGeom prst="rightArrow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 rtlCol="0"/>
            <a:p>
              <a:pPr algn="ctr"/>
              <a:endParaRPr dirty="0" sz="4800" lang="en-US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4" name="Group 26"/>
          <p:cNvGrpSpPr/>
          <p:nvPr/>
        </p:nvGrpSpPr>
        <p:grpSpPr>
          <a:xfrm>
            <a:off x="2567940" y="4865735"/>
            <a:ext cx="2362200" cy="905436"/>
            <a:chOff x="685800" y="1264024"/>
            <a:chExt cx="2624667" cy="905436"/>
          </a:xfrm>
        </p:grpSpPr>
        <p:sp>
          <p:nvSpPr>
            <p:cNvPr id="1048694" name="Rounded Rectangle 27"/>
            <p:cNvSpPr/>
            <p:nvPr/>
          </p:nvSpPr>
          <p:spPr>
            <a:xfrm>
              <a:off x="685800" y="1264024"/>
              <a:ext cx="1506070" cy="905436"/>
            </a:xfrm>
            <a:prstGeom prst="roundRect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 rtlCol="0"/>
            <a:p>
              <a:pPr algn="ctr"/>
              <a:r>
                <a:rPr dirty="0" lang="bn-IN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অভ্যাগত </a:t>
              </a:r>
              <a:endParaRPr dirty="0"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695" name="Right Arrow 28"/>
            <p:cNvSpPr/>
            <p:nvPr/>
          </p:nvSpPr>
          <p:spPr>
            <a:xfrm>
              <a:off x="2243667" y="1483660"/>
              <a:ext cx="1066800" cy="551675"/>
            </a:xfrm>
            <a:prstGeom prst="rightArrow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 rtlCol="0"/>
            <a:p>
              <a:pPr algn="ctr"/>
              <a:endParaRPr dirty="0" sz="4800" lang="en-US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5" name="Group 29"/>
          <p:cNvGrpSpPr/>
          <p:nvPr/>
        </p:nvGrpSpPr>
        <p:grpSpPr>
          <a:xfrm>
            <a:off x="7209714" y="2022643"/>
            <a:ext cx="3276600" cy="793376"/>
            <a:chOff x="5181600" y="1264024"/>
            <a:chExt cx="3276600" cy="793376"/>
          </a:xfrm>
        </p:grpSpPr>
        <p:sp>
          <p:nvSpPr>
            <p:cNvPr id="1048696" name="Rounded Rectangle 30"/>
            <p:cNvSpPr/>
            <p:nvPr/>
          </p:nvSpPr>
          <p:spPr>
            <a:xfrm>
              <a:off x="6096000" y="1264024"/>
              <a:ext cx="2362200" cy="793376"/>
            </a:xfrm>
            <a:prstGeom prst="roundRect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 rtlCol="0"/>
            <a:p>
              <a:r>
                <a:rPr dirty="0" lang="bn-IN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 ভূমি    </a:t>
              </a:r>
              <a:endParaRPr dirty="0" lang="bn-BD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697" name="Right Arrow 31"/>
            <p:cNvSpPr/>
            <p:nvPr/>
          </p:nvSpPr>
          <p:spPr>
            <a:xfrm>
              <a:off x="5181600" y="1447800"/>
              <a:ext cx="914400" cy="551675"/>
            </a:xfrm>
            <a:prstGeom prst="rightArrow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 rtlCol="0"/>
            <a:p>
              <a:pPr algn="ctr"/>
              <a:endParaRPr dirty="0" sz="4800" lang="en-US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6" name="Group 32"/>
          <p:cNvGrpSpPr/>
          <p:nvPr/>
        </p:nvGrpSpPr>
        <p:grpSpPr>
          <a:xfrm>
            <a:off x="7277099" y="3297850"/>
            <a:ext cx="3545575" cy="1050032"/>
            <a:chOff x="5181600" y="1035424"/>
            <a:chExt cx="3276600" cy="1295400"/>
          </a:xfrm>
        </p:grpSpPr>
        <p:sp>
          <p:nvSpPr>
            <p:cNvPr id="1048698" name="Rounded Rectangle 33"/>
            <p:cNvSpPr/>
            <p:nvPr/>
          </p:nvSpPr>
          <p:spPr>
            <a:xfrm>
              <a:off x="6096000" y="1035424"/>
              <a:ext cx="2362200" cy="1295400"/>
            </a:xfrm>
            <a:prstGeom prst="roundRect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 rtlCol="0"/>
            <a:p>
              <a:pPr algn="ctr"/>
              <a:r>
                <a:rPr dirty="0" sz="2400" lang="bn-IN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গ্রামীণ এক ধরনের গাছ  </a:t>
              </a:r>
              <a:endPara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699" name="Right Arrow 34"/>
            <p:cNvSpPr/>
            <p:nvPr/>
          </p:nvSpPr>
          <p:spPr>
            <a:xfrm>
              <a:off x="5181600" y="1447800"/>
              <a:ext cx="914400" cy="551675"/>
            </a:xfrm>
            <a:prstGeom prst="rightArrow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 rtlCol="0"/>
            <a:p>
              <a:pPr algn="ctr"/>
              <a:endParaRPr dirty="0" sz="4800" lang="en-US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7" name="Group 35"/>
          <p:cNvGrpSpPr/>
          <p:nvPr/>
        </p:nvGrpSpPr>
        <p:grpSpPr>
          <a:xfrm>
            <a:off x="7351885" y="4876725"/>
            <a:ext cx="3276600" cy="1006314"/>
            <a:chOff x="5181600" y="990600"/>
            <a:chExt cx="3276600" cy="1219200"/>
          </a:xfrm>
        </p:grpSpPr>
        <p:sp>
          <p:nvSpPr>
            <p:cNvPr id="1048700" name="Rounded Rectangle 36"/>
            <p:cNvSpPr/>
            <p:nvPr/>
          </p:nvSpPr>
          <p:spPr>
            <a:xfrm>
              <a:off x="6096000" y="990600"/>
              <a:ext cx="2362200" cy="1219200"/>
            </a:xfrm>
            <a:prstGeom prst="roundRect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 rtlCol="0"/>
            <a:p>
              <a:r>
                <a:rPr dirty="0" sz="2000" lang="bn-IN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  আগন্তুক  </a:t>
              </a:r>
              <a:endParaRPr dirty="0" sz="2000" lang="en-US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701" name="Right Arrow 37"/>
            <p:cNvSpPr/>
            <p:nvPr/>
          </p:nvSpPr>
          <p:spPr>
            <a:xfrm>
              <a:off x="5181600" y="1447800"/>
              <a:ext cx="914400" cy="551675"/>
            </a:xfrm>
            <a:prstGeom prst="rightArrow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 rtlCol="0"/>
            <a:p>
              <a:pPr algn="ctr"/>
              <a:endParaRPr dirty="0" sz="4800" lang="en-US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97198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054612" y="1050003"/>
            <a:ext cx="2082776" cy="963576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99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5030383" y="2297841"/>
            <a:ext cx="2086993" cy="1036356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200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5054181" y="3438220"/>
            <a:ext cx="2063195" cy="101095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201" name="Picture 13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5092647" y="4715840"/>
            <a:ext cx="2096731" cy="1231412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1"/>
                                        <p:tgtEl>
                                          <p:spTgt spid="209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6"/>
                                        <p:tgtEl>
                                          <p:spTgt spid="209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5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62"/>
                                        <p:tgtEl>
                                          <p:spTgt spid="209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67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>
                      <p:stCondLst>
                        <p:cond delay="indefinite"/>
                      </p:stCondLst>
                      <p:childTnLst>
                        <p:par>
                          <p:cTn fill="hold" id="69">
                            <p:stCondLst>
                              <p:cond delay="0"/>
                            </p:stCondLst>
                            <p:childTnLst>
                              <p:par>
                                <p:cTn fill="hold" id="7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id="7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7"/>
                                        <p:tgtEl>
                                          <p:spTgt spid="209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8">
                      <p:stCondLst>
                        <p:cond delay="indefinite"/>
                      </p:stCondLst>
                      <p:childTnLst>
                        <p:par>
                          <p:cTn fill="hold" id="79">
                            <p:stCondLst>
                              <p:cond delay="0"/>
                            </p:stCondLst>
                            <p:childTnLst>
                              <p:par>
                                <p:cTn fill="hold" id="8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82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2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185724" y="193287"/>
            <a:ext cx="823893" cy="922156"/>
          </a:xfrm>
          <a:prstGeom prst="rect"/>
        </p:spPr>
      </p:pic>
      <p:pic>
        <p:nvPicPr>
          <p:cNvPr id="2097203" name="Picture 6" descr="https://www.teachers.gov.bd/sites/all/themes/eduportal_reponsive/images/main-log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/>
          <a:noFill/>
        </p:spPr>
      </p:pic>
      <p:sp>
        <p:nvSpPr>
          <p:cNvPr id="1048702" name="Frame 7"/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pic>
        <p:nvPicPr>
          <p:cNvPr id="2097204" name="Picture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t="19316" r="5451"/>
          <a:stretch>
            <a:fillRect/>
          </a:stretch>
        </p:blipFill>
        <p:spPr>
          <a:xfrm>
            <a:off x="950477" y="528682"/>
            <a:ext cx="6966199" cy="4464668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703" name="Cloud Callout 8"/>
          <p:cNvSpPr/>
          <p:nvPr/>
        </p:nvSpPr>
        <p:spPr>
          <a:xfrm rot="733619">
            <a:off x="8052143" y="458623"/>
            <a:ext cx="2672365" cy="1555929"/>
          </a:xfrm>
          <a:prstGeom prst="cloudCallout">
            <a:avLst>
              <a:gd name="adj1" fmla="val -30164"/>
              <a:gd name="adj2" fmla="val 83971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dir="t" rig="threeP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bn-BD" smtClean="0">
                <a:ln w="11430">
                  <a:noFill/>
                </a:ln>
                <a:solidFill>
                  <a:srgbClr val="C0000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</a:t>
            </a:r>
            <a:endParaRPr b="1" dirty="0" sz="3200" lang="bn-BD">
              <a:ln w="11430">
                <a:noFill/>
              </a:ln>
              <a:solidFill>
                <a:srgbClr val="C00000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4" name="Rectangle 9"/>
          <p:cNvSpPr/>
          <p:nvPr/>
        </p:nvSpPr>
        <p:spPr>
          <a:xfrm>
            <a:off x="8652351" y="2551817"/>
            <a:ext cx="3357266" cy="461014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3200" lang="bn-IN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আমি কোনো আগন্তুক নই</a:t>
            </a:r>
          </a:p>
        </p:txBody>
      </p:sp>
      <p:sp>
        <p:nvSpPr>
          <p:cNvPr id="1048705" name="Rectangle 10"/>
          <p:cNvSpPr/>
          <p:nvPr/>
        </p:nvSpPr>
        <p:spPr>
          <a:xfrm>
            <a:off x="8597126" y="3562299"/>
            <a:ext cx="2239108" cy="738554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3200" lang="bn-IN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 </a:t>
            </a:r>
            <a:endParaRPr b="1" dirty="0" sz="32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209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3" grpId="0" animBg="1"/>
      <p:bldP spid="1048704" grpId="0" animBg="1"/>
      <p:bldP spid="10487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5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185724" y="193287"/>
            <a:ext cx="823893" cy="922156"/>
          </a:xfrm>
          <a:prstGeom prst="rect"/>
        </p:spPr>
      </p:pic>
      <p:pic>
        <p:nvPicPr>
          <p:cNvPr id="2097206" name="Picture 6" descr="https://www.teachers.gov.bd/sites/all/themes/eduportal_reponsive/images/main-log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/>
          <a:noFill/>
        </p:spPr>
      </p:pic>
      <p:sp>
        <p:nvSpPr>
          <p:cNvPr id="1048706" name="Frame 7"/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48707" name="TextBox 4"/>
          <p:cNvSpPr txBox="1"/>
          <p:nvPr/>
        </p:nvSpPr>
        <p:spPr>
          <a:xfrm>
            <a:off x="6702331" y="777565"/>
            <a:ext cx="7902054" cy="21869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207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83973" y="4707106"/>
            <a:ext cx="1790487" cy="184785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208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2357794" y="4707106"/>
            <a:ext cx="1653798" cy="184785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209" name="Picture 13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4374903" y="4710500"/>
            <a:ext cx="1429001" cy="184785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210" name="Picture 14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6207347" y="4706860"/>
            <a:ext cx="1999042" cy="184785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211" name="Picture 15"/>
          <p:cNvPicPr>
            <a:picLocks noChangeAspect="1"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8386496" y="4706860"/>
            <a:ext cx="1832444" cy="184785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708" name="TextBox 16"/>
          <p:cNvSpPr txBox="1"/>
          <p:nvPr/>
        </p:nvSpPr>
        <p:spPr>
          <a:xfrm>
            <a:off x="2412385" y="791361"/>
            <a:ext cx="450703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  <a:t>আসমানের তারা সাক্ষী</a:t>
            </a:r>
            <a:endParaRPr dirty="0" sz="2800" lang="en-US"/>
          </a:p>
        </p:txBody>
      </p:sp>
      <p:sp>
        <p:nvSpPr>
          <p:cNvPr id="1048709" name="TextBox 17"/>
          <p:cNvSpPr txBox="1"/>
          <p:nvPr/>
        </p:nvSpPr>
        <p:spPr>
          <a:xfrm>
            <a:off x="2357794" y="1310740"/>
            <a:ext cx="450703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  <a:t>সাক্ষী এই জমিনের ফুল, এই</a:t>
            </a:r>
            <a:endParaRPr dirty="0" sz="2800" lang="en-US"/>
          </a:p>
        </p:txBody>
      </p:sp>
      <p:sp>
        <p:nvSpPr>
          <p:cNvPr id="1048710" name="TextBox 18"/>
          <p:cNvSpPr txBox="1"/>
          <p:nvPr/>
        </p:nvSpPr>
        <p:spPr>
          <a:xfrm>
            <a:off x="2577007" y="1830119"/>
            <a:ext cx="5024795" cy="929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  <a:t>নিশিরাইত বাঁশবাগান বিস্তর জোনাকি সাক্ষী</a:t>
            </a:r>
            <a:endParaRPr dirty="0" sz="2800" lang="en-US"/>
          </a:p>
        </p:txBody>
      </p:sp>
      <p:sp>
        <p:nvSpPr>
          <p:cNvPr id="1048711" name="TextBox 19"/>
          <p:cNvSpPr txBox="1"/>
          <p:nvPr/>
        </p:nvSpPr>
        <p:spPr>
          <a:xfrm>
            <a:off x="2577008" y="2245642"/>
            <a:ext cx="4507030" cy="929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  <a:t>সাক্ষী এই জারুল জামরুল, সাক্ষী</a:t>
            </a:r>
            <a:endParaRPr dirty="0" sz="2800" lang="en-US"/>
          </a:p>
        </p:txBody>
      </p:sp>
      <p:sp>
        <p:nvSpPr>
          <p:cNvPr id="1048712" name="TextBox 20"/>
          <p:cNvSpPr txBox="1"/>
          <p:nvPr/>
        </p:nvSpPr>
        <p:spPr>
          <a:xfrm>
            <a:off x="2699838" y="2829920"/>
            <a:ext cx="4507030" cy="17678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  <a:t>পূবের পুকুর, তার ঝাকড়া ডুমুরের পালে স্থিরদৃষ্টি</a:t>
            </a:r>
            <a:b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  <a:t>মাছরাঙা আমাকে চেনে</a:t>
            </a:r>
            <a:b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dirty="0" sz="2800" lang="en-US"/>
          </a:p>
        </p:txBody>
      </p:sp>
      <p:pic>
        <p:nvPicPr>
          <p:cNvPr id="2097212" name="Picture 2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8"/>
          <a:srcRect l="-168370" t="-134012" r="215797" b="134012"/>
          <a:stretch>
            <a:fillRect/>
          </a:stretch>
        </p:blipFill>
        <p:spPr>
          <a:xfrm>
            <a:off x="4681537" y="2619375"/>
            <a:ext cx="1487251" cy="1619250"/>
          </a:xfrm>
          <a:prstGeom prst="rect"/>
        </p:spPr>
      </p:pic>
      <p:pic>
        <p:nvPicPr>
          <p:cNvPr id="2097213" name="Picture 2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8"/>
          <a:srcRect r="30847"/>
          <a:stretch>
            <a:fillRect/>
          </a:stretch>
        </p:blipFill>
        <p:spPr>
          <a:xfrm>
            <a:off x="10421885" y="4706860"/>
            <a:ext cx="1527678" cy="184785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9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09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09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0"/>
                                        <p:tgtEl>
                                          <p:spTgt spid="104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5"/>
                                        <p:tgtEl>
                                          <p:spTgt spid="209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0"/>
                                        <p:tgtEl>
                                          <p:spTgt spid="104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5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0"/>
                                        <p:tgtEl>
                                          <p:spTgt spid="209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55"/>
                                        <p:tgtEl>
                                          <p:spTgt spid="209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id="5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60"/>
                                        <p:tgtEl>
                                          <p:spTgt spid="209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8" grpId="0"/>
      <p:bldP spid="1048709" grpId="0"/>
      <p:bldP spid="1048710" grpId="0"/>
      <p:bldP spid="1048711" grpId="0"/>
      <p:bldP spid="10487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4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185724" y="193287"/>
            <a:ext cx="823893" cy="922156"/>
          </a:xfrm>
          <a:prstGeom prst="rect"/>
        </p:spPr>
      </p:pic>
      <p:pic>
        <p:nvPicPr>
          <p:cNvPr id="2097215" name="Picture 6" descr="https://www.teachers.gov.bd/sites/all/themes/eduportal_reponsive/images/main-log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/>
          <a:noFill/>
        </p:spPr>
      </p:pic>
      <p:sp>
        <p:nvSpPr>
          <p:cNvPr id="1048713" name="Frame 7"/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48714" name="TextBox 8"/>
          <p:cNvSpPr txBox="1"/>
          <p:nvPr/>
        </p:nvSpPr>
        <p:spPr>
          <a:xfrm>
            <a:off x="1832904" y="193287"/>
            <a:ext cx="7519917" cy="41300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  <a:t>আমি কোনো অভ্যাগত নই</a:t>
            </a:r>
            <a:b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  <a:t>খোদার কসম আমি ভিনদেশী পথিক নই</a:t>
            </a:r>
            <a:b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  <a:t>আমি কোনো আগন্তুক নই</a:t>
            </a:r>
            <a:b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  <a:t>আমি কোনো আগন্তুক নই, আমি</a:t>
            </a:r>
            <a:b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  <a:t>ছিলাম এখানে, আমি স্বাপ্নিক নিয়মে</a:t>
            </a:r>
            <a:b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  <a:t>এখানেই থাকি আর</a:t>
            </a:r>
            <a:b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  <a:t>এখানে থাকার নাম সর্বত্রই থাকা –</a:t>
            </a:r>
            <a:b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  <a:t>সারা দেশে।</a:t>
            </a:r>
            <a:b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dirty="0" sz="2800" lang="as-IN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dirty="0" lang="en-US"/>
          </a:p>
        </p:txBody>
      </p:sp>
      <p:pic>
        <p:nvPicPr>
          <p:cNvPr id="2097216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51654" y="4258101"/>
            <a:ext cx="1941169" cy="2076094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217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184761" y="4258101"/>
            <a:ext cx="2705100" cy="1856096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2097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97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97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9"/>
                                        <p:tgtEl>
                                          <p:spTgt spid="209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8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185724" y="193287"/>
            <a:ext cx="823893" cy="922156"/>
          </a:xfrm>
          <a:prstGeom prst="rect"/>
        </p:spPr>
      </p:pic>
      <p:pic>
        <p:nvPicPr>
          <p:cNvPr id="2097219" name="Picture 6" descr="https://www.teachers.gov.bd/sites/all/themes/eduportal_reponsive/images/main-log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/>
          <a:noFill/>
        </p:spPr>
      </p:pic>
      <p:sp>
        <p:nvSpPr>
          <p:cNvPr id="1048715" name="Frame 7"/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pic>
        <p:nvPicPr>
          <p:cNvPr id="2097220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14802" y="4431395"/>
            <a:ext cx="1886953" cy="184785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221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2248334" y="4431395"/>
            <a:ext cx="1911533" cy="184785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222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4306447" y="4483782"/>
            <a:ext cx="1889638" cy="1743075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223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6342665" y="4482546"/>
            <a:ext cx="2118947" cy="160020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224" name="Picture 13"/>
          <p:cNvPicPr>
            <a:picLocks noChangeAspect="1"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9042599" y="4384915"/>
            <a:ext cx="2143125" cy="1795462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716" name="TextBox 14"/>
          <p:cNvSpPr txBox="1"/>
          <p:nvPr/>
        </p:nvSpPr>
        <p:spPr>
          <a:xfrm>
            <a:off x="1756011" y="654365"/>
            <a:ext cx="5436359" cy="8915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as-IN">
                <a:latin typeface="NikoshBAN" panose="02000000000000000000" pitchFamily="2" charset="0"/>
                <a:cs typeface="NikoshBAN" panose="02000000000000000000" pitchFamily="2" charset="0"/>
              </a:rPr>
              <a:t>আমি কোনো আগন্তুক নই। এই</a:t>
            </a:r>
            <a:br>
              <a:rPr dirty="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lang="as-IN">
                <a:latin typeface="NikoshBAN" panose="02000000000000000000" pitchFamily="2" charset="0"/>
                <a:cs typeface="NikoshBAN" panose="02000000000000000000" pitchFamily="2" charset="0"/>
              </a:rPr>
              <a:t>খর রৌদ্র জলজ বাতাস মেঘ ক্লান্ত বিকেলের</a:t>
            </a:r>
            <a:br>
              <a:rPr dirty="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dirty="0" lang="en-US"/>
          </a:p>
        </p:txBody>
      </p:sp>
      <p:sp>
        <p:nvSpPr>
          <p:cNvPr id="1048717" name="TextBox 16"/>
          <p:cNvSpPr txBox="1"/>
          <p:nvPr/>
        </p:nvSpPr>
        <p:spPr>
          <a:xfrm>
            <a:off x="1756010" y="1359447"/>
            <a:ext cx="5436359" cy="8915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as-IN">
                <a:latin typeface="NikoshBAN" panose="02000000000000000000" pitchFamily="2" charset="0"/>
                <a:cs typeface="NikoshBAN" panose="02000000000000000000" pitchFamily="2" charset="0"/>
              </a:rPr>
              <a:t>পাখিরা আমাকে চেনে</a:t>
            </a:r>
            <a:br>
              <a:rPr dirty="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lang="as-IN">
                <a:latin typeface="NikoshBAN" panose="02000000000000000000" pitchFamily="2" charset="0"/>
                <a:cs typeface="NikoshBAN" panose="02000000000000000000" pitchFamily="2" charset="0"/>
              </a:rPr>
              <a:t>তারা জানে আমি কোনো অনাত্মী</a:t>
            </a:r>
            <a:r>
              <a:rPr dirty="0" lang="bn-IN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dirty="0" lang="as-IN">
                <a:latin typeface="NikoshBAN" panose="02000000000000000000" pitchFamily="2" charset="0"/>
                <a:cs typeface="NikoshBAN" panose="02000000000000000000" pitchFamily="2" charset="0"/>
              </a:rPr>
              <a:t>নই।</a:t>
            </a:r>
            <a:br>
              <a:rPr dirty="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dirty="0" lang="en-US"/>
          </a:p>
        </p:txBody>
      </p:sp>
      <p:sp>
        <p:nvSpPr>
          <p:cNvPr id="1048718" name="TextBox 17"/>
          <p:cNvSpPr txBox="1"/>
          <p:nvPr/>
        </p:nvSpPr>
        <p:spPr>
          <a:xfrm>
            <a:off x="1778754" y="1972091"/>
            <a:ext cx="5436359" cy="8915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as-IN">
                <a:latin typeface="NikoshBAN" panose="02000000000000000000" pitchFamily="2" charset="0"/>
                <a:cs typeface="NikoshBAN" panose="02000000000000000000" pitchFamily="2" charset="0"/>
              </a:rPr>
              <a:t>কার্তিকের ধানের মঞ্জরী সাক্ষী</a:t>
            </a:r>
            <a:br>
              <a:rPr dirty="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lang="as-IN">
                <a:latin typeface="NikoshBAN" panose="02000000000000000000" pitchFamily="2" charset="0"/>
                <a:cs typeface="NikoshBAN" panose="02000000000000000000" pitchFamily="2" charset="0"/>
              </a:rPr>
              <a:t>সাক্ষী তার চিরোল পাতার</a:t>
            </a:r>
            <a:br>
              <a:rPr dirty="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dirty="0" lang="en-US"/>
          </a:p>
        </p:txBody>
      </p:sp>
      <p:sp>
        <p:nvSpPr>
          <p:cNvPr id="1048719" name="TextBox 18"/>
          <p:cNvSpPr txBox="1"/>
          <p:nvPr/>
        </p:nvSpPr>
        <p:spPr>
          <a:xfrm>
            <a:off x="1756009" y="2820666"/>
            <a:ext cx="5436359" cy="8915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as-IN">
                <a:latin typeface="NikoshBAN" panose="02000000000000000000" pitchFamily="2" charset="0"/>
                <a:cs typeface="NikoshBAN" panose="02000000000000000000" pitchFamily="2" charset="0"/>
              </a:rPr>
              <a:t>টলমল শিশির, সাক্ষী জ্যোৎস্নার চাদরে ঢাকা</a:t>
            </a:r>
            <a:br>
              <a:rPr dirty="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lang="as-IN">
                <a:latin typeface="NikoshBAN" panose="02000000000000000000" pitchFamily="2" charset="0"/>
                <a:cs typeface="NikoshBAN" panose="02000000000000000000" pitchFamily="2" charset="0"/>
              </a:rPr>
              <a:t>নিশিন্দার </a:t>
            </a:r>
            <a:r>
              <a:rPr dirty="0" lang="bn-IN">
                <a:latin typeface="NikoshBAN" panose="02000000000000000000" pitchFamily="2" charset="0"/>
                <a:cs typeface="NikoshBAN" panose="02000000000000000000" pitchFamily="2" charset="0"/>
              </a:rPr>
              <a:t>ছায়া </a:t>
            </a:r>
            <a:r>
              <a:rPr dirty="0" lang="as-IN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dirty="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09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09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1"/>
                                        <p:tgtEl>
                                          <p:spTgt spid="1048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6"/>
                                        <p:tgtEl>
                                          <p:spTgt spid="209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5"/>
                                        <p:tgtEl>
                                          <p:spTgt spid="209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0"/>
                                        <p:tgtEl>
                                          <p:spTgt spid="209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5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185724" y="193287"/>
            <a:ext cx="823893" cy="922156"/>
          </a:xfrm>
          <a:prstGeom prst="rect"/>
        </p:spPr>
      </p:pic>
      <p:pic>
        <p:nvPicPr>
          <p:cNvPr id="2097226" name="Picture 6" descr="https://www.teachers.gov.bd/sites/all/themes/eduportal_reponsive/images/main-log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/>
          <a:noFill/>
        </p:spPr>
      </p:pic>
      <p:sp>
        <p:nvSpPr>
          <p:cNvPr id="1048720" name="Frame 7"/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pic>
        <p:nvPicPr>
          <p:cNvPr id="2097227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438074" y="3138733"/>
            <a:ext cx="2619375" cy="1743075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228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476348" y="3138733"/>
            <a:ext cx="2038350" cy="1858959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229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6933597" y="3112616"/>
            <a:ext cx="2360528" cy="1743075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721" name="TextBox 11"/>
          <p:cNvSpPr txBox="1"/>
          <p:nvPr/>
        </p:nvSpPr>
        <p:spPr>
          <a:xfrm>
            <a:off x="1652876" y="461077"/>
            <a:ext cx="5075772" cy="186943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400" lang="as-IN">
                <a:latin typeface="NikoshBAN" panose="02000000000000000000" pitchFamily="2" charset="0"/>
                <a:cs typeface="NikoshBAN" panose="02000000000000000000" pitchFamily="2" charset="0"/>
              </a:rPr>
              <a:t>অকাল বার্ধক্যে নত কদম আলী</a:t>
            </a:r>
            <a:br>
              <a:rPr dirty="0" sz="240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sz="2400" lang="as-IN">
                <a:latin typeface="NikoshBAN" panose="02000000000000000000" pitchFamily="2" charset="0"/>
                <a:cs typeface="NikoshBAN" panose="02000000000000000000" pitchFamily="2" charset="0"/>
              </a:rPr>
              <a:t>তার ক্লান্ত চোখের আঁধার</a:t>
            </a:r>
            <a:br>
              <a:rPr dirty="0" sz="240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sz="2400" lang="as-IN">
                <a:latin typeface="NikoshBAN" panose="02000000000000000000" pitchFamily="2" charset="0"/>
                <a:cs typeface="NikoshBAN" panose="02000000000000000000" pitchFamily="2" charset="0"/>
              </a:rPr>
              <a:t>আমি চিনি, আমি তার চিরচেনা স্বজন একজন। আমি</a:t>
            </a:r>
            <a:br>
              <a:rPr dirty="0" sz="240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dirty="0" sz="2400" lang="en-US"/>
          </a:p>
        </p:txBody>
      </p:sp>
      <p:sp>
        <p:nvSpPr>
          <p:cNvPr id="1048722" name="TextBox 13"/>
          <p:cNvSpPr txBox="1"/>
          <p:nvPr/>
        </p:nvSpPr>
        <p:spPr>
          <a:xfrm>
            <a:off x="1739265" y="1567115"/>
            <a:ext cx="5075772" cy="1158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400" lang="as-IN">
                <a:latin typeface="NikoshBAN" panose="02000000000000000000" pitchFamily="2" charset="0"/>
                <a:cs typeface="NikoshBAN" panose="02000000000000000000" pitchFamily="2" charset="0"/>
              </a:rPr>
              <a:t>জমিলার মা’র</a:t>
            </a:r>
            <a:endParaRPr dirty="0" sz="2400" lang="bn-IN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2400" lang="as-IN">
                <a:latin typeface="NikoshBAN" panose="02000000000000000000" pitchFamily="2" charset="0"/>
                <a:cs typeface="NikoshBAN" panose="02000000000000000000" pitchFamily="2" charset="0"/>
              </a:rPr>
              <a:t>শূন্য খা খা রান্নাঘর শুকনো থালা সব চিনি</a:t>
            </a:r>
            <a:br>
              <a:rPr dirty="0" sz="240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sz="2400" lang="as-IN">
                <a:latin typeface="NikoshBAN" panose="02000000000000000000" pitchFamily="2" charset="0"/>
                <a:cs typeface="NikoshBAN" panose="02000000000000000000" pitchFamily="2" charset="0"/>
              </a:rPr>
              <a:t>সে আমাকে চেনে</a:t>
            </a:r>
            <a:endParaRPr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3"/>
                                        <p:tgtEl>
                                          <p:spTgt spid="209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8"/>
                                        <p:tgtEl>
                                          <p:spTgt spid="104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3"/>
                                        <p:tgtEl>
                                          <p:spTgt spid="2097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09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09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0"/>
                                        <p:tgtEl>
                                          <p:spTgt spid="104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09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09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0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185724" y="193287"/>
            <a:ext cx="823893" cy="922156"/>
          </a:xfrm>
          <a:prstGeom prst="rect"/>
        </p:spPr>
      </p:pic>
      <p:pic>
        <p:nvPicPr>
          <p:cNvPr id="2097231" name="Picture 6" descr="https://www.teachers.gov.bd/sites/all/themes/eduportal_reponsive/images/main-log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/>
          <a:noFill/>
        </p:spPr>
      </p:pic>
      <p:sp>
        <p:nvSpPr>
          <p:cNvPr id="1048723" name="Frame 7"/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pic>
        <p:nvPicPr>
          <p:cNvPr id="2097232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1438074" y="461077"/>
            <a:ext cx="5931877" cy="3935190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724" name="TextBox 8"/>
          <p:cNvSpPr txBox="1"/>
          <p:nvPr/>
        </p:nvSpPr>
        <p:spPr>
          <a:xfrm>
            <a:off x="1879171" y="4599885"/>
            <a:ext cx="8907285" cy="1158240"/>
          </a:xfrm>
          <a:prstGeom prst="rect"/>
          <a:solidFill>
            <a:srgbClr val="92D050"/>
          </a:solidFill>
          <a:ln>
            <a:solidFill>
              <a:srgbClr val="7030A0"/>
            </a:solidFill>
          </a:ln>
        </p:spPr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just"/>
            <a:r>
              <a:rPr b="1" dirty="0" sz="3600" lang="bn-IN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আমি কোনো আগন্তুক নই ,-কবি এ কথা কেনো বলেছেন?</a:t>
            </a:r>
            <a:r>
              <a:rPr b="1" dirty="0" sz="3600" lang="en-US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bn-IN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b="1" dirty="0" sz="3600" lang="en-US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5" name="Cloud Callout 9"/>
          <p:cNvSpPr/>
          <p:nvPr/>
        </p:nvSpPr>
        <p:spPr>
          <a:xfrm rot="733619">
            <a:off x="8233511" y="485447"/>
            <a:ext cx="2672365" cy="1555929"/>
          </a:xfrm>
          <a:prstGeom prst="cloudCallout">
            <a:avLst>
              <a:gd name="adj1" fmla="val -30164"/>
              <a:gd name="adj2" fmla="val 83971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dir="t" rig="threeP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bn-IN" smtClean="0">
                <a:ln w="11430">
                  <a:noFill/>
                </a:ln>
                <a:solidFill>
                  <a:srgbClr val="C0000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b="1" dirty="0" sz="3200" lang="bn-BD">
              <a:ln w="11430">
                <a:noFill/>
              </a:ln>
              <a:solidFill>
                <a:srgbClr val="C00000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209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4" grpId="0" animBg="1"/>
      <p:bldP spid="10487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3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185724" y="193287"/>
            <a:ext cx="823893" cy="922156"/>
          </a:xfrm>
          <a:prstGeom prst="rect"/>
        </p:spPr>
      </p:pic>
      <p:pic>
        <p:nvPicPr>
          <p:cNvPr id="2097234" name="Picture 6" descr="https://www.teachers.gov.bd/sites/all/themes/eduportal_reponsive/images/main-log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/>
          <a:noFill/>
        </p:spPr>
      </p:pic>
      <p:sp>
        <p:nvSpPr>
          <p:cNvPr id="1048726" name="Frame 7"/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pic>
        <p:nvPicPr>
          <p:cNvPr id="2097235" name="Picture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t="23214" r="40397"/>
          <a:stretch>
            <a:fillRect/>
          </a:stretch>
        </p:blipFill>
        <p:spPr>
          <a:xfrm>
            <a:off x="1301747" y="902367"/>
            <a:ext cx="6581530" cy="4839880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727" name="Cloud Callout 8"/>
          <p:cNvSpPr/>
          <p:nvPr/>
        </p:nvSpPr>
        <p:spPr>
          <a:xfrm rot="733619">
            <a:off x="8233511" y="485447"/>
            <a:ext cx="2672365" cy="1555929"/>
          </a:xfrm>
          <a:prstGeom prst="cloudCallout">
            <a:avLst>
              <a:gd name="adj1" fmla="val -30164"/>
              <a:gd name="adj2" fmla="val 83971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dir="t" rig="threeP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bn-IN" smtClean="0">
                <a:ln w="11430">
                  <a:noFill/>
                </a:ln>
                <a:solidFill>
                  <a:srgbClr val="C0000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b="1" dirty="0" sz="3200" lang="bn-BD" smtClean="0">
                <a:ln w="11430">
                  <a:noFill/>
                </a:ln>
                <a:solidFill>
                  <a:srgbClr val="C0000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 পাঠ </a:t>
            </a:r>
            <a:endParaRPr b="1" dirty="0" sz="3200" lang="bn-BD">
              <a:ln w="11430">
                <a:noFill/>
              </a:ln>
              <a:solidFill>
                <a:srgbClr val="C00000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209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6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185724" y="193287"/>
            <a:ext cx="823893" cy="922156"/>
          </a:xfrm>
          <a:prstGeom prst="rect"/>
        </p:spPr>
      </p:pic>
      <p:pic>
        <p:nvPicPr>
          <p:cNvPr id="2097237" name="Picture 6" descr="https://www.teachers.gov.bd/sites/all/themes/eduportal_reponsive/images/main-log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/>
          <a:noFill/>
        </p:spPr>
      </p:pic>
      <p:sp>
        <p:nvSpPr>
          <p:cNvPr id="1048728" name="Frame 7"/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pic>
        <p:nvPicPr>
          <p:cNvPr id="2097238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04579" y="4614082"/>
            <a:ext cx="2466975" cy="184785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239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555753" y="4614082"/>
            <a:ext cx="2143125" cy="184785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240" name="Picture 13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5916990" y="4614082"/>
            <a:ext cx="2466975" cy="184785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241" name="Picture 14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8814522" y="4666469"/>
            <a:ext cx="2619375" cy="1743075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729" name="Rectangle 15"/>
          <p:cNvSpPr/>
          <p:nvPr/>
        </p:nvSpPr>
        <p:spPr>
          <a:xfrm>
            <a:off x="2361063" y="451732"/>
            <a:ext cx="6987653" cy="663711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600" lang="as-IN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 রাখো বৈঠা</a:t>
            </a:r>
            <a:r>
              <a:rPr dirty="0" sz="3600" lang="bn-IN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dirty="0" sz="3600" lang="as-IN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লাঙ্গলে, দেখো</a:t>
            </a:r>
            <a:endParaRPr dirty="0" lang="en-US"/>
          </a:p>
        </p:txBody>
      </p:sp>
      <p:sp>
        <p:nvSpPr>
          <p:cNvPr id="1048730" name="Rectangle 17"/>
          <p:cNvSpPr/>
          <p:nvPr/>
        </p:nvSpPr>
        <p:spPr>
          <a:xfrm>
            <a:off x="2341528" y="1344619"/>
            <a:ext cx="6987653" cy="663711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as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হাতের স্পর্শ লেগে আছে কেমন গভীর। </a:t>
            </a:r>
            <a:r>
              <a:rPr dirty="0" sz="3200" lang="as-IN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dirty="0" sz="3200" lang="en-US">
              <a:solidFill>
                <a:srgbClr val="FF0000"/>
              </a:solidFill>
            </a:endParaRPr>
          </a:p>
        </p:txBody>
      </p:sp>
      <p:sp>
        <p:nvSpPr>
          <p:cNvPr id="1048731" name="Rectangle 18"/>
          <p:cNvSpPr/>
          <p:nvPr/>
        </p:nvSpPr>
        <p:spPr>
          <a:xfrm>
            <a:off x="2361062" y="2179117"/>
            <a:ext cx="6987653" cy="1008136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as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 আমার গন্ধ, আমার শরীরে</a:t>
            </a:r>
            <a:br>
              <a:rPr dirty="0" sz="3200" lang="as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sz="3200" lang="as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লেগে আছে এই স্নিগ্ধ মাটির সুবাস</a:t>
            </a:r>
            <a:r>
              <a:rPr dirty="0" sz="3200" lang="as-IN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sz="3200" lang="en-US">
              <a:solidFill>
                <a:srgbClr val="FF0000"/>
              </a:solidFill>
            </a:endParaRPr>
          </a:p>
        </p:txBody>
      </p:sp>
      <p:sp>
        <p:nvSpPr>
          <p:cNvPr id="1048732" name="Rectangle 19"/>
          <p:cNvSpPr/>
          <p:nvPr/>
        </p:nvSpPr>
        <p:spPr>
          <a:xfrm>
            <a:off x="2423163" y="3358040"/>
            <a:ext cx="6987653" cy="663711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fontAlgn="base"/>
            <a:r>
              <a:rPr dirty="0" sz="3600" lang="as-IN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আমাকে বিশ্বাস করো, আমি কোনো আগন্তুক নই।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9"/>
                                        <p:tgtEl>
                                          <p:spTgt spid="104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4"/>
                                        <p:tgtEl>
                                          <p:spTgt spid="209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9"/>
                                        <p:tgtEl>
                                          <p:spTgt spid="104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4"/>
                                        <p:tgtEl>
                                          <p:spTgt spid="209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9"/>
                                        <p:tgtEl>
                                          <p:spTgt spid="1048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6"/>
                                        <p:tgtEl>
                                          <p:spTgt spid="209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9" grpId="0" animBg="1"/>
      <p:bldP spid="1048730" grpId="0" animBg="1"/>
      <p:bldP spid="1048731" grpId="0" animBg="1"/>
      <p:bldP spid="10487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2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185724" y="193287"/>
            <a:ext cx="823893" cy="922156"/>
          </a:xfrm>
          <a:prstGeom prst="rect"/>
        </p:spPr>
      </p:pic>
      <p:pic>
        <p:nvPicPr>
          <p:cNvPr id="2097243" name="Picture 6" descr="https://www.teachers.gov.bd/sites/all/themes/eduportal_reponsive/images/main-log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/>
          <a:noFill/>
        </p:spPr>
      </p:pic>
      <p:sp>
        <p:nvSpPr>
          <p:cNvPr id="1048733" name="Frame 7"/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48734" name="Rectangle 1"/>
          <p:cNvSpPr/>
          <p:nvPr/>
        </p:nvSpPr>
        <p:spPr>
          <a:xfrm>
            <a:off x="8961617" y="4196899"/>
            <a:ext cx="6096000" cy="1348740"/>
          </a:xfrm>
          <a:prstGeom prst="rect"/>
        </p:spPr>
        <p:txBody>
          <a:bodyPr>
            <a:spAutoFit/>
          </a:bodyPr>
          <a:p>
            <a:pPr fontAlgn="base"/>
            <a: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sz="2800" lang="as-IN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sz="2800" lang="as-IN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24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41691" y="4889397"/>
            <a:ext cx="2828925" cy="161925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245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4"/>
          <a:srcRect b="6109"/>
          <a:stretch>
            <a:fillRect/>
          </a:stretch>
        </p:blipFill>
        <p:spPr>
          <a:xfrm>
            <a:off x="3529793" y="4880989"/>
            <a:ext cx="2628900" cy="1627658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24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6517870" y="4880989"/>
            <a:ext cx="2143125" cy="1627658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735" name="Rectangle 8"/>
          <p:cNvSpPr/>
          <p:nvPr/>
        </p:nvSpPr>
        <p:spPr>
          <a:xfrm>
            <a:off x="2361063" y="313899"/>
            <a:ext cx="6987653" cy="1325139"/>
          </a:xfrm>
          <a:prstGeom prst="rect"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600" lang="as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দু’পাশে ধানের ক্ষেত</a:t>
            </a:r>
            <a:br>
              <a:rPr dirty="0" sz="3600" lang="as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sz="3600" lang="as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সরু পথ</a:t>
            </a:r>
            <a:r>
              <a:rPr dirty="0" sz="3600" lang="as-IN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dirty="0" sz="3600" lang="as-IN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dirty="0" lang="en-US"/>
          </a:p>
        </p:txBody>
      </p:sp>
      <p:sp>
        <p:nvSpPr>
          <p:cNvPr id="1048736" name="Rectangle 9"/>
          <p:cNvSpPr/>
          <p:nvPr/>
        </p:nvSpPr>
        <p:spPr>
          <a:xfrm>
            <a:off x="2342864" y="1720741"/>
            <a:ext cx="6987653" cy="1090697"/>
          </a:xfrm>
          <a:prstGeom prst="rect"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as-IN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সামনে ধু ধু নদীর </a:t>
            </a:r>
            <a:r>
              <a:rPr dirty="0" sz="3200" lang="as-IN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কিনার</a:t>
            </a:r>
            <a:endParaRPr dirty="0" sz="3200" lang="bn-IN" smtClean="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dirty="0" sz="3200" lang="as-IN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অস্তিত্বে গাঁথা। আমি এই উধাও নদীর</a:t>
            </a:r>
            <a:endParaRPr dirty="0" sz="32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37" name="Rectangle 11"/>
          <p:cNvSpPr/>
          <p:nvPr/>
        </p:nvSpPr>
        <p:spPr>
          <a:xfrm>
            <a:off x="2361063" y="3077202"/>
            <a:ext cx="6987653" cy="1090697"/>
          </a:xfrm>
          <a:prstGeom prst="rect"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as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মুগ্ধ এক অবোধ বালক</a:t>
            </a:r>
            <a:endParaRPr dirty="0" sz="3200" lang="en-US">
              <a:ln w="0"/>
              <a:solidFill>
                <a:srgbClr val="C00000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097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4"/>
                                        <p:tgtEl>
                                          <p:spTgt spid="209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9"/>
                                        <p:tgtEl>
                                          <p:spTgt spid="1048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6"/>
                                        <p:tgtEl>
                                          <p:spTgt spid="209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5" grpId="0" animBg="1"/>
      <p:bldP spid="1048736" grpId="0" animBg="1"/>
      <p:bldP spid="10487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185724" y="193287"/>
            <a:ext cx="823893" cy="922156"/>
          </a:xfrm>
          <a:prstGeom prst="rect"/>
        </p:spPr>
      </p:pic>
      <p:pic>
        <p:nvPicPr>
          <p:cNvPr id="2097171" name="Picture 6" descr="https://www.teachers.gov.bd/sites/all/themes/eduportal_reponsive/images/main-log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/>
          <a:noFill/>
        </p:spPr>
      </p:pic>
      <p:sp>
        <p:nvSpPr>
          <p:cNvPr id="1048647" name="Frame 7"/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48648" name="Rectangle 9"/>
          <p:cNvSpPr/>
          <p:nvPr/>
        </p:nvSpPr>
        <p:spPr>
          <a:xfrm>
            <a:off x="2820295" y="2224173"/>
            <a:ext cx="8505638" cy="3070746"/>
          </a:xfrm>
          <a:prstGeom prst="rect"/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4000" lang="en-US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</a:t>
            </a:r>
            <a:r>
              <a:rPr dirty="0" sz="4000" lang="en-US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dirty="0" sz="4000" lang="en-US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dirty="0" sz="4000" lang="en-US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bn-BD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dirty="0" sz="4000" lang="en-US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2800" lang="en-US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dirty="0" sz="2800" lang="en-US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dirty="0" sz="2800" lang="en-US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dirty="0" sz="2800" lang="bn-BD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</a:t>
            </a:r>
            <a:r>
              <a:rPr dirty="0" sz="2800" lang="bn-BD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),এম এ </a:t>
            </a:r>
            <a:r>
              <a:rPr dirty="0" sz="2800" lang="en-US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dirty="0" sz="2800" lang="en-US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dirty="0" sz="2800" lang="en-US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dirty="0" sz="2800" lang="en-US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dirty="0" sz="2800" lang="en-US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dirty="0" sz="2800" lang="en-US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dirty="0" sz="2800" lang="bn-BD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,বি </a:t>
            </a:r>
            <a:r>
              <a:rPr dirty="0" sz="2800" lang="bn-BD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এড(১ম শ্রেণি</a:t>
            </a:r>
            <a:r>
              <a:rPr dirty="0" sz="2800" lang="bn-BD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dirty="0" sz="2800" lang="en-US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dirty="0" sz="2800" lang="en-US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dirty="0" sz="2800" lang="bn-BD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3200" lang="bn-BD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</a:t>
            </a:r>
            <a:r>
              <a:rPr dirty="0" sz="3200" lang="bn-BD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sz="3200" lang="en-US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r>
              <a:rPr sz="3200" lang="bn-BD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  <a:endParaRPr dirty="0" sz="3200" lang="bn-BD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2800" lang="en-US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bn-BD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মোবাইলঃ০১৭৬৬-৯৯৪২৪১/০১৯৭৬-৯৯৪২৪১</a:t>
            </a:r>
          </a:p>
          <a:p>
            <a:r>
              <a:rPr dirty="0" sz="2800" lang="bn-BD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Email:avijit</a:t>
            </a:r>
            <a:r>
              <a:rPr dirty="0" sz="2800" lang="en-US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09011988@gmail.com</a:t>
            </a:r>
            <a:endParaRPr dirty="0" sz="1400" lang="bn-BD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9717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 bwMode="auto">
          <a:xfrm>
            <a:off x="214802" y="2568412"/>
            <a:ext cx="2375861" cy="2511188"/>
          </a:xfrm>
          <a:prstGeom prst="rect"/>
          <a:noFill/>
          <a:ln>
            <a:solidFill>
              <a:srgbClr val="C00000"/>
            </a:solidFill>
          </a:ln>
        </p:spPr>
      </p:pic>
      <p:sp>
        <p:nvSpPr>
          <p:cNvPr id="1048649" name="Oval 11"/>
          <p:cNvSpPr/>
          <p:nvPr/>
        </p:nvSpPr>
        <p:spPr>
          <a:xfrm>
            <a:off x="2820295" y="462611"/>
            <a:ext cx="6880104" cy="1447800"/>
          </a:xfrm>
          <a:prstGeom prst="ellipse"/>
          <a:solidFill>
            <a:srgbClr val="00B050"/>
          </a:solidFill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79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dirty="0" sz="79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dirty="0" sz="79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dirty="0" sz="79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7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8" grpId="0" animBg="1"/>
      <p:bldP spid="10486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7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185724" y="193287"/>
            <a:ext cx="823893" cy="922156"/>
          </a:xfrm>
          <a:prstGeom prst="rect"/>
        </p:spPr>
      </p:pic>
      <p:pic>
        <p:nvPicPr>
          <p:cNvPr id="2097248" name="Picture 6" descr="https://www.teachers.gov.bd/sites/all/themes/eduportal_reponsive/images/main-log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/>
          <a:noFill/>
        </p:spPr>
      </p:pic>
      <p:sp>
        <p:nvSpPr>
          <p:cNvPr id="1048738" name="Frame 7"/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48739" name="Rectangle 11"/>
          <p:cNvSpPr/>
          <p:nvPr/>
        </p:nvSpPr>
        <p:spPr>
          <a:xfrm>
            <a:off x="0" y="0"/>
            <a:ext cx="12192000" cy="6858000"/>
          </a:xfrm>
          <a:prstGeom prst="rect"/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40" name="Up Ribbon 13"/>
          <p:cNvSpPr/>
          <p:nvPr/>
        </p:nvSpPr>
        <p:spPr>
          <a:xfrm>
            <a:off x="2989385" y="128133"/>
            <a:ext cx="4994030" cy="901520"/>
          </a:xfrm>
          <a:prstGeom prst="ribbon2"/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algn="ctr"/>
            <a:r>
              <a:rPr b="1" dirty="0" sz="4800" lang="bn-BD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dirty="0" sz="4800" lang="en-US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41" name="Rounded Rectangle 14"/>
          <p:cNvSpPr/>
          <p:nvPr/>
        </p:nvSpPr>
        <p:spPr>
          <a:xfrm>
            <a:off x="1440368" y="2098707"/>
            <a:ext cx="6852579" cy="605921"/>
          </a:xfrm>
          <a:prstGeom prst="roundRect"/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কবি কোন  দেশের পথিক নন </a:t>
            </a:r>
            <a:endParaRPr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42" name="Rounded Rectangle 15"/>
          <p:cNvSpPr/>
          <p:nvPr/>
        </p:nvSpPr>
        <p:spPr>
          <a:xfrm>
            <a:off x="9098272" y="2125172"/>
            <a:ext cx="2102555" cy="579456"/>
          </a:xfrm>
          <a:prstGeom prst="roundRect"/>
          <a:solidFill>
            <a:schemeClr val="accent1"/>
          </a:solidFill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   ভিন দেশের  </a:t>
            </a:r>
            <a:endParaRPr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249" name="Picture 16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327015" y="2184834"/>
            <a:ext cx="567374" cy="631107"/>
          </a:xfrm>
          <a:prstGeom prst="ellipse"/>
          <a:ln w="63500" cap="rnd">
            <a:solidFill>
              <a:srgbClr val="C00000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48743" name="Rounded Rectangle 17"/>
          <p:cNvSpPr/>
          <p:nvPr/>
        </p:nvSpPr>
        <p:spPr>
          <a:xfrm>
            <a:off x="1297683" y="3167761"/>
            <a:ext cx="6852579" cy="605921"/>
          </a:xfrm>
          <a:prstGeom prst="roundRect"/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সরু পথের সামনে কী </a:t>
            </a:r>
            <a:r>
              <a:rPr dirty="0" sz="32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250" name="Picture 18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289512" y="3163543"/>
            <a:ext cx="567374" cy="631107"/>
          </a:xfrm>
          <a:prstGeom prst="ellipse"/>
          <a:ln w="63500" cap="rnd">
            <a:solidFill>
              <a:srgbClr val="C00000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48744" name="Rounded Rectangle 19"/>
          <p:cNvSpPr/>
          <p:nvPr/>
        </p:nvSpPr>
        <p:spPr>
          <a:xfrm>
            <a:off x="9098272" y="3267565"/>
            <a:ext cx="2020493" cy="579456"/>
          </a:xfrm>
          <a:prstGeom prst="roundRect"/>
          <a:solidFill>
            <a:schemeClr val="accent1"/>
          </a:solidFill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ধু ধু কিনার    </a:t>
            </a:r>
            <a:endParaRPr dirty="0" sz="2800" lang="en-US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251" name="Picture 20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289512" y="4283819"/>
            <a:ext cx="567374" cy="631107"/>
          </a:xfrm>
          <a:prstGeom prst="ellipse"/>
          <a:ln w="63500" cap="rnd">
            <a:solidFill>
              <a:srgbClr val="FF0000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48745" name="Rounded Rectangle 21"/>
          <p:cNvSpPr/>
          <p:nvPr/>
        </p:nvSpPr>
        <p:spPr>
          <a:xfrm>
            <a:off x="1297683" y="4210887"/>
            <a:ext cx="6995264" cy="605921"/>
          </a:xfrm>
          <a:prstGeom prst="roundRect"/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r>
              <a:rPr dirty="0" sz="3200" lang="bn-IN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জমিনের কি সাক্ষী</a:t>
            </a:r>
            <a:r>
              <a:rPr dirty="0" sz="32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46" name="Rounded Rectangle 22"/>
          <p:cNvSpPr/>
          <p:nvPr/>
        </p:nvSpPr>
        <p:spPr>
          <a:xfrm>
            <a:off x="9151801" y="4161661"/>
            <a:ext cx="2038660" cy="579456"/>
          </a:xfrm>
          <a:prstGeom prst="roundRect"/>
          <a:solidFill>
            <a:schemeClr val="accent1"/>
          </a:solidFill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bn-IN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</a:t>
            </a:r>
            <a:endParaRPr dirty="0" sz="2800" lang="en-US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252" name="Picture 23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298709" y="5282218"/>
            <a:ext cx="567374" cy="631107"/>
          </a:xfrm>
          <a:prstGeom prst="ellipse"/>
          <a:ln w="63500" cap="rnd">
            <a:solidFill>
              <a:srgbClr val="FF0000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48747" name="Rounded Rectangle 24"/>
          <p:cNvSpPr/>
          <p:nvPr/>
        </p:nvSpPr>
        <p:spPr>
          <a:xfrm>
            <a:off x="1297682" y="5282218"/>
            <a:ext cx="6852579" cy="605921"/>
          </a:xfrm>
          <a:prstGeom prst="roundRect"/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কেমন বাতাস কবিকে চিনে </a:t>
            </a:r>
            <a:r>
              <a:rPr dirty="0" sz="32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48" name="Rounded Rectangle 25"/>
          <p:cNvSpPr/>
          <p:nvPr/>
        </p:nvSpPr>
        <p:spPr>
          <a:xfrm>
            <a:off x="9098272" y="5113125"/>
            <a:ext cx="2038660" cy="579456"/>
          </a:xfrm>
          <a:prstGeom prst="roundRect"/>
          <a:solidFill>
            <a:schemeClr val="accent1"/>
          </a:solidFill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bn-IN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জলজ   </a:t>
            </a:r>
            <a:endParaRPr dirty="0" sz="2800" lang="en-US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097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4"/>
                                        <p:tgtEl>
                                          <p:spTgt spid="104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097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097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1"/>
                                        <p:tgtEl>
                                          <p:spTgt spid="104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097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097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>
                      <p:stCondLst>
                        <p:cond delay="indefinite"/>
                      </p:stCondLst>
                      <p:childTnLst>
                        <p:par>
                          <p:cTn fill="hold" id="5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58"/>
                                        <p:tgtEl>
                                          <p:spTgt spid="104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2097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09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7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>
                      <p:stCondLst>
                        <p:cond delay="indefinite"/>
                      </p:stCondLst>
                      <p:childTnLst>
                        <p:par>
                          <p:cTn fill="hold" id="7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5"/>
                                        <p:tgtEl>
                                          <p:spTgt spid="104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0" grpId="0" animBg="1"/>
      <p:bldP spid="1048741" grpId="0" animBg="1"/>
      <p:bldP spid="1048742" grpId="0" animBg="1"/>
      <p:bldP spid="1048743" grpId="0" animBg="1"/>
      <p:bldP spid="1048744" grpId="0" animBg="1"/>
      <p:bldP spid="1048745" grpId="0" animBg="1"/>
      <p:bldP spid="1048746" grpId="0" animBg="1"/>
      <p:bldP spid="1048747" grpId="0" animBg="1"/>
      <p:bldP spid="10487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3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185724" y="193287"/>
            <a:ext cx="823893" cy="922156"/>
          </a:xfrm>
          <a:prstGeom prst="rect"/>
        </p:spPr>
      </p:pic>
      <p:pic>
        <p:nvPicPr>
          <p:cNvPr id="2097254" name="Picture 6" descr="https://www.teachers.gov.bd/sites/all/themes/eduportal_reponsive/images/main-log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/>
          <a:noFill/>
        </p:spPr>
      </p:pic>
      <p:sp>
        <p:nvSpPr>
          <p:cNvPr id="1048749" name="Frame 7"/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48750" name="TextBox 8"/>
          <p:cNvSpPr txBox="1"/>
          <p:nvPr/>
        </p:nvSpPr>
        <p:spPr>
          <a:xfrm>
            <a:off x="2647125" y="1442639"/>
            <a:ext cx="7162800" cy="461665"/>
          </a:xfrm>
          <a:prstGeom prst="rect"/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400" lang="en-US" smtClean="0">
                <a:latin typeface="NikoshBAN" pitchFamily="2" charset="0"/>
                <a:cs typeface="NikoshBAN" pitchFamily="2" charset="0"/>
              </a:rPr>
              <a:t>1. </a:t>
            </a:r>
            <a:r>
              <a:rPr dirty="0" sz="2400" lang="bn-IN" smtClean="0">
                <a:latin typeface="NikoshBAN" pitchFamily="2" charset="0"/>
                <a:cs typeface="NikoshBAN" pitchFamily="2" charset="0"/>
              </a:rPr>
              <a:t>কবি কার চির চেনা স্বজন</a:t>
            </a:r>
            <a:r>
              <a:rPr dirty="0" sz="2400" lang="bn-BD" smtClean="0">
                <a:latin typeface="NikoshBAN" pitchFamily="2" charset="0"/>
                <a:cs typeface="NikoshBAN" pitchFamily="2" charset="0"/>
              </a:rPr>
              <a:t>? </a:t>
            </a:r>
            <a:r>
              <a:rPr dirty="0" sz="2400" lang="bn-IN" smtClean="0">
                <a:latin typeface="NikoshBAN" pitchFamily="2" charset="0"/>
                <a:cs typeface="NikoshBAN" pitchFamily="2" charset="0"/>
              </a:rPr>
              <a:t> 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1" name="Rectangle 9"/>
          <p:cNvSpPr/>
          <p:nvPr/>
        </p:nvSpPr>
        <p:spPr>
          <a:xfrm>
            <a:off x="2149542" y="2254909"/>
            <a:ext cx="3419475" cy="381000"/>
          </a:xfrm>
          <a:prstGeom prst="rect"/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ক) </a:t>
            </a:r>
            <a:r>
              <a:rPr dirty="0" sz="2400" lang="bn-IN" smtClean="0">
                <a:latin typeface="NikoshBAN" pitchFamily="2" charset="0"/>
                <a:cs typeface="NikoshBAN" pitchFamily="2" charset="0"/>
              </a:rPr>
              <a:t>কদম  আলীর 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2" name="Rectangle 10"/>
          <p:cNvSpPr/>
          <p:nvPr/>
        </p:nvSpPr>
        <p:spPr>
          <a:xfrm>
            <a:off x="2304847" y="2752517"/>
            <a:ext cx="3419475" cy="381000"/>
          </a:xfrm>
          <a:prstGeom prst="rect"/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গ) </a:t>
            </a:r>
            <a:r>
              <a:rPr dirty="0" sz="2400" lang="bn-IN" smtClean="0">
                <a:latin typeface="NikoshBAN" pitchFamily="2" charset="0"/>
                <a:cs typeface="NikoshBAN" pitchFamily="2" charset="0"/>
              </a:rPr>
              <a:t>আগন্তুকের    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3" name="Rectangle 11"/>
          <p:cNvSpPr/>
          <p:nvPr/>
        </p:nvSpPr>
        <p:spPr>
          <a:xfrm>
            <a:off x="6393555" y="2693609"/>
            <a:ext cx="3419475" cy="381000"/>
          </a:xfrm>
          <a:prstGeom prst="rect"/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ঘ) </a:t>
            </a:r>
            <a:r>
              <a:rPr dirty="0" sz="2400" lang="bn-IN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bn-IN" smtClean="0">
                <a:latin typeface="NikoshBAN" pitchFamily="2" charset="0"/>
                <a:cs typeface="NikoshBAN" pitchFamily="2" charset="0"/>
              </a:rPr>
              <a:t>করিম আলীর  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4" name="Rectangle 12"/>
          <p:cNvSpPr/>
          <p:nvPr/>
        </p:nvSpPr>
        <p:spPr>
          <a:xfrm>
            <a:off x="6393556" y="2096582"/>
            <a:ext cx="3419475" cy="381000"/>
          </a:xfrm>
          <a:prstGeom prst="rect"/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খ) </a:t>
            </a:r>
            <a:r>
              <a:rPr dirty="0" sz="2400" lang="bn-IN" smtClean="0">
                <a:latin typeface="NikoshBAN" pitchFamily="2" charset="0"/>
                <a:cs typeface="NikoshBAN" pitchFamily="2" charset="0"/>
              </a:rPr>
              <a:t>জমিলার মার   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5" name="TextBox 13"/>
          <p:cNvSpPr txBox="1"/>
          <p:nvPr/>
        </p:nvSpPr>
        <p:spPr>
          <a:xfrm>
            <a:off x="2149542" y="3386332"/>
            <a:ext cx="7162800" cy="461665"/>
          </a:xfrm>
          <a:prstGeom prst="rect"/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২।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bn-IN" smtClean="0">
                <a:latin typeface="NikoshBAN" pitchFamily="2" charset="0"/>
                <a:cs typeface="NikoshBAN" pitchFamily="2" charset="0"/>
              </a:rPr>
              <a:t>ধানের পাতা কেমন </a:t>
            </a:r>
            <a:r>
              <a:rPr dirty="0" sz="2400" lang="bn-BD" smtClean="0">
                <a:latin typeface="NikoshBAN" pitchFamily="2" charset="0"/>
                <a:cs typeface="NikoshBAN" pitchFamily="2" charset="0"/>
              </a:rPr>
              <a:t>?</a:t>
            </a:r>
            <a:r>
              <a:rPr dirty="0" sz="2400" lang="bn-IN" smtClean="0">
                <a:latin typeface="NikoshBAN" pitchFamily="2" charset="0"/>
                <a:cs typeface="NikoshBAN" pitchFamily="2" charset="0"/>
              </a:rPr>
              <a:t> 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6" name="Rectangle 14"/>
          <p:cNvSpPr/>
          <p:nvPr/>
        </p:nvSpPr>
        <p:spPr>
          <a:xfrm>
            <a:off x="2149542" y="4093167"/>
            <a:ext cx="3419475" cy="381000"/>
          </a:xfrm>
          <a:prstGeom prst="rect"/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ক) </a:t>
            </a:r>
            <a:r>
              <a:rPr dirty="0" sz="2400" lang="bn-IN" smtClean="0">
                <a:latin typeface="NikoshBAN" pitchFamily="2" charset="0"/>
                <a:cs typeface="NikoshBAN" pitchFamily="2" charset="0"/>
              </a:rPr>
              <a:t>মসৃণ   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7" name="Rectangle 15"/>
          <p:cNvSpPr/>
          <p:nvPr/>
        </p:nvSpPr>
        <p:spPr>
          <a:xfrm>
            <a:off x="2143124" y="4641576"/>
            <a:ext cx="3419475" cy="381000"/>
          </a:xfrm>
          <a:prstGeom prst="rect"/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গ)</a:t>
            </a:r>
            <a:r>
              <a:rPr dirty="0" sz="2400" lang="bn-IN" smtClean="0">
                <a:latin typeface="NikoshBAN" pitchFamily="2" charset="0"/>
                <a:cs typeface="NikoshBAN" pitchFamily="2" charset="0"/>
              </a:rPr>
              <a:t>মলিন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8" name="Rectangle 16"/>
          <p:cNvSpPr/>
          <p:nvPr/>
        </p:nvSpPr>
        <p:spPr>
          <a:xfrm>
            <a:off x="6281738" y="4582359"/>
            <a:ext cx="3419475" cy="381000"/>
          </a:xfrm>
          <a:prstGeom prst="rect"/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r>
              <a:rPr dirty="0" sz="2000" lang="bn-BD" smtClean="0">
                <a:latin typeface="NikoshBAN" pitchFamily="2" charset="0"/>
                <a:cs typeface="NikoshBAN" pitchFamily="2" charset="0"/>
              </a:rPr>
              <a:t>ঘ) </a:t>
            </a:r>
            <a:r>
              <a:rPr dirty="0" sz="2000" lang="bn-IN" smtClean="0">
                <a:latin typeface="NikoshBAN" pitchFamily="2" charset="0"/>
                <a:cs typeface="NikoshBAN" pitchFamily="2" charset="0"/>
              </a:rPr>
              <a:t>চিরল </a:t>
            </a:r>
            <a:endParaRPr dirty="0" sz="2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9" name="Rectangle 17"/>
          <p:cNvSpPr/>
          <p:nvPr/>
        </p:nvSpPr>
        <p:spPr>
          <a:xfrm>
            <a:off x="6281738" y="3977892"/>
            <a:ext cx="3419475" cy="381000"/>
          </a:xfrm>
          <a:prstGeom prst="rect"/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r>
              <a:rPr dirty="0" sz="2000" lang="bn-BD" smtClean="0">
                <a:latin typeface="NikoshBAN" pitchFamily="2" charset="0"/>
                <a:cs typeface="NikoshBAN" pitchFamily="2" charset="0"/>
              </a:rPr>
              <a:t>খ) </a:t>
            </a:r>
            <a:r>
              <a:rPr dirty="0" sz="2000" lang="bn-IN" smtClean="0">
                <a:latin typeface="NikoshBAN" pitchFamily="2" charset="0"/>
                <a:cs typeface="NikoshBAN" pitchFamily="2" charset="0"/>
              </a:rPr>
              <a:t>ছেড়া </a:t>
            </a:r>
            <a:endParaRPr dirty="0" sz="2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60" name="Rectangle 18"/>
          <p:cNvSpPr/>
          <p:nvPr/>
        </p:nvSpPr>
        <p:spPr>
          <a:xfrm>
            <a:off x="2143124" y="2121572"/>
            <a:ext cx="914400" cy="584775"/>
          </a:xfrm>
          <a:prstGeom prst="rect"/>
        </p:spPr>
        <p:txBody>
          <a:bodyPr wrap="square">
            <a:spAutoFit/>
          </a:bodyPr>
          <a:p>
            <a:r>
              <a:rPr b="1" dirty="0" sz="3200" lang="en-US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dirty="0" sz="3200" lang="en-US">
              <a:solidFill>
                <a:srgbClr val="FF0000"/>
              </a:solidFill>
            </a:endParaRPr>
          </a:p>
        </p:txBody>
      </p:sp>
      <p:sp>
        <p:nvSpPr>
          <p:cNvPr id="1048761" name="Rectangle 19"/>
          <p:cNvSpPr/>
          <p:nvPr/>
        </p:nvSpPr>
        <p:spPr>
          <a:xfrm>
            <a:off x="6186581" y="4482814"/>
            <a:ext cx="914400" cy="523220"/>
          </a:xfrm>
          <a:prstGeom prst="rect"/>
        </p:spPr>
        <p:txBody>
          <a:bodyPr wrap="square">
            <a:spAutoFit/>
          </a:bodyPr>
          <a:p>
            <a:r>
              <a:rPr b="1" dirty="0" sz="2800" lang="en-US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dirty="0" sz="2800" lang="en-US">
              <a:solidFill>
                <a:srgbClr val="FF0000"/>
              </a:solidFill>
            </a:endParaRPr>
          </a:p>
        </p:txBody>
      </p:sp>
      <p:sp>
        <p:nvSpPr>
          <p:cNvPr id="1048762" name="Up Ribbon 20"/>
          <p:cNvSpPr/>
          <p:nvPr/>
        </p:nvSpPr>
        <p:spPr>
          <a:xfrm>
            <a:off x="3378817" y="152310"/>
            <a:ext cx="4994030" cy="901520"/>
          </a:xfrm>
          <a:prstGeom prst="ribbon2"/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algn="ctr"/>
            <a:r>
              <a:rPr b="1" dirty="0" sz="4800" lang="bn-BD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dirty="0" sz="4800" lang="en-US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4"/>
                                        <p:tgtEl>
                                          <p:spTgt spid="104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9"/>
                                        <p:tgtEl>
                                          <p:spTgt spid="1048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0" grpId="0" animBg="1"/>
      <p:bldP spid="1048751" grpId="0" animBg="1"/>
      <p:bldP spid="1048752" grpId="0" animBg="1"/>
      <p:bldP spid="1048753" grpId="0" animBg="1"/>
      <p:bldP spid="1048754" grpId="0" animBg="1"/>
      <p:bldP spid="1048755" grpId="0" animBg="1"/>
      <p:bldP spid="1048756" grpId="0" animBg="1"/>
      <p:bldP spid="1048757" grpId="0" animBg="1"/>
      <p:bldP spid="1048758" grpId="0" animBg="1"/>
      <p:bldP spid="1048759" grpId="0" animBg="1"/>
      <p:bldP spid="1048760" grpId="0"/>
      <p:bldP spid="1048761" grpId="0"/>
      <p:bldP spid="10487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5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185724" y="193287"/>
            <a:ext cx="823893" cy="922156"/>
          </a:xfrm>
          <a:prstGeom prst="rect"/>
        </p:spPr>
      </p:pic>
      <p:pic>
        <p:nvPicPr>
          <p:cNvPr id="2097256" name="Picture 6" descr="https://www.teachers.gov.bd/sites/all/themes/eduportal_reponsive/images/main-log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/>
          <a:noFill/>
        </p:spPr>
      </p:pic>
      <p:sp>
        <p:nvSpPr>
          <p:cNvPr id="1048763" name="Frame 7"/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48764" name="Up Ribbon 8"/>
          <p:cNvSpPr/>
          <p:nvPr/>
        </p:nvSpPr>
        <p:spPr>
          <a:xfrm>
            <a:off x="2361062" y="340601"/>
            <a:ext cx="6905767" cy="901520"/>
          </a:xfrm>
          <a:prstGeom prst="ribbon2"/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algn="ctr"/>
            <a:r>
              <a:rPr b="1" dirty="0" sz="4800" lang="bn-IN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বাড়ির কাজ</a:t>
            </a:r>
            <a:endParaRPr dirty="0" sz="4800" lang="en-US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65" name="Rectangle 10"/>
          <p:cNvSpPr/>
          <p:nvPr/>
        </p:nvSpPr>
        <p:spPr>
          <a:xfrm>
            <a:off x="4346290" y="2554887"/>
            <a:ext cx="7047140" cy="2021840"/>
          </a:xfrm>
          <a:prstGeom prst="rect"/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p>
            <a:r>
              <a:rPr dirty="0" sz="3200" lang="bn-IN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আমি কোনো আগন্তুক নই কবিতায় স্বদেশের প্রতি কবির যে গভীর মমত্ববোধ ফুটে উটেছে তা তোমার নিজের ভাষায় লেখ। </a:t>
            </a:r>
            <a:endParaRPr dirty="0" sz="2400" i="1" lang="en-US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257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59559" y="2019237"/>
            <a:ext cx="3506778" cy="3277771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104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7"/>
                                        <p:tgtEl>
                                          <p:spTgt spid="209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4" grpId="0" animBg="1"/>
      <p:bldP spid="10487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8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185724" y="193287"/>
            <a:ext cx="823893" cy="922156"/>
          </a:xfrm>
          <a:prstGeom prst="rect"/>
        </p:spPr>
      </p:pic>
      <p:pic>
        <p:nvPicPr>
          <p:cNvPr id="2097259" name="Picture 6" descr="https://www.teachers.gov.bd/sites/all/themes/eduportal_reponsive/images/main-log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/>
          <a:noFill/>
        </p:spPr>
      </p:pic>
      <p:sp>
        <p:nvSpPr>
          <p:cNvPr id="1048766" name="Frame 7"/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pic>
        <p:nvPicPr>
          <p:cNvPr id="2097260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48533" y="902367"/>
            <a:ext cx="11894934" cy="5821630"/>
          </a:xfrm>
          <a:prstGeom prst="rect"/>
        </p:spPr>
      </p:pic>
      <p:sp>
        <p:nvSpPr>
          <p:cNvPr id="1048767" name="TextBox 14"/>
          <p:cNvSpPr txBox="1"/>
          <p:nvPr/>
        </p:nvSpPr>
        <p:spPr>
          <a:xfrm>
            <a:off x="2002289" y="1943481"/>
            <a:ext cx="8140197" cy="1862048"/>
          </a:xfrm>
          <a:prstGeom prst="rect"/>
          <a:noFill/>
        </p:spPr>
        <p:txBody>
          <a:bodyPr rtlCol="0" wrap="square">
            <a:prstTxWarp prst="textWave1"/>
            <a:spAutoFit/>
          </a:bodyPr>
          <a:p>
            <a:r>
              <a:rPr b="1" dirty="0" sz="11500"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b="1" dirty="0" sz="11500" lang="en-US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261" name="Picture 15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01308" y="130794"/>
            <a:ext cx="6567754" cy="6593203"/>
          </a:xfrm>
          <a:prstGeom prst="rect"/>
        </p:spPr>
      </p:pic>
      <p:pic>
        <p:nvPicPr>
          <p:cNvPr id="2097262" name="Picture 16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flipH="1">
            <a:off x="6633047" y="130794"/>
            <a:ext cx="5672445" cy="6593204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0" id="6"/>
                                        <p:tgtEl>
                                          <p:spTgt spid="2097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id="7"/>
                                        <p:tgtEl>
                                          <p:spTgt spid="2097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9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0" id="10"/>
                                        <p:tgtEl>
                                          <p:spTgt spid="2097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id="11"/>
                                        <p:tgtEl>
                                          <p:spTgt spid="2097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9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185724" y="193287"/>
            <a:ext cx="823893" cy="922156"/>
          </a:xfrm>
          <a:prstGeom prst="rect"/>
        </p:spPr>
      </p:pic>
      <p:pic>
        <p:nvPicPr>
          <p:cNvPr id="2097174" name="Picture 6" descr="https://www.teachers.gov.bd/sites/all/themes/eduportal_reponsive/images/main-log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/>
          <a:noFill/>
        </p:spPr>
      </p:pic>
      <p:sp>
        <p:nvSpPr>
          <p:cNvPr id="1048650" name="Frame 7"/>
          <p:cNvSpPr/>
          <p:nvPr/>
        </p:nvSpPr>
        <p:spPr>
          <a:xfrm>
            <a:off x="562184" y="21136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pic>
        <p:nvPicPr>
          <p:cNvPr id="2097175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86517" y="2073883"/>
            <a:ext cx="2303628" cy="2993576"/>
          </a:xfrm>
          <a:prstGeom prst="rect"/>
          <a:ln w="38100" cap="sq">
            <a:solidFill>
              <a:srgbClr val="FF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51" name="Rectangle 10"/>
          <p:cNvSpPr/>
          <p:nvPr/>
        </p:nvSpPr>
        <p:spPr>
          <a:xfrm>
            <a:off x="3317889" y="2051817"/>
            <a:ext cx="8146366" cy="3015642"/>
          </a:xfrm>
          <a:prstGeom prst="rect"/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3200" lang="en-US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dirty="0" sz="3200" lang="bn-BD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বাংলা ১ম পত্র</a:t>
            </a:r>
          </a:p>
          <a:p>
            <a:r>
              <a:rPr dirty="0" sz="3200" lang="bn-BD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  </a:t>
            </a:r>
            <a:r>
              <a:rPr dirty="0" sz="3200" lang="en-US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dirty="0" sz="3200" lang="en-US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3200" lang="bn-BD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sz="3200" lang="bn-IN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sz="3200" lang="bn-IN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কোনো আগন্তুক নই  </a:t>
            </a:r>
            <a:endParaRPr dirty="0" sz="3200" lang="bn-BD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3200" lang="bn-BD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dirty="0" sz="3200"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র্থী</a:t>
            </a:r>
            <a:r>
              <a:rPr dirty="0" sz="3200" lang="bn-BD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dirty="0" sz="3200" lang="en-US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dirty="0" sz="3200" lang="bn-BD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dirty="0" sz="3200" lang="en-US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dirty="0" sz="3200" lang="bn-BD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3200" lang="bn-BD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dirty="0" sz="3200" lang="en-US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-     </a:t>
            </a:r>
            <a:r>
              <a:rPr dirty="0" sz="3200" lang="bn-BD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  <a:endParaRPr dirty="0" sz="3200" lang="bn-BD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2" name="Oval 11"/>
          <p:cNvSpPr/>
          <p:nvPr/>
        </p:nvSpPr>
        <p:spPr>
          <a:xfrm>
            <a:off x="2655948" y="245667"/>
            <a:ext cx="6880104" cy="1447800"/>
          </a:xfrm>
          <a:prstGeom prst="ellipse"/>
          <a:solidFill>
            <a:schemeClr val="accent5"/>
          </a:solidFill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61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পরিকল্পনা</a:t>
            </a:r>
            <a:endParaRPr dirty="0" sz="61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7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1" grpId="0" animBg="1"/>
      <p:bldP spid="10486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Rectangle 2"/>
          <p:cNvSpPr/>
          <p:nvPr/>
        </p:nvSpPr>
        <p:spPr>
          <a:xfrm>
            <a:off x="1438074" y="6003832"/>
            <a:ext cx="10342847" cy="470848"/>
          </a:xfrm>
          <a:prstGeom prst="rect"/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000" lang="bn-IN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dirty="0" sz="2000" lang="en-US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6" name="Content Placeholder 3" descr="20161221_093646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751260" y="6003832"/>
            <a:ext cx="551470" cy="470848"/>
          </a:xfrm>
          <a:prstGeom prst="rect"/>
        </p:spPr>
      </p:pic>
      <p:pic>
        <p:nvPicPr>
          <p:cNvPr id="2097177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1185724" y="193287"/>
            <a:ext cx="823893" cy="922156"/>
          </a:xfrm>
          <a:prstGeom prst="rect"/>
        </p:spPr>
      </p:pic>
      <p:pic>
        <p:nvPicPr>
          <p:cNvPr id="2097178" name="Picture 6" descr="https://www.teachers.gov.bd/sites/all/themes/eduportal_reponsive/images/main-log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/>
          <a:noFill/>
        </p:spPr>
      </p:pic>
      <p:sp>
        <p:nvSpPr>
          <p:cNvPr id="1048654" name="Frame 7"/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48655" name="Rectangle 8"/>
          <p:cNvSpPr/>
          <p:nvPr/>
        </p:nvSpPr>
        <p:spPr>
          <a:xfrm>
            <a:off x="1652876" y="461077"/>
            <a:ext cx="7740883" cy="801859"/>
          </a:xfrm>
          <a:prstGeom prst="rect"/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bn-IN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কয়েকটি ছবি দেখি</a:t>
            </a:r>
            <a:endParaRPr b="1" dirty="0" sz="4400" lang="en-US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algn="bl" dir="2640000" dist="38100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dirty="0" lang="en-US"/>
          </a:p>
        </p:txBody>
      </p:sp>
      <p:pic>
        <p:nvPicPr>
          <p:cNvPr id="2097179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438074" y="1526054"/>
            <a:ext cx="2559586" cy="3004531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80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4663480" y="1509545"/>
            <a:ext cx="3696188" cy="3004531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3"/>
                                        <p:tgtEl>
                                          <p:spTgt spid="209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8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185724" y="193287"/>
            <a:ext cx="823893" cy="922156"/>
          </a:xfrm>
          <a:prstGeom prst="rect"/>
        </p:spPr>
      </p:pic>
      <p:pic>
        <p:nvPicPr>
          <p:cNvPr id="2097182" name="Picture 6" descr="https://www.teachers.gov.bd/sites/all/themes/eduportal_reponsive/images/main-log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79680" y="36275"/>
            <a:ext cx="1223272" cy="660567"/>
          </a:xfrm>
          <a:prstGeom prst="rect"/>
          <a:noFill/>
        </p:spPr>
      </p:pic>
      <p:sp>
        <p:nvSpPr>
          <p:cNvPr id="1048656" name="Frame 7"/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pic>
        <p:nvPicPr>
          <p:cNvPr id="2097183" name="Picture 1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5220239" y="283330"/>
            <a:ext cx="6649792" cy="6272016"/>
          </a:xfrm>
          <a:prstGeom prst="rect"/>
        </p:spPr>
      </p:pic>
      <p:sp>
        <p:nvSpPr>
          <p:cNvPr id="1048657" name="TextBox 13"/>
          <p:cNvSpPr txBox="1"/>
          <p:nvPr/>
        </p:nvSpPr>
        <p:spPr>
          <a:xfrm>
            <a:off x="5735782" y="1025236"/>
            <a:ext cx="5430982" cy="12852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000" i="1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b="1" dirty="0" sz="4000" i="1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i="1" lang="en-US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b="1" dirty="0" sz="4000" i="1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i="1" lang="en-US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b="1" dirty="0" sz="4000" i="1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i="1" lang="en-US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b="1" dirty="0" sz="4000" i="1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i="1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b="1" dirty="0" sz="4000" i="1" lang="en-US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048658" name="TextBox 14"/>
          <p:cNvSpPr txBox="1"/>
          <p:nvPr/>
        </p:nvSpPr>
        <p:spPr>
          <a:xfrm>
            <a:off x="5757830" y="2251211"/>
            <a:ext cx="4908069" cy="15392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8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আমি কোনো আগন্তুক নই  </a:t>
            </a:r>
            <a:endParaRPr b="1" dirty="0" sz="2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84" name="Picture 15"/>
          <p:cNvPicPr>
            <a:picLocks noChangeAspect="1"/>
          </p:cNvPicPr>
          <p:nvPr/>
        </p:nvPicPr>
        <p:blipFill>
          <a:blip xmlns:r="http://schemas.openxmlformats.org/officeDocument/2006/relationships" r:embed="rId4" cstate="email"/>
          <a:stretch>
            <a:fillRect/>
          </a:stretch>
        </p:blipFill>
        <p:spPr>
          <a:xfrm rot="17393629" flipH="1">
            <a:off x="2952089" y="2673182"/>
            <a:ext cx="3380874" cy="4005069"/>
          </a:xfrm>
          <a:prstGeom prst="rect"/>
          <a:scene3d>
            <a:camera prst="perspectiveContrastingRightFacing"/>
            <a:lightRig dir="t" rig="threePt"/>
          </a:scene3d>
        </p:spPr>
      </p:pic>
      <p:cxnSp>
        <p:nvCxnSpPr>
          <p:cNvPr id="3145728" name="Straight Arrow Connector 16"/>
          <p:cNvCxnSpPr>
            <a:cxnSpLocks/>
          </p:cNvCxnSpPr>
          <p:nvPr/>
        </p:nvCxnSpPr>
        <p:spPr>
          <a:xfrm flipV="1">
            <a:off x="4754642" y="3172692"/>
            <a:ext cx="2571502" cy="2732941"/>
          </a:xfrm>
          <a:prstGeom prst="straightConnector1"/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Arrow Connector 17"/>
          <p:cNvCxnSpPr>
            <a:cxnSpLocks/>
          </p:cNvCxnSpPr>
          <p:nvPr/>
        </p:nvCxnSpPr>
        <p:spPr>
          <a:xfrm flipV="1">
            <a:off x="4754642" y="3213979"/>
            <a:ext cx="2006376" cy="2592615"/>
          </a:xfrm>
          <a:prstGeom prst="straightConnector1"/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Arrow Connector 18"/>
          <p:cNvCxnSpPr>
            <a:cxnSpLocks/>
          </p:cNvCxnSpPr>
          <p:nvPr/>
        </p:nvCxnSpPr>
        <p:spPr>
          <a:xfrm flipV="1">
            <a:off x="4867263" y="3213980"/>
            <a:ext cx="2966621" cy="2542200"/>
          </a:xfrm>
          <a:prstGeom prst="straightConnector1"/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Arrow Connector 19"/>
          <p:cNvCxnSpPr>
            <a:cxnSpLocks/>
          </p:cNvCxnSpPr>
          <p:nvPr/>
        </p:nvCxnSpPr>
        <p:spPr>
          <a:xfrm flipV="1">
            <a:off x="4867263" y="3470288"/>
            <a:ext cx="3948460" cy="2336306"/>
          </a:xfrm>
          <a:prstGeom prst="straightConnector1"/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Straight Arrow Connector 20"/>
          <p:cNvCxnSpPr>
            <a:cxnSpLocks/>
          </p:cNvCxnSpPr>
          <p:nvPr/>
        </p:nvCxnSpPr>
        <p:spPr>
          <a:xfrm flipV="1">
            <a:off x="4867263" y="3345275"/>
            <a:ext cx="3438458" cy="2461319"/>
          </a:xfrm>
          <a:prstGeom prst="straightConnector1"/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2000" id="7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2000" id="1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2000" id="13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4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2000" id="16"/>
                                        <p:tgtEl>
                                          <p:spTgt spid="314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4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2000" id="19"/>
                                        <p:tgtEl>
                                          <p:spTgt spid="314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8" tmFilter="0,0; .5, 1; 1, 1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1" nodeType="clickEffect" presetClass="exit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dur="1000" id="32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33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34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10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10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20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20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7" grpId="0"/>
      <p:bldP spid="1048657" grpId="1"/>
      <p:bldP spid="10486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185724" y="193287"/>
            <a:ext cx="823893" cy="922156"/>
          </a:xfrm>
          <a:prstGeom prst="rect"/>
        </p:spPr>
      </p:pic>
      <p:pic>
        <p:nvPicPr>
          <p:cNvPr id="2097186" name="Picture 6" descr="https://www.teachers.gov.bd/sites/all/themes/eduportal_reponsive/images/main-log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/>
          <a:noFill/>
        </p:spPr>
      </p:pic>
      <p:sp>
        <p:nvSpPr>
          <p:cNvPr id="1048659" name="Frame 7"/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48660" name="Down Ribbon 8"/>
          <p:cNvSpPr/>
          <p:nvPr/>
        </p:nvSpPr>
        <p:spPr>
          <a:xfrm>
            <a:off x="2129671" y="427095"/>
            <a:ext cx="7564581" cy="950944"/>
          </a:xfrm>
          <a:prstGeom prst="ribbon"/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innerShdw blurRad="63500" dir="162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000" lang="bn-IN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dirty="0" sz="6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dirty="0" sz="6000" lang="bn-IN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dirty="0" sz="6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6000" lang="en-US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1" name="Rectangle 9"/>
          <p:cNvSpPr/>
          <p:nvPr/>
        </p:nvSpPr>
        <p:spPr>
          <a:xfrm>
            <a:off x="503581" y="1895302"/>
            <a:ext cx="6425250" cy="1056640"/>
          </a:xfrm>
          <a:prstGeom prst="rect"/>
          <a:noFill/>
          <a:ln>
            <a:noFill/>
          </a:ln>
        </p:spPr>
        <p:txBody>
          <a:bodyPr wrap="square">
            <a:spAutoFit/>
          </a:bodyPr>
          <a:p>
            <a:pPr algn="just"/>
            <a:r>
              <a:rPr dirty="0" sz="3200" lang="bn-IN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 করা যাচ্ছে যে </a:t>
            </a:r>
            <a:r>
              <a:rPr dirty="0" sz="3200" lang="bn-BD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dirty="0" sz="3200" lang="bn-BD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dirty="0" sz="3200" lang="bn-IN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bn-IN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--  </a:t>
            </a:r>
            <a:endParaRPr dirty="0" sz="3200" lang="en-US">
              <a:ln w="9525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2" name="TextBox 10"/>
          <p:cNvSpPr txBox="1"/>
          <p:nvPr/>
        </p:nvSpPr>
        <p:spPr>
          <a:xfrm>
            <a:off x="662717" y="2536824"/>
            <a:ext cx="6266114" cy="584775"/>
          </a:xfrm>
          <a:prstGeom prst="rect"/>
          <a:noFill/>
          <a:ln>
            <a:noFill/>
          </a:ln>
        </p:spPr>
        <p:txBody>
          <a:bodyPr rtlCol="0" wrap="square">
            <a:spAutoFit/>
          </a:bodyPr>
          <a:p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১। কবি  পরিচিতি বলতে পারবে । 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bn-IN" smtClean="0">
                <a:latin typeface="NikoshBAN" pitchFamily="2" charset="0"/>
                <a:cs typeface="NikoshBAN" pitchFamily="2" charset="0"/>
              </a:rPr>
              <a:t> </a:t>
            </a:r>
            <a:endParaRPr dirty="0" sz="3200" lang="bn-IN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3" name="TextBox 11"/>
          <p:cNvSpPr txBox="1"/>
          <p:nvPr/>
        </p:nvSpPr>
        <p:spPr>
          <a:xfrm>
            <a:off x="583149" y="3067364"/>
            <a:ext cx="6266114" cy="584775"/>
          </a:xfrm>
          <a:prstGeom prst="rect"/>
          <a:noFill/>
          <a:ln>
            <a:noFill/>
          </a:ln>
        </p:spPr>
        <p:txBody>
          <a:bodyPr rtlCol="0" wrap="square">
            <a:spAutoFit/>
          </a:bodyPr>
          <a:p>
            <a:r>
              <a:rPr dirty="0" sz="3200" lang="bn-IN">
                <a:latin typeface="NikoshBAN" pitchFamily="2" charset="0"/>
                <a:cs typeface="NikoshBAN" pitchFamily="2" charset="0"/>
              </a:rPr>
              <a:t>২</a:t>
            </a:r>
            <a:r>
              <a:rPr dirty="0" sz="3200" lang="bn-IN" smtClean="0">
                <a:latin typeface="NikoshBAN" pitchFamily="2" charset="0"/>
                <a:cs typeface="NikoshBAN" pitchFamily="2" charset="0"/>
              </a:rPr>
              <a:t> । নতুন শব্দের অর্থ বলতে পারবে।</a:t>
            </a:r>
            <a:endParaRPr dirty="0" sz="3200" lang="bn-IN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4" name="TextBox 12"/>
          <p:cNvSpPr txBox="1"/>
          <p:nvPr/>
        </p:nvSpPr>
        <p:spPr>
          <a:xfrm>
            <a:off x="503581" y="3638568"/>
            <a:ext cx="10037128" cy="584775"/>
          </a:xfrm>
          <a:prstGeom prst="rect"/>
          <a:noFill/>
          <a:ln>
            <a:noFill/>
          </a:ln>
        </p:spPr>
        <p:txBody>
          <a:bodyPr rtlCol="0" wrap="square">
            <a:spAutoFit/>
          </a:bodyPr>
          <a:p>
            <a:r>
              <a:rPr dirty="0" sz="3200" lang="bn-IN">
                <a:latin typeface="NikoshBAN" pitchFamily="2" charset="0"/>
                <a:cs typeface="NikoshBAN" pitchFamily="2" charset="0"/>
              </a:rPr>
              <a:t>৩</a:t>
            </a:r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। গ্রাম বাংলার চিরন্তন রূপ সম্পর্কে জানতে পারবে। </a:t>
            </a:r>
            <a:endParaRPr dirty="0" sz="3200" lang="bn-IN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5" name="TextBox 13"/>
          <p:cNvSpPr txBox="1"/>
          <p:nvPr/>
        </p:nvSpPr>
        <p:spPr>
          <a:xfrm>
            <a:off x="503581" y="4355591"/>
            <a:ext cx="10037128" cy="584775"/>
          </a:xfrm>
          <a:prstGeom prst="rect"/>
          <a:noFill/>
          <a:ln>
            <a:noFill/>
          </a:ln>
        </p:spPr>
        <p:txBody>
          <a:bodyPr rtlCol="0" wrap="square">
            <a:spAutoFit/>
          </a:bodyPr>
          <a:p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৪। স্বদেশের প্রতি মমত্ববোধ জাগ্রত হবে। </a:t>
            </a:r>
            <a:endParaRPr dirty="0" sz="3200" lang="bn-IN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5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5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5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6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6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6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6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7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7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7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8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8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8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8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9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9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9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0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0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0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0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0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1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0" grpId="0" animBg="1"/>
      <p:bldP spid="1048661" grpId="0"/>
      <p:bldP spid="1048662" grpId="0"/>
      <p:bldP spid="1048663" grpId="0"/>
      <p:bldP spid="1048664" grpId="0"/>
      <p:bldP spid="10486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185724" y="193287"/>
            <a:ext cx="823893" cy="922156"/>
          </a:xfrm>
          <a:prstGeom prst="rect"/>
        </p:spPr>
      </p:pic>
      <p:pic>
        <p:nvPicPr>
          <p:cNvPr id="2097188" name="Picture 6" descr="https://www.teachers.gov.bd/sites/all/themes/eduportal_reponsive/images/main-log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/>
          <a:noFill/>
        </p:spPr>
      </p:pic>
      <p:sp>
        <p:nvSpPr>
          <p:cNvPr id="1048666" name="Frame 7"/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48667" name="Rectangle 19"/>
          <p:cNvSpPr/>
          <p:nvPr/>
        </p:nvSpPr>
        <p:spPr>
          <a:xfrm>
            <a:off x="0" y="0"/>
            <a:ext cx="12192000" cy="6858000"/>
          </a:xfrm>
          <a:prstGeom prst="rect"/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8" name="TextBox 20"/>
          <p:cNvSpPr txBox="1"/>
          <p:nvPr/>
        </p:nvSpPr>
        <p:spPr>
          <a:xfrm>
            <a:off x="6883023" y="4661854"/>
            <a:ext cx="2015198" cy="684009"/>
          </a:xfrm>
          <a:prstGeom prst="rect"/>
          <a:noFill/>
        </p:spPr>
        <p:txBody>
          <a:bodyPr rtlCol="0" wrap="square">
            <a:prstTxWarp prst="textPlain"/>
            <a:spAutoFit/>
            <a:scene3d>
              <a:camera prst="obliqueTopLeft"/>
              <a:lightRig dir="t" rig="threePt"/>
            </a:scene3d>
            <a:sp3d extrusionH="57150">
              <a:bevelT w="38100" h="38100" prst="angle"/>
            </a:sp3d>
          </a:bodyPr>
          <a:p>
            <a:r>
              <a:rPr dirty="0" sz="700" lang="bn-IN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700" lang="bn-IN" smtClean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আহসান হাবীব </a:t>
            </a:r>
            <a:endParaRPr dirty="0" sz="700" lang="en-US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9" name="Down Arrow Callout 21"/>
          <p:cNvSpPr/>
          <p:nvPr/>
        </p:nvSpPr>
        <p:spPr>
          <a:xfrm>
            <a:off x="5669950" y="214623"/>
            <a:ext cx="1959372" cy="1981200"/>
          </a:xfrm>
          <a:prstGeom prst="downArrowCallout"/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" rig="threePt"/>
            </a:scene3d>
            <a:sp3d extrusionH="57150">
              <a:bevelT w="38100" h="38100" prst="angle"/>
            </a:sp3d>
          </a:bodyPr>
          <a:p>
            <a:pPr algn="ctr"/>
            <a:r>
              <a:rPr dirty="0" sz="3200" lang="bn-BD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dirty="0" sz="3200" lang="en-US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0" name="Rounded Rectangle 22"/>
          <p:cNvSpPr/>
          <p:nvPr/>
        </p:nvSpPr>
        <p:spPr>
          <a:xfrm>
            <a:off x="8139245" y="474010"/>
            <a:ext cx="3043492" cy="1555185"/>
          </a:xfrm>
          <a:prstGeom prst="roundRect"/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BD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endParaRPr dirty="0" sz="2400" lang="bn-IN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2400" lang="bn-IN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 জানুয়ারি ১৯১৭ সাল </a:t>
            </a:r>
            <a:endParaRPr dirty="0" sz="2400" lang="bn-BD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1" name="Rounded Rectangle 23"/>
          <p:cNvSpPr/>
          <p:nvPr/>
        </p:nvSpPr>
        <p:spPr>
          <a:xfrm>
            <a:off x="8892086" y="4108356"/>
            <a:ext cx="2855956" cy="1634719"/>
          </a:xfrm>
          <a:prstGeom prst="roundRect"/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sz="2800" lang="bn-IN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dirty="0" lang="bn-IN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 এম কলেজ থেকে আই এ পাশ করেন। </a:t>
            </a:r>
          </a:p>
        </p:txBody>
      </p:sp>
      <p:sp>
        <p:nvSpPr>
          <p:cNvPr id="1048672" name="Rounded Rectangle 24"/>
          <p:cNvSpPr/>
          <p:nvPr/>
        </p:nvSpPr>
        <p:spPr>
          <a:xfrm>
            <a:off x="2456347" y="349707"/>
            <a:ext cx="2569669" cy="1633109"/>
          </a:xfrm>
          <a:prstGeom prst="roundRect"/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bn-BD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মৃত্যুঃ </a:t>
            </a:r>
          </a:p>
          <a:p>
            <a:pPr algn="ctr"/>
            <a:r>
              <a:rPr dirty="0" lang="bn-IN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১৯৮৫ সালের ১০ জুলাই । </a:t>
            </a:r>
            <a:endParaRPr dirty="0" lang="en-US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3" name="Rounded Rectangle 25"/>
          <p:cNvSpPr/>
          <p:nvPr/>
        </p:nvSpPr>
        <p:spPr>
          <a:xfrm>
            <a:off x="769709" y="2195823"/>
            <a:ext cx="3809837" cy="2426325"/>
          </a:xfrm>
          <a:prstGeom prst="roundRect"/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bn-IN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সাহিত্য কর্ম –</a:t>
            </a:r>
          </a:p>
          <a:p>
            <a:pPr algn="ctr"/>
            <a:r>
              <a:rPr dirty="0" lang="bn-IN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ছায়াহরিণ,সারা দুপুর,আশায় বসতি,মেঘ বলে চৈত্রে যাবো,</a:t>
            </a:r>
          </a:p>
          <a:p>
            <a:pPr algn="ctr"/>
            <a:r>
              <a:rPr dirty="0" lang="bn-IN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ছোটদের জন্য লিখেছেন-</a:t>
            </a:r>
          </a:p>
          <a:p>
            <a:pPr algn="ctr"/>
            <a:r>
              <a:rPr dirty="0" lang="bn-IN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জোছনা রাতের গল্প,ছুটীর দিনদুপুরে ,রানী খালের সাঁকো। </a:t>
            </a:r>
            <a:endParaRPr dirty="0" lang="en-US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4" name="Rounded Rectangle 26"/>
          <p:cNvSpPr/>
          <p:nvPr/>
        </p:nvSpPr>
        <p:spPr>
          <a:xfrm>
            <a:off x="8499246" y="2286892"/>
            <a:ext cx="3235553" cy="1701596"/>
          </a:xfrm>
          <a:prstGeom prst="roundRect"/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bn-IN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জন্মস্থান – পিরোজপুর জেলার শংকরপাশা গ্রাম।</a:t>
            </a:r>
            <a:endParaRPr dirty="0" lang="en-US"/>
          </a:p>
        </p:txBody>
      </p:sp>
      <p:sp>
        <p:nvSpPr>
          <p:cNvPr id="1048675" name="Rounded Rectangle 27"/>
          <p:cNvSpPr/>
          <p:nvPr/>
        </p:nvSpPr>
        <p:spPr>
          <a:xfrm>
            <a:off x="3193575" y="4782685"/>
            <a:ext cx="2283097" cy="1701596"/>
          </a:xfrm>
          <a:prstGeom prst="roundRect"/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bn-IN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 কাব্য- </a:t>
            </a:r>
          </a:p>
          <a:p>
            <a:pPr algn="ctr"/>
            <a:r>
              <a:rPr dirty="0" lang="bn-IN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রাত্রি শেষ </a:t>
            </a:r>
            <a:endParaRPr dirty="0" lang="bn-BD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6" name="Up Arrow Callout 28"/>
          <p:cNvSpPr/>
          <p:nvPr/>
        </p:nvSpPr>
        <p:spPr>
          <a:xfrm>
            <a:off x="5920631" y="5161047"/>
            <a:ext cx="2218614" cy="1479421"/>
          </a:xfrm>
          <a:prstGeom prst="upArrowCallout"/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sz="2000" lang="bn-IN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dirty="0" sz="2000" lang="bn-IN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পেশা– সাংবাদিকতা  </a:t>
            </a:r>
            <a:endParaRPr dirty="0" sz="2000" lang="en-US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89" name="Picture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b="20432"/>
          <a:stretch>
            <a:fillRect/>
          </a:stretch>
        </p:blipFill>
        <p:spPr>
          <a:xfrm>
            <a:off x="5332387" y="2169588"/>
            <a:ext cx="2709658" cy="2618546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5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0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5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40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5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0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55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62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69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8" grpId="0"/>
      <p:bldP spid="1048669" grpId="0" animBg="1"/>
      <p:bldP spid="1048670" grpId="0" animBg="1"/>
      <p:bldP spid="1048671" grpId="0" animBg="1"/>
      <p:bldP spid="1048672" grpId="0" animBg="1"/>
      <p:bldP spid="1048673" grpId="0" animBg="1"/>
      <p:bldP spid="1048674" grpId="0" animBg="1"/>
      <p:bldP spid="1048675" grpId="0" animBg="1"/>
      <p:bldP spid="10486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185724" y="193287"/>
            <a:ext cx="823893" cy="922156"/>
          </a:xfrm>
          <a:prstGeom prst="rect"/>
        </p:spPr>
      </p:pic>
      <p:pic>
        <p:nvPicPr>
          <p:cNvPr id="2097191" name="Picture 6" descr="https://www.teachers.gov.bd/sites/all/themes/eduportal_reponsive/images/main-log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/>
          <a:noFill/>
        </p:spPr>
      </p:pic>
      <p:sp>
        <p:nvSpPr>
          <p:cNvPr id="1048677" name="Frame 7"/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pic>
        <p:nvPicPr>
          <p:cNvPr id="2097192" name="Picture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l="3542" r="5739" b="13163"/>
          <a:stretch>
            <a:fillRect/>
          </a:stretch>
        </p:blipFill>
        <p:spPr>
          <a:xfrm>
            <a:off x="3595080" y="1518192"/>
            <a:ext cx="5001840" cy="3236860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678" name="Up Ribbon 9"/>
          <p:cNvSpPr/>
          <p:nvPr/>
        </p:nvSpPr>
        <p:spPr>
          <a:xfrm>
            <a:off x="2074287" y="482396"/>
            <a:ext cx="7706631" cy="735466"/>
          </a:xfrm>
          <a:prstGeom prst="ribbon2"/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algn="ctr"/>
            <a:endParaRPr dirty="0" sz="3200" lang="bn-IN" smtClean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4800" lang="bn-IN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dirty="0" sz="4800" lang="en-US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dirty="0" sz="4800" lang="bn-BD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dirty="0" sz="1600" lang="en-US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48679" name="TextBox 10"/>
          <p:cNvSpPr txBox="1"/>
          <p:nvPr/>
        </p:nvSpPr>
        <p:spPr>
          <a:xfrm>
            <a:off x="1822305" y="5055382"/>
            <a:ext cx="8907285" cy="646331"/>
          </a:xfrm>
          <a:prstGeom prst="rect"/>
          <a:solidFill>
            <a:srgbClr val="FFFF00"/>
          </a:solidFill>
          <a:ln>
            <a:solidFill>
              <a:srgbClr val="7030A0"/>
            </a:solidFill>
          </a:ln>
        </p:spPr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just"/>
            <a:r>
              <a:rPr b="1" dirty="0" sz="3600" lang="bn-IN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আহসান হাবীব  কোথায় জন্ম গ্রহণ করেন</a:t>
            </a:r>
            <a:r>
              <a:rPr b="1" dirty="0" sz="3600" lang="en-US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b="1" dirty="0" sz="3600" lang="en-US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43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4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5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8" grpId="0" animBg="1"/>
      <p:bldP spid="10486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3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185724" y="193287"/>
            <a:ext cx="823893" cy="922156"/>
          </a:xfrm>
          <a:prstGeom prst="rect"/>
        </p:spPr>
      </p:pic>
      <p:pic>
        <p:nvPicPr>
          <p:cNvPr id="2097194" name="Picture 6" descr="https://www.teachers.gov.bd/sites/all/themes/eduportal_reponsive/images/main-log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/>
          <a:noFill/>
        </p:spPr>
      </p:pic>
      <p:sp>
        <p:nvSpPr>
          <p:cNvPr id="1048680" name="Frame 7"/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48681" name="Cloud Callout 8"/>
          <p:cNvSpPr/>
          <p:nvPr/>
        </p:nvSpPr>
        <p:spPr>
          <a:xfrm rot="1518528">
            <a:off x="7865993" y="689830"/>
            <a:ext cx="2672365" cy="1555929"/>
          </a:xfrm>
          <a:prstGeom prst="cloudCallout">
            <a:avLst>
              <a:gd name="adj1" fmla="val -31412"/>
              <a:gd name="adj2" fmla="val 89379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dir="t" rig="threeP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bn-BD">
                <a:ln w="11430">
                  <a:noFill/>
                </a:ln>
                <a:solidFill>
                  <a:srgbClr val="FF000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 </a:t>
            </a:r>
          </a:p>
        </p:txBody>
      </p:sp>
      <p:sp>
        <p:nvSpPr>
          <p:cNvPr id="1048682" name="TextBox 9"/>
          <p:cNvSpPr txBox="1"/>
          <p:nvPr/>
        </p:nvSpPr>
        <p:spPr>
          <a:xfrm>
            <a:off x="8152893" y="2710187"/>
            <a:ext cx="3696544" cy="1234440"/>
          </a:xfrm>
          <a:prstGeom prst="rect"/>
          <a:solidFill>
            <a:schemeClr val="accent1">
              <a:lumMod val="75000"/>
            </a:schemeClr>
          </a:solidFill>
          <a:ln w="381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44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আমি কোনো আগন্তুক নই </a:t>
            </a:r>
            <a:endParaRPr dirty="0" sz="3200" lang="bn-IN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3" name="TextBox 10"/>
          <p:cNvSpPr txBox="1"/>
          <p:nvPr/>
        </p:nvSpPr>
        <p:spPr>
          <a:xfrm>
            <a:off x="7970783" y="4501873"/>
            <a:ext cx="3878654" cy="769441"/>
          </a:xfrm>
          <a:prstGeom prst="rect"/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4400" lang="bn-IN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bn-IN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 </a:t>
            </a:r>
            <a:endParaRPr b="1" dirty="0" sz="44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95" name="Picture 1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t="27301"/>
          <a:stretch>
            <a:fillRect/>
          </a:stretch>
        </p:blipFill>
        <p:spPr>
          <a:xfrm>
            <a:off x="654043" y="1045983"/>
            <a:ext cx="6974177" cy="4575877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4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37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8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9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1" grpId="0" animBg="1"/>
      <p:bldP spid="1048682" grpId="0" animBg="1"/>
      <p:bldP spid="104868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Windows User</dc:creator>
  <cp:lastModifiedBy>Windows User</cp:lastModifiedBy>
  <dcterms:created xsi:type="dcterms:W3CDTF">2020-01-03T18:51:20Z</dcterms:created>
  <dcterms:modified xsi:type="dcterms:W3CDTF">2020-03-31T13:49:02Z</dcterms:modified>
</cp:coreProperties>
</file>